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874630f1bf_0_20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g874630f1bf_0_20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874630f1bf_0_1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874630f1bf_0_1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874630f1bf_0_2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g874630f1bf_0_2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874630f1b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874630f1b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874630f1bf_0_12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g874630f1bf_0_12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874630f1bf_0_12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g874630f1bf_0_12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874630f1bf_0_17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874630f1bf_0_17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874630f1bf_0_17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874630f1bf_0_17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874630f1bf_0_180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874630f1bf_0_18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874630f1bf_0_22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g874630f1bf_0_22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874630f1bf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874630f1bf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874630f1bf_0_24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874630f1bf_0_2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874630f1bf_0_223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g874630f1bf_0_22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874630f1bf_0_227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g874630f1bf_0_227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874630f1bf_0_2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g874630f1bf_0_2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874630f1bf_0_20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g874630f1bf_0_20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874630f1bf_0_2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874630f1bf_0_2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874630f1bf_0_20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8" name="Google Shape;308;g874630f1bf_0_20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874630f1bf_0_20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4" name="Google Shape;314;g874630f1bf_0_20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874630f1bf_0_20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1" name="Google Shape;321;g874630f1bf_0_2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874630f1bf_0_20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g874630f1bf_0_20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874630f1bf_0_2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3" name="Google Shape;333;g874630f1bf_0_2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874630f1bf_0_2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9" name="Google Shape;339;g874630f1bf_0_2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874630f1bf_0_2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6" name="Google Shape;346;g874630f1bf_0_2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>
  <p:cSld name="SECTION_HEADER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500"/>
              <a:buFont typeface="Calibri"/>
              <a:buNone/>
              <a:defRPr sz="45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Calibri"/>
              <a:buNone/>
              <a:defRPr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slideshare.net/EdwinEfranJimnezLepe/example-feedforward-backpropagation" TargetMode="External"/><Relationship Id="rId4" Type="http://schemas.openxmlformats.org/officeDocument/2006/relationships/hyperlink" Target="https://medium.com/@2017csm1006/forward-and-backpropagation-in-convolutional-neural-network-4dfa96d7b37e" TargetMode="External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Relationship Id="rId4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18.png"/><Relationship Id="rId9" Type="http://schemas.openxmlformats.org/officeDocument/2006/relationships/image" Target="../media/image19.png"/><Relationship Id="rId5" Type="http://schemas.openxmlformats.org/officeDocument/2006/relationships/image" Target="../media/image10.png"/><Relationship Id="rId6" Type="http://schemas.openxmlformats.org/officeDocument/2006/relationships/image" Target="../media/image14.png"/><Relationship Id="rId7" Type="http://schemas.openxmlformats.org/officeDocument/2006/relationships/image" Target="../media/image12.png"/><Relationship Id="rId8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ctrTitle"/>
          </p:nvPr>
        </p:nvSpPr>
        <p:spPr>
          <a:xfrm>
            <a:off x="311700" y="272025"/>
            <a:ext cx="8520600" cy="252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Basics for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Convolutional Neural Network</a:t>
            </a:r>
            <a:endParaRPr/>
          </a:p>
        </p:txBody>
      </p:sp>
      <p:sp>
        <p:nvSpPr>
          <p:cNvPr id="67" name="Google Shape;67;p15"/>
          <p:cNvSpPr txBox="1"/>
          <p:nvPr>
            <p:ph idx="1" type="subTitle"/>
          </p:nvPr>
        </p:nvSpPr>
        <p:spPr>
          <a:xfrm>
            <a:off x="311700" y="2834125"/>
            <a:ext cx="8520600" cy="154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CSE 455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Beibin Li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2020-05-26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CNN</a:t>
            </a:r>
            <a:endParaRPr/>
          </a:p>
        </p:txBody>
      </p:sp>
      <p:pic>
        <p:nvPicPr>
          <p:cNvPr id="73" name="Google Shape;7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6775" y="1672213"/>
            <a:ext cx="6970450" cy="237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Convolution Operation</a:t>
            </a:r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4800600" y="956100"/>
            <a:ext cx="4343400" cy="7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Nowadays, we learn kernels from the data.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80" name="Google Shape;8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025" y="1423375"/>
            <a:ext cx="4343500" cy="287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72139" y="2525938"/>
            <a:ext cx="3338925" cy="2225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Learning</a:t>
            </a:r>
            <a:endParaRPr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4434000"/>
            <a:ext cx="8548200" cy="7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000"/>
              <a:t>Details:</a:t>
            </a:r>
            <a:endParaRPr sz="1000"/>
          </a:p>
          <a:p>
            <a:pPr indent="-292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000" u="sng">
                <a:solidFill>
                  <a:schemeClr val="hlink"/>
                </a:solidFill>
                <a:hlinkClick r:id="rId3"/>
              </a:rPr>
              <a:t>https://www.slideshare.net/EdwinEfranJimnezLepe/example-feedforward-backpropagation</a:t>
            </a:r>
            <a:endParaRPr sz="1000"/>
          </a:p>
          <a:p>
            <a:pPr indent="-292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000" u="sng">
                <a:solidFill>
                  <a:schemeClr val="hlink"/>
                </a:solidFill>
                <a:hlinkClick r:id="rId4"/>
              </a:rPr>
              <a:t>https://medium.com/@2017csm1006/forward-and-backpropagation-in-convolutional-neural-network-4dfa96d7b37e</a:t>
            </a:r>
            <a:endParaRPr sz="1000"/>
          </a:p>
        </p:txBody>
      </p:sp>
      <p:pic>
        <p:nvPicPr>
          <p:cNvPr id="88" name="Google Shape;88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26102" y="1321425"/>
            <a:ext cx="4691800" cy="227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Pooling</a:t>
            </a:r>
            <a:endParaRPr/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311700" y="1152475"/>
            <a:ext cx="4077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e.g. kernel size = 2, stride = 2 for both width and height.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The kernel size for pooling can be an even number.</a:t>
            </a:r>
            <a:endParaRPr/>
          </a:p>
        </p:txBody>
      </p:sp>
      <p:pic>
        <p:nvPicPr>
          <p:cNvPr id="95" name="Google Shape;9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7250" y="1318175"/>
            <a:ext cx="4268050" cy="295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500"/>
              <a:buFont typeface="Calibri"/>
              <a:buNone/>
            </a:pPr>
            <a:r>
              <a:rPr lang="en">
                <a:solidFill>
                  <a:srgbClr val="000000"/>
                </a:solidFill>
              </a:rPr>
              <a:t>CNN Structures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500"/>
              <a:buFont typeface="Calibri"/>
              <a:buNone/>
            </a:pPr>
            <a:r>
              <a:rPr lang="en" sz="4000">
                <a:solidFill>
                  <a:srgbClr val="000000"/>
                </a:solidFill>
              </a:rPr>
              <a:t>Image Classification</a:t>
            </a:r>
            <a:endParaRPr sz="4000">
              <a:solidFill>
                <a:srgbClr val="000000"/>
              </a:solidFill>
            </a:endParaRPr>
          </a:p>
        </p:txBody>
      </p:sp>
      <p:sp>
        <p:nvSpPr>
          <p:cNvPr id="101" name="Google Shape;101;p20"/>
          <p:cNvSpPr txBox="1"/>
          <p:nvPr>
            <p:ph idx="1" type="body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>
                <a:schemeClr val="lt1"/>
              </a:buClr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/>
          <p:nvPr>
            <p:ph type="title"/>
          </p:nvPr>
        </p:nvSpPr>
        <p:spPr>
          <a:xfrm>
            <a:off x="471488" y="205383"/>
            <a:ext cx="5915100" cy="74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Calibri"/>
              <a:buNone/>
            </a:pPr>
            <a:r>
              <a:rPr lang="en">
                <a:solidFill>
                  <a:srgbClr val="000000"/>
                </a:solidFill>
              </a:rPr>
              <a:t>Image Classification</a:t>
            </a:r>
            <a:endParaRPr>
              <a:solidFill>
                <a:srgbClr val="000000"/>
              </a:solidFill>
            </a:endParaRPr>
          </a:p>
        </p:txBody>
      </p:sp>
      <p:grpSp>
        <p:nvGrpSpPr>
          <p:cNvPr id="107" name="Google Shape;107;p21"/>
          <p:cNvGrpSpPr/>
          <p:nvPr/>
        </p:nvGrpSpPr>
        <p:grpSpPr>
          <a:xfrm>
            <a:off x="258503" y="2396396"/>
            <a:ext cx="8702862" cy="1532736"/>
            <a:chOff x="318054" y="2863724"/>
            <a:chExt cx="11603816" cy="2043648"/>
          </a:xfrm>
        </p:grpSpPr>
        <p:pic>
          <p:nvPicPr>
            <p:cNvPr id="108" name="Google Shape;108;p21"/>
            <p:cNvPicPr preferRelativeResize="0"/>
            <p:nvPr/>
          </p:nvPicPr>
          <p:blipFill rotWithShape="1">
            <a:blip r:embed="rId3">
              <a:alphaModFix/>
            </a:blip>
            <a:srcRect b="0" l="21105" r="15341" t="0"/>
            <a:stretch/>
          </p:blipFill>
          <p:spPr>
            <a:xfrm>
              <a:off x="318054" y="2863724"/>
              <a:ext cx="1276847" cy="1130617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109" name="Google Shape;109;p21"/>
            <p:cNvSpPr txBox="1"/>
            <p:nvPr/>
          </p:nvSpPr>
          <p:spPr>
            <a:xfrm>
              <a:off x="379921" y="4076372"/>
              <a:ext cx="12768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28 x 28 </a:t>
              </a:r>
              <a:endParaRPr sz="1100"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= [28]</a:t>
              </a:r>
              <a:r>
                <a:rPr baseline="30000" lang="en" sz="1800"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100"/>
            </a:p>
          </p:txBody>
        </p:sp>
        <p:sp>
          <p:nvSpPr>
            <p:cNvPr id="110" name="Google Shape;110;p21"/>
            <p:cNvSpPr/>
            <p:nvPr/>
          </p:nvSpPr>
          <p:spPr>
            <a:xfrm>
              <a:off x="2183374" y="3161822"/>
              <a:ext cx="760200" cy="5343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CU</a:t>
              </a:r>
              <a:endParaRPr sz="1100"/>
            </a:p>
          </p:txBody>
        </p:sp>
        <p:sp>
          <p:nvSpPr>
            <p:cNvPr id="111" name="Google Shape;111;p21"/>
            <p:cNvSpPr/>
            <p:nvPr/>
          </p:nvSpPr>
          <p:spPr>
            <a:xfrm>
              <a:off x="3460222" y="3161821"/>
              <a:ext cx="760200" cy="5343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DU</a:t>
              </a:r>
              <a:endParaRPr sz="1100"/>
            </a:p>
          </p:txBody>
        </p:sp>
        <p:sp>
          <p:nvSpPr>
            <p:cNvPr id="112" name="Google Shape;112;p21"/>
            <p:cNvSpPr/>
            <p:nvPr/>
          </p:nvSpPr>
          <p:spPr>
            <a:xfrm>
              <a:off x="4737070" y="3161820"/>
              <a:ext cx="760200" cy="5343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CU</a:t>
              </a:r>
              <a:endParaRPr sz="1100"/>
            </a:p>
          </p:txBody>
        </p:sp>
        <p:sp>
          <p:nvSpPr>
            <p:cNvPr id="113" name="Google Shape;113;p21"/>
            <p:cNvSpPr txBox="1"/>
            <p:nvPr/>
          </p:nvSpPr>
          <p:spPr>
            <a:xfrm>
              <a:off x="2086218" y="4355276"/>
              <a:ext cx="954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[28]</a:t>
              </a:r>
              <a:r>
                <a:rPr baseline="30000" lang="en" sz="1800"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21"/>
            <p:cNvSpPr txBox="1"/>
            <p:nvPr/>
          </p:nvSpPr>
          <p:spPr>
            <a:xfrm>
              <a:off x="3414715" y="4355276"/>
              <a:ext cx="841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[14]</a:t>
              </a:r>
              <a:r>
                <a:rPr baseline="30000" lang="en" sz="1800"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21"/>
            <p:cNvSpPr txBox="1"/>
            <p:nvPr/>
          </p:nvSpPr>
          <p:spPr>
            <a:xfrm>
              <a:off x="4664680" y="4355275"/>
              <a:ext cx="904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[14]</a:t>
              </a:r>
              <a:r>
                <a:rPr baseline="30000" lang="en" sz="1800"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21"/>
            <p:cNvSpPr/>
            <p:nvPr/>
          </p:nvSpPr>
          <p:spPr>
            <a:xfrm>
              <a:off x="6013918" y="3161820"/>
              <a:ext cx="760200" cy="5343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DU</a:t>
              </a:r>
              <a:endParaRPr sz="1100"/>
            </a:p>
          </p:txBody>
        </p:sp>
        <p:sp>
          <p:nvSpPr>
            <p:cNvPr id="117" name="Google Shape;117;p21"/>
            <p:cNvSpPr/>
            <p:nvPr/>
          </p:nvSpPr>
          <p:spPr>
            <a:xfrm>
              <a:off x="7290766" y="3161820"/>
              <a:ext cx="760200" cy="5343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CU</a:t>
              </a:r>
              <a:endParaRPr sz="1100"/>
            </a:p>
          </p:txBody>
        </p:sp>
        <p:sp>
          <p:nvSpPr>
            <p:cNvPr id="118" name="Google Shape;118;p21"/>
            <p:cNvSpPr txBox="1"/>
            <p:nvPr/>
          </p:nvSpPr>
          <p:spPr>
            <a:xfrm>
              <a:off x="6013918" y="4355274"/>
              <a:ext cx="760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[7]</a:t>
              </a:r>
              <a:r>
                <a:rPr baseline="30000" lang="en" sz="1800"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21"/>
            <p:cNvSpPr txBox="1"/>
            <p:nvPr/>
          </p:nvSpPr>
          <p:spPr>
            <a:xfrm>
              <a:off x="7290765" y="4355274"/>
              <a:ext cx="760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[7]</a:t>
              </a:r>
              <a:r>
                <a:rPr baseline="30000" lang="en" sz="1800"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21"/>
            <p:cNvSpPr/>
            <p:nvPr/>
          </p:nvSpPr>
          <p:spPr>
            <a:xfrm>
              <a:off x="8567614" y="3161820"/>
              <a:ext cx="863100" cy="5343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GAP</a:t>
              </a:r>
              <a:endParaRPr sz="1100"/>
            </a:p>
          </p:txBody>
        </p:sp>
        <p:sp>
          <p:nvSpPr>
            <p:cNvPr id="121" name="Google Shape;121;p21"/>
            <p:cNvSpPr/>
            <p:nvPr/>
          </p:nvSpPr>
          <p:spPr>
            <a:xfrm>
              <a:off x="9947336" y="3161819"/>
              <a:ext cx="863100" cy="5343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FC</a:t>
              </a:r>
              <a:endParaRPr sz="1100"/>
            </a:p>
          </p:txBody>
        </p:sp>
        <p:sp>
          <p:nvSpPr>
            <p:cNvPr id="122" name="Google Shape;122;p21"/>
            <p:cNvSpPr txBox="1"/>
            <p:nvPr/>
          </p:nvSpPr>
          <p:spPr>
            <a:xfrm>
              <a:off x="8619050" y="4355273"/>
              <a:ext cx="760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[1]</a:t>
              </a:r>
              <a:r>
                <a:rPr baseline="30000" lang="en" sz="1800"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8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21"/>
            <p:cNvSpPr txBox="1"/>
            <p:nvPr/>
          </p:nvSpPr>
          <p:spPr>
            <a:xfrm>
              <a:off x="11323670" y="3198162"/>
              <a:ext cx="598200" cy="4617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Cat</a:t>
              </a:r>
              <a:endParaRPr sz="1100"/>
            </a:p>
          </p:txBody>
        </p:sp>
        <p:cxnSp>
          <p:nvCxnSpPr>
            <p:cNvPr id="124" name="Google Shape;124;p21"/>
            <p:cNvCxnSpPr>
              <a:stCxn id="108" idx="3"/>
              <a:endCxn id="110" idx="1"/>
            </p:cNvCxnSpPr>
            <p:nvPr/>
          </p:nvCxnSpPr>
          <p:spPr>
            <a:xfrm>
              <a:off x="1594901" y="3429033"/>
              <a:ext cx="5883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triangle"/>
            </a:ln>
          </p:spPr>
        </p:cxnSp>
        <p:cxnSp>
          <p:nvCxnSpPr>
            <p:cNvPr id="125" name="Google Shape;125;p21"/>
            <p:cNvCxnSpPr>
              <a:stCxn id="110" idx="3"/>
              <a:endCxn id="111" idx="1"/>
            </p:cNvCxnSpPr>
            <p:nvPr/>
          </p:nvCxnSpPr>
          <p:spPr>
            <a:xfrm>
              <a:off x="2943574" y="3428972"/>
              <a:ext cx="5169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triangle"/>
            </a:ln>
          </p:spPr>
        </p:cxnSp>
        <p:cxnSp>
          <p:nvCxnSpPr>
            <p:cNvPr id="126" name="Google Shape;126;p21"/>
            <p:cNvCxnSpPr>
              <a:stCxn id="111" idx="3"/>
              <a:endCxn id="112" idx="1"/>
            </p:cNvCxnSpPr>
            <p:nvPr/>
          </p:nvCxnSpPr>
          <p:spPr>
            <a:xfrm>
              <a:off x="4220422" y="3428971"/>
              <a:ext cx="5169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triangle"/>
            </a:ln>
          </p:spPr>
        </p:cxnSp>
        <p:cxnSp>
          <p:nvCxnSpPr>
            <p:cNvPr id="127" name="Google Shape;127;p21"/>
            <p:cNvCxnSpPr>
              <a:stCxn id="112" idx="3"/>
              <a:endCxn id="116" idx="1"/>
            </p:cNvCxnSpPr>
            <p:nvPr/>
          </p:nvCxnSpPr>
          <p:spPr>
            <a:xfrm>
              <a:off x="5497270" y="3428970"/>
              <a:ext cx="5169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triangle"/>
            </a:ln>
          </p:spPr>
        </p:cxnSp>
        <p:cxnSp>
          <p:nvCxnSpPr>
            <p:cNvPr id="128" name="Google Shape;128;p21"/>
            <p:cNvCxnSpPr>
              <a:stCxn id="116" idx="3"/>
              <a:endCxn id="117" idx="1"/>
            </p:cNvCxnSpPr>
            <p:nvPr/>
          </p:nvCxnSpPr>
          <p:spPr>
            <a:xfrm>
              <a:off x="6774118" y="3428970"/>
              <a:ext cx="5169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triangle"/>
            </a:ln>
          </p:spPr>
        </p:cxnSp>
        <p:cxnSp>
          <p:nvCxnSpPr>
            <p:cNvPr id="129" name="Google Shape;129;p21"/>
            <p:cNvCxnSpPr>
              <a:stCxn id="117" idx="3"/>
              <a:endCxn id="120" idx="1"/>
            </p:cNvCxnSpPr>
            <p:nvPr/>
          </p:nvCxnSpPr>
          <p:spPr>
            <a:xfrm>
              <a:off x="8050966" y="3428970"/>
              <a:ext cx="5169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triangle"/>
            </a:ln>
          </p:spPr>
        </p:cxnSp>
        <p:cxnSp>
          <p:nvCxnSpPr>
            <p:cNvPr id="130" name="Google Shape;130;p21"/>
            <p:cNvCxnSpPr>
              <a:stCxn id="120" idx="3"/>
              <a:endCxn id="121" idx="1"/>
            </p:cNvCxnSpPr>
            <p:nvPr/>
          </p:nvCxnSpPr>
          <p:spPr>
            <a:xfrm>
              <a:off x="9430714" y="3428970"/>
              <a:ext cx="5169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triangle"/>
            </a:ln>
          </p:spPr>
        </p:cxnSp>
        <p:cxnSp>
          <p:nvCxnSpPr>
            <p:cNvPr id="131" name="Google Shape;131;p21"/>
            <p:cNvCxnSpPr>
              <a:stCxn id="121" idx="3"/>
              <a:endCxn id="123" idx="1"/>
            </p:cNvCxnSpPr>
            <p:nvPr/>
          </p:nvCxnSpPr>
          <p:spPr>
            <a:xfrm>
              <a:off x="10810436" y="3428969"/>
              <a:ext cx="5133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triangle"/>
            </a:ln>
          </p:spPr>
        </p:cxnSp>
      </p:grpSp>
      <p:sp>
        <p:nvSpPr>
          <p:cNvPr id="132" name="Google Shape;132;p21"/>
          <p:cNvSpPr/>
          <p:nvPr/>
        </p:nvSpPr>
        <p:spPr>
          <a:xfrm>
            <a:off x="4656989" y="767059"/>
            <a:ext cx="570000" cy="400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CU</a:t>
            </a:r>
            <a:endParaRPr sz="1100"/>
          </a:p>
        </p:txBody>
      </p:sp>
      <p:sp>
        <p:nvSpPr>
          <p:cNvPr id="133" name="Google Shape;133;p21"/>
          <p:cNvSpPr/>
          <p:nvPr/>
        </p:nvSpPr>
        <p:spPr>
          <a:xfrm>
            <a:off x="4661526" y="1414987"/>
            <a:ext cx="570000" cy="400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DU</a:t>
            </a:r>
            <a:endParaRPr sz="1100"/>
          </a:p>
        </p:txBody>
      </p:sp>
      <p:sp>
        <p:nvSpPr>
          <p:cNvPr id="134" name="Google Shape;134;p21"/>
          <p:cNvSpPr/>
          <p:nvPr/>
        </p:nvSpPr>
        <p:spPr>
          <a:xfrm>
            <a:off x="6981456" y="1405332"/>
            <a:ext cx="647400" cy="400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GAP</a:t>
            </a:r>
            <a:endParaRPr sz="1100"/>
          </a:p>
        </p:txBody>
      </p:sp>
      <p:sp>
        <p:nvSpPr>
          <p:cNvPr id="135" name="Google Shape;135;p21"/>
          <p:cNvSpPr/>
          <p:nvPr/>
        </p:nvSpPr>
        <p:spPr>
          <a:xfrm>
            <a:off x="6981456" y="767059"/>
            <a:ext cx="647400" cy="400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FC</a:t>
            </a:r>
            <a:endParaRPr sz="1100"/>
          </a:p>
        </p:txBody>
      </p:sp>
      <p:sp>
        <p:nvSpPr>
          <p:cNvPr id="136" name="Google Shape;136;p21"/>
          <p:cNvSpPr txBox="1"/>
          <p:nvPr/>
        </p:nvSpPr>
        <p:spPr>
          <a:xfrm>
            <a:off x="5415171" y="725066"/>
            <a:ext cx="11523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Convolutional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Unit</a:t>
            </a:r>
            <a:endParaRPr sz="1100"/>
          </a:p>
        </p:txBody>
      </p:sp>
      <p:sp>
        <p:nvSpPr>
          <p:cNvPr id="137" name="Google Shape;137;p21"/>
          <p:cNvSpPr txBox="1"/>
          <p:nvPr/>
        </p:nvSpPr>
        <p:spPr>
          <a:xfrm>
            <a:off x="5353157" y="1363339"/>
            <a:ext cx="12765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Down-sampling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Unit</a:t>
            </a:r>
            <a:endParaRPr sz="1100"/>
          </a:p>
        </p:txBody>
      </p:sp>
      <p:sp>
        <p:nvSpPr>
          <p:cNvPr id="138" name="Google Shape;138;p21"/>
          <p:cNvSpPr txBox="1"/>
          <p:nvPr/>
        </p:nvSpPr>
        <p:spPr>
          <a:xfrm>
            <a:off x="7810200" y="725075"/>
            <a:ext cx="13338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Fully-connected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Or Linear Layer</a:t>
            </a:r>
            <a:endParaRPr sz="1100"/>
          </a:p>
        </p:txBody>
      </p:sp>
      <p:sp>
        <p:nvSpPr>
          <p:cNvPr id="139" name="Google Shape;139;p21"/>
          <p:cNvSpPr txBox="1"/>
          <p:nvPr/>
        </p:nvSpPr>
        <p:spPr>
          <a:xfrm>
            <a:off x="7910528" y="1363350"/>
            <a:ext cx="11523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Global Avg.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Pooling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/>
          <p:nvPr>
            <p:ph type="title"/>
          </p:nvPr>
        </p:nvSpPr>
        <p:spPr>
          <a:xfrm>
            <a:off x="471488" y="205383"/>
            <a:ext cx="5915100" cy="74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Calibri"/>
              <a:buNone/>
            </a:pPr>
            <a:r>
              <a:rPr lang="en">
                <a:solidFill>
                  <a:srgbClr val="000000"/>
                </a:solidFill>
              </a:rPr>
              <a:t>Convolutional Unit (CU) - VGG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45" name="Google Shape;145;p22"/>
          <p:cNvSpPr/>
          <p:nvPr/>
        </p:nvSpPr>
        <p:spPr>
          <a:xfrm>
            <a:off x="1062990" y="2222778"/>
            <a:ext cx="1397100" cy="685800"/>
          </a:xfrm>
          <a:prstGeom prst="roundRect">
            <a:avLst>
              <a:gd fmla="val 16667" name="adj"/>
            </a:avLst>
          </a:prstGeom>
          <a:noFill/>
          <a:ln cap="flat" cmpd="sng" w="3175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3x3 Conv Layer</a:t>
            </a:r>
            <a:endParaRPr sz="1100"/>
          </a:p>
        </p:txBody>
      </p:sp>
      <p:sp>
        <p:nvSpPr>
          <p:cNvPr id="146" name="Google Shape;146;p22"/>
          <p:cNvSpPr/>
          <p:nvPr/>
        </p:nvSpPr>
        <p:spPr>
          <a:xfrm>
            <a:off x="1062990" y="3388995"/>
            <a:ext cx="1397100" cy="685800"/>
          </a:xfrm>
          <a:prstGeom prst="roundRect">
            <a:avLst>
              <a:gd fmla="val 16667" name="adj"/>
            </a:avLst>
          </a:prstGeom>
          <a:noFill/>
          <a:ln cap="flat" cmpd="sng" w="3175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3x3 Conv Layer</a:t>
            </a:r>
            <a:endParaRPr sz="1100"/>
          </a:p>
        </p:txBody>
      </p:sp>
      <p:sp>
        <p:nvSpPr>
          <p:cNvPr id="147" name="Google Shape;147;p22"/>
          <p:cNvSpPr/>
          <p:nvPr/>
        </p:nvSpPr>
        <p:spPr>
          <a:xfrm>
            <a:off x="1624489" y="1468041"/>
            <a:ext cx="274200" cy="274200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8" name="Google Shape;148;p22"/>
          <p:cNvCxnSpPr>
            <a:stCxn id="147" idx="4"/>
            <a:endCxn id="145" idx="0"/>
          </p:cNvCxnSpPr>
          <p:nvPr/>
        </p:nvCxnSpPr>
        <p:spPr>
          <a:xfrm>
            <a:off x="1761589" y="1742241"/>
            <a:ext cx="0" cy="480600"/>
          </a:xfrm>
          <a:prstGeom prst="straightConnector1">
            <a:avLst/>
          </a:prstGeom>
          <a:noFill/>
          <a:ln cap="flat" cmpd="sng" w="31750">
            <a:solidFill>
              <a:srgbClr val="000000"/>
            </a:solidFill>
            <a:prstDash val="solid"/>
            <a:miter lim="800000"/>
            <a:headEnd len="sm" w="sm" type="none"/>
            <a:tailEnd len="lg" w="lg" type="triangle"/>
          </a:ln>
        </p:spPr>
      </p:cxnSp>
      <p:cxnSp>
        <p:nvCxnSpPr>
          <p:cNvPr id="149" name="Google Shape;149;p22"/>
          <p:cNvCxnSpPr>
            <a:stCxn id="145" idx="2"/>
            <a:endCxn id="146" idx="0"/>
          </p:cNvCxnSpPr>
          <p:nvPr/>
        </p:nvCxnSpPr>
        <p:spPr>
          <a:xfrm>
            <a:off x="1761540" y="2908578"/>
            <a:ext cx="0" cy="480300"/>
          </a:xfrm>
          <a:prstGeom prst="straightConnector1">
            <a:avLst/>
          </a:prstGeom>
          <a:noFill/>
          <a:ln cap="flat" cmpd="sng" w="31750">
            <a:solidFill>
              <a:srgbClr val="000000"/>
            </a:solidFill>
            <a:prstDash val="solid"/>
            <a:miter lim="800000"/>
            <a:headEnd len="sm" w="sm" type="none"/>
            <a:tailEnd len="lg" w="lg" type="triangle"/>
          </a:ln>
        </p:spPr>
      </p:cxnSp>
      <p:cxnSp>
        <p:nvCxnSpPr>
          <p:cNvPr id="150" name="Google Shape;150;p22"/>
          <p:cNvCxnSpPr>
            <a:stCxn id="146" idx="2"/>
            <a:endCxn id="151" idx="0"/>
          </p:cNvCxnSpPr>
          <p:nvPr/>
        </p:nvCxnSpPr>
        <p:spPr>
          <a:xfrm>
            <a:off x="1761540" y="4074795"/>
            <a:ext cx="0" cy="480300"/>
          </a:xfrm>
          <a:prstGeom prst="straightConnector1">
            <a:avLst/>
          </a:prstGeom>
          <a:noFill/>
          <a:ln cap="flat" cmpd="sng" w="31750">
            <a:solidFill>
              <a:srgbClr val="000000"/>
            </a:solidFill>
            <a:prstDash val="solid"/>
            <a:miter lim="800000"/>
            <a:headEnd len="sm" w="sm" type="none"/>
            <a:tailEnd len="lg" w="lg" type="triangle"/>
          </a:ln>
        </p:spPr>
      </p:cxnSp>
      <p:sp>
        <p:nvSpPr>
          <p:cNvPr id="151" name="Google Shape;151;p22"/>
          <p:cNvSpPr/>
          <p:nvPr/>
        </p:nvSpPr>
        <p:spPr>
          <a:xfrm>
            <a:off x="1624489" y="4555212"/>
            <a:ext cx="274200" cy="274200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shoji, athletic game, building&#10;&#10;Description automatically generated" id="152" name="Google Shape;15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6486" y="1034110"/>
            <a:ext cx="3843338" cy="3357563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2"/>
          <p:cNvSpPr/>
          <p:nvPr/>
        </p:nvSpPr>
        <p:spPr>
          <a:xfrm>
            <a:off x="2230651" y="4593600"/>
            <a:ext cx="5235000" cy="549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latin typeface="Calibri"/>
                <a:ea typeface="Calibri"/>
                <a:cs typeface="Calibri"/>
                <a:sym typeface="Calibri"/>
              </a:rPr>
              <a:t>Image Source (Inception):</a:t>
            </a: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 Szegedy, Christian, et al. "Rethinking the inception architecture for computer vision." </a:t>
            </a:r>
            <a:r>
              <a:rPr i="1" lang="en" sz="1400">
                <a:latin typeface="Calibri"/>
                <a:ea typeface="Calibri"/>
                <a:cs typeface="Calibri"/>
                <a:sym typeface="Calibri"/>
              </a:rPr>
              <a:t>CVPR</a:t>
            </a: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. 2016.</a:t>
            </a:r>
            <a:endParaRPr sz="1100"/>
          </a:p>
        </p:txBody>
      </p:sp>
      <p:pic>
        <p:nvPicPr>
          <p:cNvPr id="154" name="Google Shape;15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5836649" y="1883752"/>
            <a:ext cx="4970452" cy="137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 txBox="1"/>
          <p:nvPr>
            <p:ph type="title"/>
          </p:nvPr>
        </p:nvSpPr>
        <p:spPr>
          <a:xfrm>
            <a:off x="471488" y="205383"/>
            <a:ext cx="5915100" cy="74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Calibri"/>
              <a:buNone/>
            </a:pPr>
            <a:r>
              <a:rPr lang="en">
                <a:solidFill>
                  <a:srgbClr val="000000"/>
                </a:solidFill>
              </a:rPr>
              <a:t>Basic Block in </a:t>
            </a:r>
            <a:r>
              <a:rPr lang="en">
                <a:solidFill>
                  <a:srgbClr val="000000"/>
                </a:solidFill>
              </a:rPr>
              <a:t>ResNet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60" name="Google Shape;160;p23"/>
          <p:cNvSpPr/>
          <p:nvPr/>
        </p:nvSpPr>
        <p:spPr>
          <a:xfrm>
            <a:off x="1062990" y="1765578"/>
            <a:ext cx="1397100" cy="685800"/>
          </a:xfrm>
          <a:prstGeom prst="roundRect">
            <a:avLst>
              <a:gd fmla="val 16667" name="adj"/>
            </a:avLst>
          </a:prstGeom>
          <a:noFill/>
          <a:ln cap="flat" cmpd="sng" w="3175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3x3 Conv Layer</a:t>
            </a:r>
            <a:endParaRPr sz="1100"/>
          </a:p>
        </p:txBody>
      </p:sp>
      <p:sp>
        <p:nvSpPr>
          <p:cNvPr id="161" name="Google Shape;161;p23"/>
          <p:cNvSpPr/>
          <p:nvPr/>
        </p:nvSpPr>
        <p:spPr>
          <a:xfrm>
            <a:off x="1062990" y="2820352"/>
            <a:ext cx="1397100" cy="685800"/>
          </a:xfrm>
          <a:prstGeom prst="roundRect">
            <a:avLst>
              <a:gd fmla="val 16667" name="adj"/>
            </a:avLst>
          </a:prstGeom>
          <a:noFill/>
          <a:ln cap="flat" cmpd="sng" w="3175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3x3 Conv Layer</a:t>
            </a:r>
            <a:endParaRPr sz="1100"/>
          </a:p>
        </p:txBody>
      </p:sp>
      <p:sp>
        <p:nvSpPr>
          <p:cNvPr id="162" name="Google Shape;162;p23"/>
          <p:cNvSpPr/>
          <p:nvPr/>
        </p:nvSpPr>
        <p:spPr>
          <a:xfrm>
            <a:off x="1624489" y="1113949"/>
            <a:ext cx="274200" cy="274200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3" name="Google Shape;163;p23"/>
          <p:cNvCxnSpPr>
            <a:stCxn id="162" idx="4"/>
            <a:endCxn id="160" idx="0"/>
          </p:cNvCxnSpPr>
          <p:nvPr/>
        </p:nvCxnSpPr>
        <p:spPr>
          <a:xfrm>
            <a:off x="1761589" y="1388149"/>
            <a:ext cx="0" cy="377400"/>
          </a:xfrm>
          <a:prstGeom prst="straightConnector1">
            <a:avLst/>
          </a:prstGeom>
          <a:noFill/>
          <a:ln cap="flat" cmpd="sng" w="31750">
            <a:solidFill>
              <a:srgbClr val="000000"/>
            </a:solidFill>
            <a:prstDash val="solid"/>
            <a:miter lim="800000"/>
            <a:headEnd len="sm" w="sm" type="none"/>
            <a:tailEnd len="lg" w="lg" type="triangle"/>
          </a:ln>
        </p:spPr>
      </p:cxnSp>
      <p:cxnSp>
        <p:nvCxnSpPr>
          <p:cNvPr id="164" name="Google Shape;164;p23"/>
          <p:cNvCxnSpPr>
            <a:stCxn id="160" idx="2"/>
            <a:endCxn id="161" idx="0"/>
          </p:cNvCxnSpPr>
          <p:nvPr/>
        </p:nvCxnSpPr>
        <p:spPr>
          <a:xfrm>
            <a:off x="1761540" y="2451378"/>
            <a:ext cx="0" cy="369000"/>
          </a:xfrm>
          <a:prstGeom prst="straightConnector1">
            <a:avLst/>
          </a:prstGeom>
          <a:noFill/>
          <a:ln cap="flat" cmpd="sng" w="31750">
            <a:solidFill>
              <a:srgbClr val="000000"/>
            </a:solidFill>
            <a:prstDash val="solid"/>
            <a:miter lim="800000"/>
            <a:headEnd len="sm" w="sm" type="none"/>
            <a:tailEnd len="lg" w="lg" type="triangle"/>
          </a:ln>
        </p:spPr>
      </p:cxnSp>
      <p:cxnSp>
        <p:nvCxnSpPr>
          <p:cNvPr id="165" name="Google Shape;165;p23"/>
          <p:cNvCxnSpPr>
            <a:stCxn id="161" idx="2"/>
            <a:endCxn id="166" idx="0"/>
          </p:cNvCxnSpPr>
          <p:nvPr/>
        </p:nvCxnSpPr>
        <p:spPr>
          <a:xfrm>
            <a:off x="1761540" y="3506152"/>
            <a:ext cx="0" cy="303000"/>
          </a:xfrm>
          <a:prstGeom prst="straightConnector1">
            <a:avLst/>
          </a:prstGeom>
          <a:noFill/>
          <a:ln cap="flat" cmpd="sng" w="31750">
            <a:solidFill>
              <a:srgbClr val="000000"/>
            </a:solidFill>
            <a:prstDash val="solid"/>
            <a:miter lim="800000"/>
            <a:headEnd len="sm" w="sm" type="none"/>
            <a:tailEnd len="lg" w="lg" type="triangle"/>
          </a:ln>
        </p:spPr>
      </p:cxnSp>
      <p:sp>
        <p:nvSpPr>
          <p:cNvPr id="167" name="Google Shape;167;p23"/>
          <p:cNvSpPr/>
          <p:nvPr/>
        </p:nvSpPr>
        <p:spPr>
          <a:xfrm>
            <a:off x="1624439" y="4494920"/>
            <a:ext cx="274200" cy="274200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3"/>
          <p:cNvSpPr/>
          <p:nvPr/>
        </p:nvSpPr>
        <p:spPr>
          <a:xfrm>
            <a:off x="1624489" y="3809285"/>
            <a:ext cx="274200" cy="274200"/>
          </a:xfrm>
          <a:prstGeom prst="flowChartOr">
            <a:avLst/>
          </a:prstGeom>
          <a:noFill/>
          <a:ln cap="flat" cmpd="sng" w="3175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8" name="Google Shape;168;p23"/>
          <p:cNvCxnSpPr>
            <a:stCxn id="166" idx="4"/>
            <a:endCxn id="167" idx="0"/>
          </p:cNvCxnSpPr>
          <p:nvPr/>
        </p:nvCxnSpPr>
        <p:spPr>
          <a:xfrm>
            <a:off x="1761589" y="4083485"/>
            <a:ext cx="0" cy="411300"/>
          </a:xfrm>
          <a:prstGeom prst="straightConnector1">
            <a:avLst/>
          </a:prstGeom>
          <a:noFill/>
          <a:ln cap="flat" cmpd="sng" w="31750">
            <a:solidFill>
              <a:srgbClr val="000000"/>
            </a:solidFill>
            <a:prstDash val="solid"/>
            <a:miter lim="800000"/>
            <a:headEnd len="sm" w="sm" type="none"/>
            <a:tailEnd len="lg" w="lg" type="triangle"/>
          </a:ln>
        </p:spPr>
      </p:cxnSp>
      <p:cxnSp>
        <p:nvCxnSpPr>
          <p:cNvPr id="169" name="Google Shape;169;p23"/>
          <p:cNvCxnSpPr>
            <a:stCxn id="162" idx="6"/>
            <a:endCxn id="166" idx="6"/>
          </p:cNvCxnSpPr>
          <p:nvPr/>
        </p:nvCxnSpPr>
        <p:spPr>
          <a:xfrm>
            <a:off x="1898689" y="1251049"/>
            <a:ext cx="600" cy="2695200"/>
          </a:xfrm>
          <a:prstGeom prst="bentConnector3">
            <a:avLst>
              <a:gd fmla="val 198120000" name="adj1"/>
            </a:avLst>
          </a:prstGeom>
          <a:noFill/>
          <a:ln cap="flat" cmpd="sng" w="31750">
            <a:solidFill>
              <a:srgbClr val="000000"/>
            </a:solidFill>
            <a:prstDash val="solid"/>
            <a:miter lim="800000"/>
            <a:headEnd len="sm" w="sm" type="none"/>
            <a:tailEnd len="lg" w="lg" type="triangle"/>
          </a:ln>
        </p:spPr>
      </p:cxnSp>
      <p:sp>
        <p:nvSpPr>
          <p:cNvPr id="170" name="Google Shape;170;p23"/>
          <p:cNvSpPr/>
          <p:nvPr/>
        </p:nvSpPr>
        <p:spPr>
          <a:xfrm>
            <a:off x="4650586" y="852344"/>
            <a:ext cx="4102200" cy="535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latin typeface="Calibri"/>
                <a:ea typeface="Calibri"/>
                <a:cs typeface="Calibri"/>
                <a:sym typeface="Calibri"/>
              </a:rPr>
              <a:t>ResNet:</a:t>
            </a: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 He, Kaiming, et al. "Deep residual learning for image recognition." CVPR. 2016.</a:t>
            </a:r>
            <a:endParaRPr sz="1100"/>
          </a:p>
        </p:txBody>
      </p:sp>
      <p:sp>
        <p:nvSpPr>
          <p:cNvPr id="171" name="Google Shape;171;p23"/>
          <p:cNvSpPr txBox="1"/>
          <p:nvPr/>
        </p:nvSpPr>
        <p:spPr>
          <a:xfrm>
            <a:off x="3896600" y="1708300"/>
            <a:ext cx="5096100" cy="25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Residual Connection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Element-wise addition of input and output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Improves gradient flow and accuracy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•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In ResNet-18 and ResNet-34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Still c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omputationally expensive</a:t>
            </a:r>
            <a:endParaRPr sz="1800"/>
          </a:p>
          <a:p>
            <a:pPr indent="-215900" lvl="1" marL="55880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b="0" i="0" lang="en" sz="1800" u="none" cap="none" strike="noStrike">
                <a:latin typeface="Calibri"/>
                <a:ea typeface="Calibri"/>
                <a:cs typeface="Calibri"/>
                <a:sym typeface="Calibri"/>
              </a:rPr>
              <a:t>Hard to train very deep networks (&gt; 10</a:t>
            </a: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b="0" i="0" lang="en" sz="1800" u="none" cap="none" strike="noStrike">
                <a:latin typeface="Calibri"/>
                <a:ea typeface="Calibri"/>
                <a:cs typeface="Calibri"/>
                <a:sym typeface="Calibri"/>
              </a:rPr>
              <a:t> layers)</a:t>
            </a:r>
            <a:endParaRPr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4"/>
          <p:cNvSpPr txBox="1"/>
          <p:nvPr>
            <p:ph type="title"/>
          </p:nvPr>
        </p:nvSpPr>
        <p:spPr>
          <a:xfrm>
            <a:off x="2931950" y="205375"/>
            <a:ext cx="6105600" cy="74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Calibri"/>
              <a:buNone/>
            </a:pPr>
            <a:r>
              <a:rPr lang="en">
                <a:solidFill>
                  <a:srgbClr val="000000"/>
                </a:solidFill>
              </a:rPr>
              <a:t>Bottleneck in </a:t>
            </a:r>
            <a:r>
              <a:rPr lang="en">
                <a:solidFill>
                  <a:srgbClr val="000000"/>
                </a:solidFill>
              </a:rPr>
              <a:t>ResNet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77" name="Google Shape;177;p24"/>
          <p:cNvSpPr/>
          <p:nvPr/>
        </p:nvSpPr>
        <p:spPr>
          <a:xfrm>
            <a:off x="279075" y="1829275"/>
            <a:ext cx="1397100" cy="797100"/>
          </a:xfrm>
          <a:prstGeom prst="roundRect">
            <a:avLst>
              <a:gd fmla="val 16667" name="adj"/>
            </a:avLst>
          </a:prstGeom>
          <a:noFill/>
          <a:ln cap="flat" cmpd="sng" w="3175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3x3 Depth-Conv Layer</a:t>
            </a:r>
            <a:endParaRPr sz="1800"/>
          </a:p>
        </p:txBody>
      </p:sp>
      <p:sp>
        <p:nvSpPr>
          <p:cNvPr id="178" name="Google Shape;178;p24"/>
          <p:cNvSpPr/>
          <p:nvPr/>
        </p:nvSpPr>
        <p:spPr>
          <a:xfrm>
            <a:off x="279082" y="2982516"/>
            <a:ext cx="1397100" cy="685800"/>
          </a:xfrm>
          <a:prstGeom prst="roundRect">
            <a:avLst>
              <a:gd fmla="val 16667" name="adj"/>
            </a:avLst>
          </a:prstGeom>
          <a:noFill/>
          <a:ln cap="flat" cmpd="sng" w="3175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1x1 Conv Layer</a:t>
            </a:r>
            <a:endParaRPr sz="1800"/>
          </a:p>
        </p:txBody>
      </p:sp>
      <p:sp>
        <p:nvSpPr>
          <p:cNvPr id="179" name="Google Shape;179;p24"/>
          <p:cNvSpPr/>
          <p:nvPr/>
        </p:nvSpPr>
        <p:spPr>
          <a:xfrm>
            <a:off x="840631" y="317544"/>
            <a:ext cx="274200" cy="274200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0" name="Google Shape;180;p24"/>
          <p:cNvCxnSpPr>
            <a:stCxn id="179" idx="4"/>
            <a:endCxn id="181" idx="0"/>
          </p:cNvCxnSpPr>
          <p:nvPr/>
        </p:nvCxnSpPr>
        <p:spPr>
          <a:xfrm>
            <a:off x="977731" y="591744"/>
            <a:ext cx="0" cy="302400"/>
          </a:xfrm>
          <a:prstGeom prst="straightConnector1">
            <a:avLst/>
          </a:prstGeom>
          <a:noFill/>
          <a:ln cap="flat" cmpd="sng" w="31750">
            <a:solidFill>
              <a:srgbClr val="000000"/>
            </a:solidFill>
            <a:prstDash val="solid"/>
            <a:miter lim="800000"/>
            <a:headEnd len="sm" w="sm" type="none"/>
            <a:tailEnd len="lg" w="lg" type="stealth"/>
          </a:ln>
        </p:spPr>
      </p:cxnSp>
      <p:cxnSp>
        <p:nvCxnSpPr>
          <p:cNvPr id="182" name="Google Shape;182;p24"/>
          <p:cNvCxnSpPr>
            <a:stCxn id="177" idx="2"/>
            <a:endCxn id="178" idx="0"/>
          </p:cNvCxnSpPr>
          <p:nvPr/>
        </p:nvCxnSpPr>
        <p:spPr>
          <a:xfrm>
            <a:off x="977625" y="2626375"/>
            <a:ext cx="0" cy="356100"/>
          </a:xfrm>
          <a:prstGeom prst="straightConnector1">
            <a:avLst/>
          </a:prstGeom>
          <a:noFill/>
          <a:ln cap="flat" cmpd="sng" w="31750">
            <a:solidFill>
              <a:srgbClr val="000000"/>
            </a:solidFill>
            <a:prstDash val="solid"/>
            <a:miter lim="800000"/>
            <a:headEnd len="sm" w="sm" type="none"/>
            <a:tailEnd len="lg" w="lg" type="stealth"/>
          </a:ln>
        </p:spPr>
      </p:cxnSp>
      <p:cxnSp>
        <p:nvCxnSpPr>
          <p:cNvPr id="183" name="Google Shape;183;p24"/>
          <p:cNvCxnSpPr>
            <a:stCxn id="178" idx="2"/>
            <a:endCxn id="184" idx="0"/>
          </p:cNvCxnSpPr>
          <p:nvPr/>
        </p:nvCxnSpPr>
        <p:spPr>
          <a:xfrm>
            <a:off x="977632" y="3668316"/>
            <a:ext cx="0" cy="324000"/>
          </a:xfrm>
          <a:prstGeom prst="straightConnector1">
            <a:avLst/>
          </a:prstGeom>
          <a:noFill/>
          <a:ln cap="flat" cmpd="sng" w="31750">
            <a:solidFill>
              <a:srgbClr val="000000"/>
            </a:solidFill>
            <a:prstDash val="solid"/>
            <a:miter lim="800000"/>
            <a:headEnd len="sm" w="sm" type="none"/>
            <a:tailEnd len="lg" w="lg" type="stealth"/>
          </a:ln>
        </p:spPr>
      </p:cxnSp>
      <p:sp>
        <p:nvSpPr>
          <p:cNvPr id="185" name="Google Shape;185;p24"/>
          <p:cNvSpPr/>
          <p:nvPr/>
        </p:nvSpPr>
        <p:spPr>
          <a:xfrm>
            <a:off x="840631" y="4550000"/>
            <a:ext cx="274200" cy="274200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4"/>
          <p:cNvSpPr/>
          <p:nvPr/>
        </p:nvSpPr>
        <p:spPr>
          <a:xfrm>
            <a:off x="840631" y="3992223"/>
            <a:ext cx="274200" cy="274200"/>
          </a:xfrm>
          <a:prstGeom prst="flowChartOr">
            <a:avLst/>
          </a:prstGeom>
          <a:noFill/>
          <a:ln cap="flat" cmpd="sng" w="3175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6" name="Google Shape;186;p24"/>
          <p:cNvCxnSpPr>
            <a:stCxn id="184" idx="4"/>
            <a:endCxn id="185" idx="0"/>
          </p:cNvCxnSpPr>
          <p:nvPr/>
        </p:nvCxnSpPr>
        <p:spPr>
          <a:xfrm>
            <a:off x="977731" y="4266423"/>
            <a:ext cx="0" cy="283500"/>
          </a:xfrm>
          <a:prstGeom prst="straightConnector1">
            <a:avLst/>
          </a:prstGeom>
          <a:noFill/>
          <a:ln cap="flat" cmpd="sng" w="31750">
            <a:solidFill>
              <a:srgbClr val="000000"/>
            </a:solidFill>
            <a:prstDash val="solid"/>
            <a:miter lim="800000"/>
            <a:headEnd len="sm" w="sm" type="none"/>
            <a:tailEnd len="lg" w="lg" type="stealth"/>
          </a:ln>
        </p:spPr>
      </p:cxnSp>
      <p:cxnSp>
        <p:nvCxnSpPr>
          <p:cNvPr id="187" name="Google Shape;187;p24"/>
          <p:cNvCxnSpPr>
            <a:stCxn id="179" idx="6"/>
            <a:endCxn id="184" idx="6"/>
          </p:cNvCxnSpPr>
          <p:nvPr/>
        </p:nvCxnSpPr>
        <p:spPr>
          <a:xfrm>
            <a:off x="1114831" y="454644"/>
            <a:ext cx="600" cy="3674700"/>
          </a:xfrm>
          <a:prstGeom prst="bentConnector3">
            <a:avLst>
              <a:gd fmla="val 203453125" name="adj1"/>
            </a:avLst>
          </a:prstGeom>
          <a:noFill/>
          <a:ln cap="flat" cmpd="sng" w="31750">
            <a:solidFill>
              <a:srgbClr val="000000"/>
            </a:solidFill>
            <a:prstDash val="solid"/>
            <a:miter lim="800000"/>
            <a:headEnd len="sm" w="sm" type="none"/>
            <a:tailEnd len="lg" w="lg" type="stealth"/>
          </a:ln>
        </p:spPr>
      </p:cxnSp>
      <p:sp>
        <p:nvSpPr>
          <p:cNvPr id="188" name="Google Shape;188;p24"/>
          <p:cNvSpPr txBox="1"/>
          <p:nvPr/>
        </p:nvSpPr>
        <p:spPr>
          <a:xfrm>
            <a:off x="2931948" y="950855"/>
            <a:ext cx="5691900" cy="38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Used in ResNet-50, ResNet-101, ResNet-152, etc...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Computationally Efficient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Influence: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Bottleneck unit with Depth-wise convs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215900" lvl="1" marL="55880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b="0" i="0" lang="en" sz="1800" u="none" cap="none" strike="noStrike">
                <a:latin typeface="Calibri"/>
                <a:ea typeface="Calibri"/>
                <a:cs typeface="Calibri"/>
                <a:sym typeface="Calibri"/>
              </a:rPr>
              <a:t>MobileNetv2</a:t>
            </a:r>
            <a:endParaRPr sz="1100"/>
          </a:p>
          <a:p>
            <a:pPr indent="-215900" lvl="1" marL="558800" marR="0" rtl="0" algn="l"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b="0" i="0" lang="en" sz="1800" u="none" cap="none" strike="noStrike">
                <a:latin typeface="Calibri"/>
                <a:ea typeface="Calibri"/>
                <a:cs typeface="Calibri"/>
                <a:sym typeface="Calibri"/>
              </a:rPr>
              <a:t>ShuffleNetv2</a:t>
            </a:r>
            <a:endParaRPr b="0" i="0" sz="1800" u="none" cap="none" strike="noStrike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2159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MobileNetv2: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Sandler, Mark, et al. "Mobilenetv2: Inverted residuals and linear bottlenecks." CVPR,  2018.</a:t>
            </a:r>
            <a:endParaRPr sz="1100">
              <a:solidFill>
                <a:schemeClr val="dk1"/>
              </a:solidFill>
            </a:endParaRPr>
          </a:p>
          <a:p>
            <a:pPr indent="-215900" lvl="0" marL="2159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b="1"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ShuffleNetv2: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Ma, Ningning, et al. "Shufflenet v2: Practical guidelines for efficient cnn architecture design." ECCV, 2018.</a:t>
            </a:r>
            <a:endParaRPr sz="11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1016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4"/>
          <p:cNvSpPr/>
          <p:nvPr/>
        </p:nvSpPr>
        <p:spPr>
          <a:xfrm>
            <a:off x="279082" y="894278"/>
            <a:ext cx="1397100" cy="685800"/>
          </a:xfrm>
          <a:prstGeom prst="roundRect">
            <a:avLst>
              <a:gd fmla="val 16667" name="adj"/>
            </a:avLst>
          </a:prstGeom>
          <a:noFill/>
          <a:ln cap="flat" cmpd="sng" w="3175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1x1 Conv Layer</a:t>
            </a:r>
            <a:endParaRPr sz="1800"/>
          </a:p>
        </p:txBody>
      </p:sp>
      <p:cxnSp>
        <p:nvCxnSpPr>
          <p:cNvPr id="189" name="Google Shape;189;p24"/>
          <p:cNvCxnSpPr>
            <a:stCxn id="181" idx="2"/>
            <a:endCxn id="177" idx="0"/>
          </p:cNvCxnSpPr>
          <p:nvPr/>
        </p:nvCxnSpPr>
        <p:spPr>
          <a:xfrm>
            <a:off x="977632" y="1580078"/>
            <a:ext cx="0" cy="249300"/>
          </a:xfrm>
          <a:prstGeom prst="straightConnector1">
            <a:avLst/>
          </a:prstGeom>
          <a:noFill/>
          <a:ln cap="flat" cmpd="sng" w="31750">
            <a:solidFill>
              <a:srgbClr val="000000"/>
            </a:solidFill>
            <a:prstDash val="solid"/>
            <a:miter lim="800000"/>
            <a:headEnd len="sm" w="sm" type="none"/>
            <a:tailEnd len="lg" w="lg" type="stealth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5"/>
          <p:cNvSpPr txBox="1"/>
          <p:nvPr>
            <p:ph idx="4294967295"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500"/>
              <a:buFont typeface="Calibri"/>
              <a:buNone/>
            </a:pPr>
            <a:r>
              <a:rPr lang="en" sz="4800">
                <a:solidFill>
                  <a:srgbClr val="000000"/>
                </a:solidFill>
              </a:rPr>
              <a:t>CNN Structures</a:t>
            </a:r>
            <a:endParaRPr sz="48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500"/>
              <a:buFont typeface="Calibri"/>
              <a:buNone/>
            </a:pPr>
            <a:r>
              <a:rPr lang="en" sz="4000">
                <a:solidFill>
                  <a:srgbClr val="000000"/>
                </a:solidFill>
              </a:rPr>
              <a:t>Semantic Segmentation</a:t>
            </a:r>
            <a:endParaRPr sz="4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7425" y="152400"/>
            <a:ext cx="598916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69688"/>
            <a:ext cx="8839201" cy="4204118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7"/>
          <p:cNvSpPr txBox="1"/>
          <p:nvPr>
            <p:ph idx="4294967295" type="title"/>
          </p:nvPr>
        </p:nvSpPr>
        <p:spPr>
          <a:xfrm>
            <a:off x="471488" y="205383"/>
            <a:ext cx="5915100" cy="74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Calibri"/>
              <a:buNone/>
            </a:pPr>
            <a:r>
              <a:rPr lang="en">
                <a:solidFill>
                  <a:srgbClr val="000000"/>
                </a:solidFill>
              </a:rPr>
              <a:t>Encoder-Decoder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8"/>
          <p:cNvSpPr txBox="1"/>
          <p:nvPr>
            <p:ph type="title"/>
          </p:nvPr>
        </p:nvSpPr>
        <p:spPr>
          <a:xfrm>
            <a:off x="471500" y="205375"/>
            <a:ext cx="8365500" cy="74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Calibri"/>
              <a:buNone/>
            </a:pPr>
            <a:r>
              <a:rPr lang="en">
                <a:solidFill>
                  <a:srgbClr val="000000"/>
                </a:solidFill>
              </a:rPr>
              <a:t>Encoder-Decoder in Semantic Segmentation</a:t>
            </a:r>
            <a:endParaRPr>
              <a:solidFill>
                <a:srgbClr val="000000"/>
              </a:solidFill>
            </a:endParaRPr>
          </a:p>
        </p:txBody>
      </p:sp>
      <p:grpSp>
        <p:nvGrpSpPr>
          <p:cNvPr id="211" name="Google Shape;211;p28"/>
          <p:cNvGrpSpPr/>
          <p:nvPr/>
        </p:nvGrpSpPr>
        <p:grpSpPr>
          <a:xfrm>
            <a:off x="794989" y="1232741"/>
            <a:ext cx="7561245" cy="2129564"/>
            <a:chOff x="465785" y="1690688"/>
            <a:chExt cx="10081660" cy="2839419"/>
          </a:xfrm>
        </p:grpSpPr>
        <p:sp>
          <p:nvSpPr>
            <p:cNvPr id="212" name="Google Shape;212;p28"/>
            <p:cNvSpPr/>
            <p:nvPr/>
          </p:nvSpPr>
          <p:spPr>
            <a:xfrm>
              <a:off x="3127986" y="1988736"/>
              <a:ext cx="760200" cy="5343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CU</a:t>
              </a:r>
              <a:endParaRPr sz="1100"/>
            </a:p>
          </p:txBody>
        </p:sp>
        <p:sp>
          <p:nvSpPr>
            <p:cNvPr id="213" name="Google Shape;213;p28"/>
            <p:cNvSpPr/>
            <p:nvPr/>
          </p:nvSpPr>
          <p:spPr>
            <a:xfrm>
              <a:off x="4821751" y="1988751"/>
              <a:ext cx="760200" cy="5343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DU</a:t>
              </a:r>
              <a:endParaRPr sz="1100"/>
            </a:p>
          </p:txBody>
        </p:sp>
        <p:sp>
          <p:nvSpPr>
            <p:cNvPr id="214" name="Google Shape;214;p28"/>
            <p:cNvSpPr/>
            <p:nvPr/>
          </p:nvSpPr>
          <p:spPr>
            <a:xfrm>
              <a:off x="6342665" y="1988717"/>
              <a:ext cx="760200" cy="5343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CU</a:t>
              </a:r>
              <a:endParaRPr sz="1100"/>
            </a:p>
          </p:txBody>
        </p:sp>
        <p:sp>
          <p:nvSpPr>
            <p:cNvPr id="215" name="Google Shape;215;p28"/>
            <p:cNvSpPr/>
            <p:nvPr/>
          </p:nvSpPr>
          <p:spPr>
            <a:xfrm>
              <a:off x="8046597" y="1988717"/>
              <a:ext cx="760200" cy="5343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DU</a:t>
              </a:r>
              <a:endParaRPr sz="1100"/>
            </a:p>
          </p:txBody>
        </p:sp>
        <p:sp>
          <p:nvSpPr>
            <p:cNvPr id="216" name="Google Shape;216;p28"/>
            <p:cNvSpPr/>
            <p:nvPr/>
          </p:nvSpPr>
          <p:spPr>
            <a:xfrm>
              <a:off x="9787245" y="1988800"/>
              <a:ext cx="760200" cy="5343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CU</a:t>
              </a:r>
              <a:endParaRPr sz="1100"/>
            </a:p>
          </p:txBody>
        </p:sp>
        <p:cxnSp>
          <p:nvCxnSpPr>
            <p:cNvPr id="217" name="Google Shape;217;p28"/>
            <p:cNvCxnSpPr>
              <a:stCxn id="218" idx="3"/>
              <a:endCxn id="212" idx="1"/>
            </p:cNvCxnSpPr>
            <p:nvPr/>
          </p:nvCxnSpPr>
          <p:spPr>
            <a:xfrm>
              <a:off x="1777871" y="2255997"/>
              <a:ext cx="13500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stealth"/>
            </a:ln>
          </p:spPr>
        </p:cxnSp>
        <p:cxnSp>
          <p:nvCxnSpPr>
            <p:cNvPr id="219" name="Google Shape;219;p28"/>
            <p:cNvCxnSpPr>
              <a:stCxn id="212" idx="3"/>
              <a:endCxn id="213" idx="1"/>
            </p:cNvCxnSpPr>
            <p:nvPr/>
          </p:nvCxnSpPr>
          <p:spPr>
            <a:xfrm>
              <a:off x="3888186" y="2255886"/>
              <a:ext cx="9336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stealth"/>
            </a:ln>
          </p:spPr>
        </p:cxnSp>
        <p:cxnSp>
          <p:nvCxnSpPr>
            <p:cNvPr id="220" name="Google Shape;220;p28"/>
            <p:cNvCxnSpPr>
              <a:stCxn id="213" idx="3"/>
              <a:endCxn id="214" idx="1"/>
            </p:cNvCxnSpPr>
            <p:nvPr/>
          </p:nvCxnSpPr>
          <p:spPr>
            <a:xfrm>
              <a:off x="5581951" y="2255901"/>
              <a:ext cx="7608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stealth"/>
            </a:ln>
          </p:spPr>
        </p:cxnSp>
        <p:cxnSp>
          <p:nvCxnSpPr>
            <p:cNvPr id="221" name="Google Shape;221;p28"/>
            <p:cNvCxnSpPr>
              <a:stCxn id="214" idx="3"/>
              <a:endCxn id="215" idx="1"/>
            </p:cNvCxnSpPr>
            <p:nvPr/>
          </p:nvCxnSpPr>
          <p:spPr>
            <a:xfrm>
              <a:off x="7102865" y="2255867"/>
              <a:ext cx="9435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stealth"/>
            </a:ln>
          </p:spPr>
        </p:cxnSp>
        <p:cxnSp>
          <p:nvCxnSpPr>
            <p:cNvPr id="222" name="Google Shape;222;p28"/>
            <p:cNvCxnSpPr>
              <a:stCxn id="215" idx="3"/>
              <a:endCxn id="216" idx="1"/>
            </p:cNvCxnSpPr>
            <p:nvPr/>
          </p:nvCxnSpPr>
          <p:spPr>
            <a:xfrm>
              <a:off x="8806797" y="2255867"/>
              <a:ext cx="9804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stealth"/>
            </a:ln>
          </p:spPr>
        </p:cxnSp>
        <p:sp>
          <p:nvSpPr>
            <p:cNvPr id="223" name="Google Shape;223;p28"/>
            <p:cNvSpPr/>
            <p:nvPr/>
          </p:nvSpPr>
          <p:spPr>
            <a:xfrm>
              <a:off x="8046583" y="3622871"/>
              <a:ext cx="760200" cy="5343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UU</a:t>
              </a:r>
              <a:endParaRPr sz="1100"/>
            </a:p>
          </p:txBody>
        </p:sp>
        <p:sp>
          <p:nvSpPr>
            <p:cNvPr id="224" name="Google Shape;224;p28"/>
            <p:cNvSpPr/>
            <p:nvPr/>
          </p:nvSpPr>
          <p:spPr>
            <a:xfrm>
              <a:off x="6342670" y="3622870"/>
              <a:ext cx="760200" cy="5343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CU</a:t>
              </a:r>
              <a:endParaRPr sz="1100"/>
            </a:p>
          </p:txBody>
        </p:sp>
        <p:sp>
          <p:nvSpPr>
            <p:cNvPr id="225" name="Google Shape;225;p28"/>
            <p:cNvSpPr/>
            <p:nvPr/>
          </p:nvSpPr>
          <p:spPr>
            <a:xfrm>
              <a:off x="4813752" y="3622852"/>
              <a:ext cx="760200" cy="5343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UU</a:t>
              </a:r>
              <a:endParaRPr sz="1100"/>
            </a:p>
          </p:txBody>
        </p:sp>
        <p:sp>
          <p:nvSpPr>
            <p:cNvPr id="226" name="Google Shape;226;p28"/>
            <p:cNvSpPr/>
            <p:nvPr/>
          </p:nvSpPr>
          <p:spPr>
            <a:xfrm>
              <a:off x="3127986" y="3622801"/>
              <a:ext cx="760200" cy="5343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CU</a:t>
              </a:r>
              <a:endParaRPr sz="1100"/>
            </a:p>
          </p:txBody>
        </p:sp>
        <p:cxnSp>
          <p:nvCxnSpPr>
            <p:cNvPr id="227" name="Google Shape;227;p28"/>
            <p:cNvCxnSpPr>
              <a:stCxn id="216" idx="2"/>
              <a:endCxn id="223" idx="3"/>
            </p:cNvCxnSpPr>
            <p:nvPr/>
          </p:nvCxnSpPr>
          <p:spPr>
            <a:xfrm rot="5400000">
              <a:off x="8803695" y="2526250"/>
              <a:ext cx="1366800" cy="1360500"/>
            </a:xfrm>
            <a:prstGeom prst="bentConnector2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stealth"/>
            </a:ln>
          </p:spPr>
        </p:cxnSp>
        <p:cxnSp>
          <p:nvCxnSpPr>
            <p:cNvPr id="228" name="Google Shape;228;p28"/>
            <p:cNvCxnSpPr>
              <a:stCxn id="223" idx="1"/>
              <a:endCxn id="224" idx="3"/>
            </p:cNvCxnSpPr>
            <p:nvPr/>
          </p:nvCxnSpPr>
          <p:spPr>
            <a:xfrm rot="10800000">
              <a:off x="7103083" y="3890021"/>
              <a:ext cx="9435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stealth"/>
            </a:ln>
          </p:spPr>
        </p:cxnSp>
        <p:cxnSp>
          <p:nvCxnSpPr>
            <p:cNvPr id="229" name="Google Shape;229;p28"/>
            <p:cNvCxnSpPr>
              <a:stCxn id="224" idx="1"/>
              <a:endCxn id="225" idx="3"/>
            </p:cNvCxnSpPr>
            <p:nvPr/>
          </p:nvCxnSpPr>
          <p:spPr>
            <a:xfrm rot="10800000">
              <a:off x="5573770" y="3890020"/>
              <a:ext cx="7689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stealth"/>
            </a:ln>
          </p:spPr>
        </p:cxnSp>
        <p:cxnSp>
          <p:nvCxnSpPr>
            <p:cNvPr id="230" name="Google Shape;230;p28"/>
            <p:cNvCxnSpPr>
              <a:stCxn id="225" idx="1"/>
              <a:endCxn id="226" idx="3"/>
            </p:cNvCxnSpPr>
            <p:nvPr/>
          </p:nvCxnSpPr>
          <p:spPr>
            <a:xfrm rot="10800000">
              <a:off x="3888252" y="3890002"/>
              <a:ext cx="9255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stealth"/>
            </a:ln>
          </p:spPr>
        </p:cxnSp>
        <p:pic>
          <p:nvPicPr>
            <p:cNvPr id="231" name="Google Shape;231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65785" y="3249947"/>
              <a:ext cx="1280160" cy="128016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descr="A person riding a horse in a field&#10;&#10;Description generated with very high confidence" id="218" name="Google Shape;218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01023" y="1690688"/>
              <a:ext cx="1276848" cy="1130617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pic>
        <p:cxnSp>
          <p:nvCxnSpPr>
            <p:cNvPr id="232" name="Google Shape;232;p28"/>
            <p:cNvCxnSpPr>
              <a:stCxn id="226" idx="1"/>
              <a:endCxn id="231" idx="3"/>
            </p:cNvCxnSpPr>
            <p:nvPr/>
          </p:nvCxnSpPr>
          <p:spPr>
            <a:xfrm rot="10800000">
              <a:off x="1745886" y="3889951"/>
              <a:ext cx="13821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stealth"/>
            </a:ln>
          </p:spPr>
        </p:cxnSp>
      </p:grpSp>
      <p:sp>
        <p:nvSpPr>
          <p:cNvPr id="233" name="Google Shape;233;p28"/>
          <p:cNvSpPr/>
          <p:nvPr/>
        </p:nvSpPr>
        <p:spPr>
          <a:xfrm>
            <a:off x="225007" y="4637449"/>
            <a:ext cx="570000" cy="400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CU</a:t>
            </a:r>
            <a:endParaRPr sz="1100"/>
          </a:p>
        </p:txBody>
      </p:sp>
      <p:sp>
        <p:nvSpPr>
          <p:cNvPr id="234" name="Google Shape;234;p28"/>
          <p:cNvSpPr/>
          <p:nvPr/>
        </p:nvSpPr>
        <p:spPr>
          <a:xfrm>
            <a:off x="4854407" y="4647102"/>
            <a:ext cx="570000" cy="400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DU</a:t>
            </a:r>
            <a:endParaRPr sz="1100"/>
          </a:p>
        </p:txBody>
      </p:sp>
      <p:sp>
        <p:nvSpPr>
          <p:cNvPr id="235" name="Google Shape;235;p28"/>
          <p:cNvSpPr/>
          <p:nvPr/>
        </p:nvSpPr>
        <p:spPr>
          <a:xfrm>
            <a:off x="7174337" y="4637447"/>
            <a:ext cx="647400" cy="400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GAP</a:t>
            </a:r>
            <a:endParaRPr sz="1100"/>
          </a:p>
        </p:txBody>
      </p:sp>
      <p:sp>
        <p:nvSpPr>
          <p:cNvPr id="236" name="Google Shape;236;p28"/>
          <p:cNvSpPr/>
          <p:nvPr/>
        </p:nvSpPr>
        <p:spPr>
          <a:xfrm>
            <a:off x="2549474" y="4637449"/>
            <a:ext cx="647400" cy="400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FC</a:t>
            </a:r>
            <a:endParaRPr sz="1100"/>
          </a:p>
        </p:txBody>
      </p:sp>
      <p:sp>
        <p:nvSpPr>
          <p:cNvPr id="237" name="Google Shape;237;p28"/>
          <p:cNvSpPr txBox="1"/>
          <p:nvPr/>
        </p:nvSpPr>
        <p:spPr>
          <a:xfrm>
            <a:off x="983188" y="4595455"/>
            <a:ext cx="11523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Convolutional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Unit</a:t>
            </a:r>
            <a:endParaRPr sz="1100"/>
          </a:p>
        </p:txBody>
      </p:sp>
      <p:sp>
        <p:nvSpPr>
          <p:cNvPr id="238" name="Google Shape;238;p28"/>
          <p:cNvSpPr txBox="1"/>
          <p:nvPr/>
        </p:nvSpPr>
        <p:spPr>
          <a:xfrm>
            <a:off x="5546038" y="4595455"/>
            <a:ext cx="12765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Down-sampling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Unit</a:t>
            </a:r>
            <a:endParaRPr sz="1100"/>
          </a:p>
        </p:txBody>
      </p:sp>
      <p:sp>
        <p:nvSpPr>
          <p:cNvPr id="239" name="Google Shape;239;p28"/>
          <p:cNvSpPr txBox="1"/>
          <p:nvPr/>
        </p:nvSpPr>
        <p:spPr>
          <a:xfrm>
            <a:off x="3378225" y="4595450"/>
            <a:ext cx="14277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Fully-connected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Or Linear Layer</a:t>
            </a:r>
            <a:endParaRPr sz="1100"/>
          </a:p>
        </p:txBody>
      </p:sp>
      <p:sp>
        <p:nvSpPr>
          <p:cNvPr id="240" name="Google Shape;240;p28"/>
          <p:cNvSpPr txBox="1"/>
          <p:nvPr/>
        </p:nvSpPr>
        <p:spPr>
          <a:xfrm>
            <a:off x="7881101" y="4595450"/>
            <a:ext cx="11523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Global Avg.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Pooling</a:t>
            </a:r>
            <a:endParaRPr sz="1100"/>
          </a:p>
        </p:txBody>
      </p:sp>
      <p:sp>
        <p:nvSpPr>
          <p:cNvPr id="241" name="Google Shape;241;p28"/>
          <p:cNvSpPr/>
          <p:nvPr/>
        </p:nvSpPr>
        <p:spPr>
          <a:xfrm>
            <a:off x="225007" y="3928211"/>
            <a:ext cx="570000" cy="400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UU</a:t>
            </a:r>
            <a:endParaRPr sz="1100"/>
          </a:p>
        </p:txBody>
      </p:sp>
      <p:sp>
        <p:nvSpPr>
          <p:cNvPr id="242" name="Google Shape;242;p28"/>
          <p:cNvSpPr txBox="1"/>
          <p:nvPr/>
        </p:nvSpPr>
        <p:spPr>
          <a:xfrm>
            <a:off x="1110683" y="3886218"/>
            <a:ext cx="10653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Up-sampling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Unit</a:t>
            </a:r>
            <a:endParaRPr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9"/>
          <p:cNvSpPr txBox="1"/>
          <p:nvPr>
            <p:ph type="title"/>
          </p:nvPr>
        </p:nvSpPr>
        <p:spPr>
          <a:xfrm>
            <a:off x="471503" y="205375"/>
            <a:ext cx="7447800" cy="74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Calibri"/>
              <a:buNone/>
            </a:pPr>
            <a:r>
              <a:rPr lang="en">
                <a:solidFill>
                  <a:srgbClr val="000000"/>
                </a:solidFill>
              </a:rPr>
              <a:t>U-Net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248" name="Google Shape;248;p29"/>
          <p:cNvSpPr/>
          <p:nvPr/>
        </p:nvSpPr>
        <p:spPr>
          <a:xfrm>
            <a:off x="225007" y="4637449"/>
            <a:ext cx="570000" cy="400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CU</a:t>
            </a:r>
            <a:endParaRPr sz="1100"/>
          </a:p>
        </p:txBody>
      </p:sp>
      <p:sp>
        <p:nvSpPr>
          <p:cNvPr id="249" name="Google Shape;249;p29"/>
          <p:cNvSpPr/>
          <p:nvPr/>
        </p:nvSpPr>
        <p:spPr>
          <a:xfrm>
            <a:off x="4854407" y="4647102"/>
            <a:ext cx="570000" cy="400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DU</a:t>
            </a:r>
            <a:endParaRPr sz="1100"/>
          </a:p>
        </p:txBody>
      </p:sp>
      <p:sp>
        <p:nvSpPr>
          <p:cNvPr id="250" name="Google Shape;250;p29"/>
          <p:cNvSpPr/>
          <p:nvPr/>
        </p:nvSpPr>
        <p:spPr>
          <a:xfrm>
            <a:off x="7174337" y="4637447"/>
            <a:ext cx="647400" cy="400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GAP</a:t>
            </a:r>
            <a:endParaRPr sz="1100"/>
          </a:p>
        </p:txBody>
      </p:sp>
      <p:sp>
        <p:nvSpPr>
          <p:cNvPr id="251" name="Google Shape;251;p29"/>
          <p:cNvSpPr/>
          <p:nvPr/>
        </p:nvSpPr>
        <p:spPr>
          <a:xfrm>
            <a:off x="2549474" y="4637449"/>
            <a:ext cx="647400" cy="400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FC</a:t>
            </a:r>
            <a:endParaRPr sz="1100"/>
          </a:p>
        </p:txBody>
      </p:sp>
      <p:sp>
        <p:nvSpPr>
          <p:cNvPr id="252" name="Google Shape;252;p29"/>
          <p:cNvSpPr txBox="1"/>
          <p:nvPr/>
        </p:nvSpPr>
        <p:spPr>
          <a:xfrm>
            <a:off x="983188" y="4595455"/>
            <a:ext cx="11523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Convolutional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Unit</a:t>
            </a:r>
            <a:endParaRPr sz="1100"/>
          </a:p>
        </p:txBody>
      </p:sp>
      <p:sp>
        <p:nvSpPr>
          <p:cNvPr id="253" name="Google Shape;253;p29"/>
          <p:cNvSpPr txBox="1"/>
          <p:nvPr/>
        </p:nvSpPr>
        <p:spPr>
          <a:xfrm>
            <a:off x="5546038" y="4595455"/>
            <a:ext cx="12765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Down-sampling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Unit</a:t>
            </a:r>
            <a:endParaRPr sz="1100"/>
          </a:p>
        </p:txBody>
      </p:sp>
      <p:sp>
        <p:nvSpPr>
          <p:cNvPr id="254" name="Google Shape;254;p29"/>
          <p:cNvSpPr txBox="1"/>
          <p:nvPr/>
        </p:nvSpPr>
        <p:spPr>
          <a:xfrm>
            <a:off x="3378225" y="4595450"/>
            <a:ext cx="14277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Fully-connected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Or Linear Layer</a:t>
            </a:r>
            <a:endParaRPr sz="1100"/>
          </a:p>
        </p:txBody>
      </p:sp>
      <p:sp>
        <p:nvSpPr>
          <p:cNvPr id="255" name="Google Shape;255;p29"/>
          <p:cNvSpPr txBox="1"/>
          <p:nvPr/>
        </p:nvSpPr>
        <p:spPr>
          <a:xfrm>
            <a:off x="7881101" y="4595450"/>
            <a:ext cx="11523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Global Avg.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Pooling</a:t>
            </a:r>
            <a:endParaRPr sz="1100"/>
          </a:p>
        </p:txBody>
      </p:sp>
      <p:sp>
        <p:nvSpPr>
          <p:cNvPr id="256" name="Google Shape;256;p29"/>
          <p:cNvSpPr/>
          <p:nvPr/>
        </p:nvSpPr>
        <p:spPr>
          <a:xfrm>
            <a:off x="225007" y="3928211"/>
            <a:ext cx="570000" cy="400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UU</a:t>
            </a:r>
            <a:endParaRPr sz="1100"/>
          </a:p>
        </p:txBody>
      </p:sp>
      <p:sp>
        <p:nvSpPr>
          <p:cNvPr id="257" name="Google Shape;257;p29"/>
          <p:cNvSpPr txBox="1"/>
          <p:nvPr/>
        </p:nvSpPr>
        <p:spPr>
          <a:xfrm>
            <a:off x="1110683" y="3886218"/>
            <a:ext cx="10653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Up-sampling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Calibri"/>
                <a:ea typeface="Calibri"/>
                <a:cs typeface="Calibri"/>
                <a:sym typeface="Calibri"/>
              </a:rPr>
              <a:t>Unit</a:t>
            </a:r>
            <a:endParaRPr sz="1100"/>
          </a:p>
        </p:txBody>
      </p:sp>
      <p:grpSp>
        <p:nvGrpSpPr>
          <p:cNvPr id="258" name="Google Shape;258;p29"/>
          <p:cNvGrpSpPr/>
          <p:nvPr/>
        </p:nvGrpSpPr>
        <p:grpSpPr>
          <a:xfrm>
            <a:off x="794989" y="1232741"/>
            <a:ext cx="7561245" cy="2129564"/>
            <a:chOff x="465785" y="1690688"/>
            <a:chExt cx="10081660" cy="2839419"/>
          </a:xfrm>
        </p:grpSpPr>
        <p:sp>
          <p:nvSpPr>
            <p:cNvPr id="259" name="Google Shape;259;p29"/>
            <p:cNvSpPr/>
            <p:nvPr/>
          </p:nvSpPr>
          <p:spPr>
            <a:xfrm>
              <a:off x="3127986" y="1988736"/>
              <a:ext cx="760200" cy="5343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CU</a:t>
              </a:r>
              <a:endParaRPr sz="1100"/>
            </a:p>
          </p:txBody>
        </p:sp>
        <p:sp>
          <p:nvSpPr>
            <p:cNvPr id="260" name="Google Shape;260;p29"/>
            <p:cNvSpPr/>
            <p:nvPr/>
          </p:nvSpPr>
          <p:spPr>
            <a:xfrm>
              <a:off x="4821751" y="1988751"/>
              <a:ext cx="760200" cy="5343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DU</a:t>
              </a:r>
              <a:endParaRPr sz="1100"/>
            </a:p>
          </p:txBody>
        </p:sp>
        <p:sp>
          <p:nvSpPr>
            <p:cNvPr id="261" name="Google Shape;261;p29"/>
            <p:cNvSpPr/>
            <p:nvPr/>
          </p:nvSpPr>
          <p:spPr>
            <a:xfrm>
              <a:off x="6342665" y="1988717"/>
              <a:ext cx="760200" cy="5343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CU</a:t>
              </a:r>
              <a:endParaRPr sz="1100"/>
            </a:p>
          </p:txBody>
        </p:sp>
        <p:sp>
          <p:nvSpPr>
            <p:cNvPr id="262" name="Google Shape;262;p29"/>
            <p:cNvSpPr/>
            <p:nvPr/>
          </p:nvSpPr>
          <p:spPr>
            <a:xfrm>
              <a:off x="8046597" y="1988717"/>
              <a:ext cx="760200" cy="5343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DU</a:t>
              </a:r>
              <a:endParaRPr sz="1100"/>
            </a:p>
          </p:txBody>
        </p:sp>
        <p:sp>
          <p:nvSpPr>
            <p:cNvPr id="263" name="Google Shape;263;p29"/>
            <p:cNvSpPr/>
            <p:nvPr/>
          </p:nvSpPr>
          <p:spPr>
            <a:xfrm>
              <a:off x="9787245" y="1988800"/>
              <a:ext cx="760200" cy="5343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CU</a:t>
              </a:r>
              <a:endParaRPr sz="1100"/>
            </a:p>
          </p:txBody>
        </p:sp>
        <p:cxnSp>
          <p:nvCxnSpPr>
            <p:cNvPr id="264" name="Google Shape;264;p29"/>
            <p:cNvCxnSpPr>
              <a:stCxn id="265" idx="3"/>
              <a:endCxn id="259" idx="1"/>
            </p:cNvCxnSpPr>
            <p:nvPr/>
          </p:nvCxnSpPr>
          <p:spPr>
            <a:xfrm>
              <a:off x="1777871" y="2255997"/>
              <a:ext cx="13500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stealth"/>
            </a:ln>
          </p:spPr>
        </p:cxnSp>
        <p:cxnSp>
          <p:nvCxnSpPr>
            <p:cNvPr id="266" name="Google Shape;266;p29"/>
            <p:cNvCxnSpPr>
              <a:stCxn id="259" idx="3"/>
              <a:endCxn id="260" idx="1"/>
            </p:cNvCxnSpPr>
            <p:nvPr/>
          </p:nvCxnSpPr>
          <p:spPr>
            <a:xfrm>
              <a:off x="3888186" y="2255886"/>
              <a:ext cx="9336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stealth"/>
            </a:ln>
          </p:spPr>
        </p:cxnSp>
        <p:cxnSp>
          <p:nvCxnSpPr>
            <p:cNvPr id="267" name="Google Shape;267;p29"/>
            <p:cNvCxnSpPr>
              <a:stCxn id="260" idx="3"/>
              <a:endCxn id="261" idx="1"/>
            </p:cNvCxnSpPr>
            <p:nvPr/>
          </p:nvCxnSpPr>
          <p:spPr>
            <a:xfrm>
              <a:off x="5581951" y="2255901"/>
              <a:ext cx="7608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stealth"/>
            </a:ln>
          </p:spPr>
        </p:cxnSp>
        <p:cxnSp>
          <p:nvCxnSpPr>
            <p:cNvPr id="268" name="Google Shape;268;p29"/>
            <p:cNvCxnSpPr>
              <a:stCxn id="261" idx="3"/>
              <a:endCxn id="262" idx="1"/>
            </p:cNvCxnSpPr>
            <p:nvPr/>
          </p:nvCxnSpPr>
          <p:spPr>
            <a:xfrm>
              <a:off x="7102865" y="2255867"/>
              <a:ext cx="9435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stealth"/>
            </a:ln>
          </p:spPr>
        </p:cxnSp>
        <p:cxnSp>
          <p:nvCxnSpPr>
            <p:cNvPr id="269" name="Google Shape;269;p29"/>
            <p:cNvCxnSpPr>
              <a:stCxn id="262" idx="3"/>
              <a:endCxn id="263" idx="1"/>
            </p:cNvCxnSpPr>
            <p:nvPr/>
          </p:nvCxnSpPr>
          <p:spPr>
            <a:xfrm>
              <a:off x="8806797" y="2255867"/>
              <a:ext cx="9804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stealth"/>
            </a:ln>
          </p:spPr>
        </p:cxnSp>
        <p:sp>
          <p:nvSpPr>
            <p:cNvPr id="270" name="Google Shape;270;p29"/>
            <p:cNvSpPr/>
            <p:nvPr/>
          </p:nvSpPr>
          <p:spPr>
            <a:xfrm>
              <a:off x="8046583" y="3622871"/>
              <a:ext cx="760200" cy="5343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UU</a:t>
              </a:r>
              <a:endParaRPr sz="1100"/>
            </a:p>
          </p:txBody>
        </p:sp>
        <p:sp>
          <p:nvSpPr>
            <p:cNvPr id="271" name="Google Shape;271;p29"/>
            <p:cNvSpPr/>
            <p:nvPr/>
          </p:nvSpPr>
          <p:spPr>
            <a:xfrm>
              <a:off x="6342670" y="3622870"/>
              <a:ext cx="760200" cy="5343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CU</a:t>
              </a:r>
              <a:endParaRPr sz="1100"/>
            </a:p>
          </p:txBody>
        </p:sp>
        <p:sp>
          <p:nvSpPr>
            <p:cNvPr id="272" name="Google Shape;272;p29"/>
            <p:cNvSpPr/>
            <p:nvPr/>
          </p:nvSpPr>
          <p:spPr>
            <a:xfrm>
              <a:off x="4813752" y="3622852"/>
              <a:ext cx="760200" cy="5343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UU</a:t>
              </a:r>
              <a:endParaRPr sz="1100"/>
            </a:p>
          </p:txBody>
        </p:sp>
        <p:sp>
          <p:nvSpPr>
            <p:cNvPr id="273" name="Google Shape;273;p29"/>
            <p:cNvSpPr/>
            <p:nvPr/>
          </p:nvSpPr>
          <p:spPr>
            <a:xfrm>
              <a:off x="3127986" y="3622801"/>
              <a:ext cx="760200" cy="5343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latin typeface="Calibri"/>
                  <a:ea typeface="Calibri"/>
                  <a:cs typeface="Calibri"/>
                  <a:sym typeface="Calibri"/>
                </a:rPr>
                <a:t>CU</a:t>
              </a:r>
              <a:endParaRPr sz="1100"/>
            </a:p>
          </p:txBody>
        </p:sp>
        <p:cxnSp>
          <p:nvCxnSpPr>
            <p:cNvPr id="274" name="Google Shape;274;p29"/>
            <p:cNvCxnSpPr>
              <a:stCxn id="263" idx="2"/>
              <a:endCxn id="270" idx="3"/>
            </p:cNvCxnSpPr>
            <p:nvPr/>
          </p:nvCxnSpPr>
          <p:spPr>
            <a:xfrm rot="5400000">
              <a:off x="8803695" y="2526250"/>
              <a:ext cx="1366800" cy="1360500"/>
            </a:xfrm>
            <a:prstGeom prst="bentConnector2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stealth"/>
            </a:ln>
          </p:spPr>
        </p:cxnSp>
        <p:cxnSp>
          <p:nvCxnSpPr>
            <p:cNvPr id="275" name="Google Shape;275;p29"/>
            <p:cNvCxnSpPr>
              <a:stCxn id="270" idx="1"/>
              <a:endCxn id="271" idx="3"/>
            </p:cNvCxnSpPr>
            <p:nvPr/>
          </p:nvCxnSpPr>
          <p:spPr>
            <a:xfrm rot="10800000">
              <a:off x="7103083" y="3890021"/>
              <a:ext cx="9435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stealth"/>
            </a:ln>
          </p:spPr>
        </p:cxnSp>
        <p:cxnSp>
          <p:nvCxnSpPr>
            <p:cNvPr id="276" name="Google Shape;276;p29"/>
            <p:cNvCxnSpPr>
              <a:stCxn id="271" idx="1"/>
              <a:endCxn id="272" idx="3"/>
            </p:cNvCxnSpPr>
            <p:nvPr/>
          </p:nvCxnSpPr>
          <p:spPr>
            <a:xfrm rot="10800000">
              <a:off x="5573770" y="3890020"/>
              <a:ext cx="7689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stealth"/>
            </a:ln>
          </p:spPr>
        </p:cxnSp>
        <p:cxnSp>
          <p:nvCxnSpPr>
            <p:cNvPr id="277" name="Google Shape;277;p29"/>
            <p:cNvCxnSpPr>
              <a:stCxn id="272" idx="1"/>
              <a:endCxn id="273" idx="3"/>
            </p:cNvCxnSpPr>
            <p:nvPr/>
          </p:nvCxnSpPr>
          <p:spPr>
            <a:xfrm rot="10800000">
              <a:off x="3888252" y="3890002"/>
              <a:ext cx="9255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stealth"/>
            </a:ln>
          </p:spPr>
        </p:cxnSp>
        <p:pic>
          <p:nvPicPr>
            <p:cNvPr id="278" name="Google Shape;278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65785" y="3249947"/>
              <a:ext cx="1280160" cy="128016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descr="A person riding a horse in a field&#10;&#10;Description generated with very high confidence" id="265" name="Google Shape;265;p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01023" y="1690688"/>
              <a:ext cx="1276848" cy="1130617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pic>
        <p:cxnSp>
          <p:nvCxnSpPr>
            <p:cNvPr id="279" name="Google Shape;279;p29"/>
            <p:cNvCxnSpPr>
              <a:stCxn id="273" idx="1"/>
              <a:endCxn id="278" idx="3"/>
            </p:cNvCxnSpPr>
            <p:nvPr/>
          </p:nvCxnSpPr>
          <p:spPr>
            <a:xfrm rot="10800000">
              <a:off x="1745886" y="3889951"/>
              <a:ext cx="1382100" cy="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stealth"/>
            </a:ln>
          </p:spPr>
        </p:cxnSp>
        <p:cxnSp>
          <p:nvCxnSpPr>
            <p:cNvPr id="280" name="Google Shape;280;p29"/>
            <p:cNvCxnSpPr/>
            <p:nvPr/>
          </p:nvCxnSpPr>
          <p:spPr>
            <a:xfrm>
              <a:off x="5979955" y="2255927"/>
              <a:ext cx="0" cy="163410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stealth"/>
            </a:ln>
          </p:spPr>
        </p:cxnSp>
        <p:cxnSp>
          <p:nvCxnSpPr>
            <p:cNvPr id="281" name="Google Shape;281;p29"/>
            <p:cNvCxnSpPr/>
            <p:nvPr/>
          </p:nvCxnSpPr>
          <p:spPr>
            <a:xfrm>
              <a:off x="4362057" y="2255894"/>
              <a:ext cx="0" cy="163410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stealth"/>
            </a:ln>
          </p:spPr>
        </p:cxnSp>
        <p:cxnSp>
          <p:nvCxnSpPr>
            <p:cNvPr id="282" name="Google Shape;282;p29"/>
            <p:cNvCxnSpPr/>
            <p:nvPr/>
          </p:nvCxnSpPr>
          <p:spPr>
            <a:xfrm>
              <a:off x="7517727" y="2255861"/>
              <a:ext cx="0" cy="1634100"/>
            </a:xfrm>
            <a:prstGeom prst="straightConnector1">
              <a:avLst/>
            </a:prstGeom>
            <a:noFill/>
            <a:ln cap="flat" cmpd="sng" w="31750">
              <a:solidFill>
                <a:srgbClr val="000000"/>
              </a:solidFill>
              <a:prstDash val="solid"/>
              <a:miter lim="800000"/>
              <a:headEnd len="sm" w="sm" type="none"/>
              <a:tailEnd len="lg" w="lg" type="stealth"/>
            </a:ln>
          </p:spPr>
        </p:cxn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Deep Learning Libraries</a:t>
            </a:r>
            <a:endParaRPr/>
          </a:p>
        </p:txBody>
      </p:sp>
      <p:pic>
        <p:nvPicPr>
          <p:cNvPr id="288" name="Google Shape;28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90525" y="4225450"/>
            <a:ext cx="4453476" cy="93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06575" y="0"/>
            <a:ext cx="3237425" cy="2698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4048737"/>
            <a:ext cx="3818676" cy="110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5975" y="2138138"/>
            <a:ext cx="19050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773038" y="2352139"/>
            <a:ext cx="2743611" cy="1476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-10" y="954674"/>
            <a:ext cx="4239035" cy="144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430000" y="2776325"/>
            <a:ext cx="2714001" cy="1424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Homework 6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2"/>
          <p:cNvSpPr txBox="1"/>
          <p:nvPr>
            <p:ph type="ctrTitle"/>
          </p:nvPr>
        </p:nvSpPr>
        <p:spPr>
          <a:xfrm>
            <a:off x="311708" y="10367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Homework 6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Convolutional Neural Networks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In PyTorch</a:t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(Optional Homework)</a:t>
            </a:r>
            <a:endParaRPr sz="2400"/>
          </a:p>
        </p:txBody>
      </p:sp>
      <p:sp>
        <p:nvSpPr>
          <p:cNvPr id="305" name="Google Shape;305;p32"/>
          <p:cNvSpPr txBox="1"/>
          <p:nvPr>
            <p:ph idx="1" type="subTitle"/>
          </p:nvPr>
        </p:nvSpPr>
        <p:spPr>
          <a:xfrm>
            <a:off x="311700" y="365527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Due: June/4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Neural Network (Q1)</a:t>
            </a:r>
            <a:endParaRPr/>
          </a:p>
        </p:txBody>
      </p:sp>
      <p:pic>
        <p:nvPicPr>
          <p:cNvPr id="311" name="Google Shape;31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0868" y="1152475"/>
            <a:ext cx="6102271" cy="3991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Convolutional Neural Network (Q2)</a:t>
            </a:r>
            <a:endParaRPr/>
          </a:p>
        </p:txBody>
      </p:sp>
      <p:sp>
        <p:nvSpPr>
          <p:cNvPr id="317" name="Google Shape;317;p34"/>
          <p:cNvSpPr txBox="1"/>
          <p:nvPr>
            <p:ph idx="1" type="body"/>
          </p:nvPr>
        </p:nvSpPr>
        <p:spPr>
          <a:xfrm>
            <a:off x="155850" y="1177100"/>
            <a:ext cx="2199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Conv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/>
              <a:t>Pool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/>
              <a:t>FC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/>
              <a:t>Cross Entropy</a:t>
            </a:r>
            <a:endParaRPr/>
          </a:p>
        </p:txBody>
      </p:sp>
      <p:pic>
        <p:nvPicPr>
          <p:cNvPr id="318" name="Google Shape;31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7700" y="1407913"/>
            <a:ext cx="6970450" cy="237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56453" y="1017725"/>
            <a:ext cx="2831100" cy="3776326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Yellow or Blue?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Color Normalization (Q3)</a:t>
            </a:r>
            <a:endParaRPr/>
          </a:p>
        </p:txBody>
      </p:sp>
      <p:pic>
        <p:nvPicPr>
          <p:cNvPr id="330" name="Google Shape;33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4624" y="1152475"/>
            <a:ext cx="7874750" cy="3991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Deep Convolutional Neural Network (Q4)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336" name="Google Shape;336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67600" y="1465840"/>
            <a:ext cx="6408824" cy="306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Make the Design More Flexible</a:t>
            </a:r>
            <a:endParaRPr/>
          </a:p>
        </p:txBody>
      </p:sp>
      <p:sp>
        <p:nvSpPr>
          <p:cNvPr id="342" name="Google Shape;342;p38"/>
          <p:cNvSpPr txBox="1"/>
          <p:nvPr>
            <p:ph idx="1" type="body"/>
          </p:nvPr>
        </p:nvSpPr>
        <p:spPr>
          <a:xfrm>
            <a:off x="311700" y="1152475"/>
            <a:ext cx="5031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Input: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/>
              <a:t>[8, 16, 32, "pool"]</a:t>
            </a:r>
            <a:endParaRPr/>
          </a:p>
        </p:txBody>
      </p:sp>
      <p:pic>
        <p:nvPicPr>
          <p:cNvPr id="343" name="Google Shape;34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32195" y="1314212"/>
            <a:ext cx="2272525" cy="3092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Data Augmentation (Q5)</a:t>
            </a:r>
            <a:endParaRPr/>
          </a:p>
        </p:txBody>
      </p:sp>
      <p:pic>
        <p:nvPicPr>
          <p:cNvPr id="349" name="Google Shape;349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65450" y="1459512"/>
            <a:ext cx="7907425" cy="2802325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39"/>
          <p:cNvSpPr txBox="1"/>
          <p:nvPr>
            <p:ph idx="1" type="body"/>
          </p:nvPr>
        </p:nvSpPr>
        <p:spPr>
          <a:xfrm>
            <a:off x="311700" y="1152475"/>
            <a:ext cx="3582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lang="en"/>
              <a:t>Random Affine Transformation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