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tif" ContentType="image/tif"/>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76"/>
  </p:notesMasterIdLst>
  <p:handoutMasterIdLst>
    <p:handoutMasterId r:id="rId77"/>
  </p:handoutMasterIdLst>
  <p:sldIdLst>
    <p:sldId id="387" r:id="rId2"/>
    <p:sldId id="903" r:id="rId3"/>
    <p:sldId id="898" r:id="rId4"/>
    <p:sldId id="497" r:id="rId5"/>
    <p:sldId id="486" r:id="rId6"/>
    <p:sldId id="487" r:id="rId7"/>
    <p:sldId id="488" r:id="rId8"/>
    <p:sldId id="482" r:id="rId9"/>
    <p:sldId id="434" r:id="rId10"/>
    <p:sldId id="583" r:id="rId11"/>
    <p:sldId id="897" r:id="rId12"/>
    <p:sldId id="424" r:id="rId13"/>
    <p:sldId id="469" r:id="rId14"/>
    <p:sldId id="899" r:id="rId15"/>
    <p:sldId id="904" r:id="rId16"/>
    <p:sldId id="315" r:id="rId17"/>
    <p:sldId id="438" r:id="rId18"/>
    <p:sldId id="494" r:id="rId19"/>
    <p:sldId id="491" r:id="rId20"/>
    <p:sldId id="905" r:id="rId21"/>
    <p:sldId id="492" r:id="rId22"/>
    <p:sldId id="909" r:id="rId23"/>
    <p:sldId id="499" r:id="rId24"/>
    <p:sldId id="441" r:id="rId25"/>
    <p:sldId id="483" r:id="rId26"/>
    <p:sldId id="484" r:id="rId27"/>
    <p:sldId id="920" r:id="rId28"/>
    <p:sldId id="500" r:id="rId29"/>
    <p:sldId id="900" r:id="rId30"/>
    <p:sldId id="399" r:id="rId31"/>
    <p:sldId id="425" r:id="rId32"/>
    <p:sldId id="426" r:id="rId33"/>
    <p:sldId id="316" r:id="rId34"/>
    <p:sldId id="396" r:id="rId35"/>
    <p:sldId id="913" r:id="rId36"/>
    <p:sldId id="912" r:id="rId37"/>
    <p:sldId id="915" r:id="rId38"/>
    <p:sldId id="910" r:id="rId39"/>
    <p:sldId id="918" r:id="rId40"/>
    <p:sldId id="916" r:id="rId41"/>
    <p:sldId id="917" r:id="rId42"/>
    <p:sldId id="914" r:id="rId43"/>
    <p:sldId id="919" r:id="rId44"/>
    <p:sldId id="901" r:id="rId45"/>
    <p:sldId id="326" r:id="rId46"/>
    <p:sldId id="511" r:id="rId47"/>
    <p:sldId id="908" r:id="rId48"/>
    <p:sldId id="514" r:id="rId49"/>
    <p:sldId id="515" r:id="rId50"/>
    <p:sldId id="516" r:id="rId51"/>
    <p:sldId id="466" r:id="rId52"/>
    <p:sldId id="431" r:id="rId53"/>
    <p:sldId id="436" r:id="rId54"/>
    <p:sldId id="465" r:id="rId55"/>
    <p:sldId id="907" r:id="rId56"/>
    <p:sldId id="906" r:id="rId57"/>
    <p:sldId id="921" r:id="rId58"/>
    <p:sldId id="922" r:id="rId59"/>
    <p:sldId id="496" r:id="rId60"/>
    <p:sldId id="902" r:id="rId61"/>
    <p:sldId id="341" r:id="rId62"/>
    <p:sldId id="363" r:id="rId63"/>
    <p:sldId id="360" r:id="rId64"/>
    <p:sldId id="364" r:id="rId65"/>
    <p:sldId id="474" r:id="rId66"/>
    <p:sldId id="365" r:id="rId67"/>
    <p:sldId id="472" r:id="rId68"/>
    <p:sldId id="339" r:id="rId69"/>
    <p:sldId id="340" r:id="rId70"/>
    <p:sldId id="475" r:id="rId71"/>
    <p:sldId id="476" r:id="rId72"/>
    <p:sldId id="889" r:id="rId73"/>
    <p:sldId id="890" r:id="rId74"/>
    <p:sldId id="489" r:id="rId75"/>
  </p:sldIdLst>
  <p:sldSz cx="12192000" cy="6858000"/>
  <p:notesSz cx="7315200" cy="9601200"/>
  <p:custDataLst>
    <p:tags r:id="rId78"/>
  </p:custDataLst>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DDDDDD"/>
    <a:srgbClr val="009900"/>
    <a:srgbClr val="FF0000"/>
    <a:srgbClr val="FFFF00"/>
    <a:srgbClr val="33CC33"/>
    <a:srgbClr val="FF99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08" autoAdjust="0"/>
    <p:restoredTop sz="90916" autoAdjust="0"/>
  </p:normalViewPr>
  <p:slideViewPr>
    <p:cSldViewPr>
      <p:cViewPr varScale="1">
        <p:scale>
          <a:sx n="100" d="100"/>
          <a:sy n="100" d="100"/>
        </p:scale>
        <p:origin x="1192" y="176"/>
      </p:cViewPr>
      <p:guideLst>
        <p:guide orient="horz" pos="2160"/>
        <p:guide pos="384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Lst>
  </p:outlineViewPr>
  <p:notesTextViewPr>
    <p:cViewPr>
      <p:scale>
        <a:sx n="100" d="100"/>
        <a:sy n="100" d="100"/>
      </p:scale>
      <p:origin x="0" y="0"/>
    </p:cViewPr>
  </p:notesTextViewPr>
  <p:sorterViewPr>
    <p:cViewPr>
      <p:scale>
        <a:sx n="66" d="100"/>
        <a:sy n="66" d="100"/>
      </p:scale>
      <p:origin x="0" y="3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gs" Target="tags/tag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_rels/viewProps.xml.rels><?xml version="1.0" encoding="UTF-8" standalone="yes"?>
<Relationships xmlns="http://schemas.openxmlformats.org/package/2006/relationships"><Relationship Id="rId8" Type="http://schemas.openxmlformats.org/officeDocument/2006/relationships/slide" Target="slides/slide33.xml"/><Relationship Id="rId3" Type="http://schemas.openxmlformats.org/officeDocument/2006/relationships/slide" Target="slides/slide20.xml"/><Relationship Id="rId7" Type="http://schemas.openxmlformats.org/officeDocument/2006/relationships/slide" Target="slides/slide28.xml"/><Relationship Id="rId2" Type="http://schemas.openxmlformats.org/officeDocument/2006/relationships/slide" Target="slides/slide19.xml"/><Relationship Id="rId1" Type="http://schemas.openxmlformats.org/officeDocument/2006/relationships/slide" Target="slides/slide16.xml"/><Relationship Id="rId6" Type="http://schemas.openxmlformats.org/officeDocument/2006/relationships/slide" Target="slides/slide26.xml"/><Relationship Id="rId5" Type="http://schemas.openxmlformats.org/officeDocument/2006/relationships/slide" Target="slides/slide25.xml"/><Relationship Id="rId10" Type="http://schemas.openxmlformats.org/officeDocument/2006/relationships/slide" Target="slides/slide68.xml"/><Relationship Id="rId4" Type="http://schemas.openxmlformats.org/officeDocument/2006/relationships/slide" Target="slides/slide24.xml"/><Relationship Id="rId9"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64515" name="Rectangle 3"/>
          <p:cNvSpPr>
            <a:spLocks noGrp="1" noChangeArrowheads="1"/>
          </p:cNvSpPr>
          <p:nvPr>
            <p:ph type="dt" sz="quarter" idx="1"/>
          </p:nvPr>
        </p:nvSpPr>
        <p:spPr bwMode="auto">
          <a:xfrm>
            <a:off x="4117975"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algn="r" defTabSz="954088">
              <a:defRPr sz="1200">
                <a:latin typeface="Times New Roman" pitchFamily="18" charset="0"/>
              </a:defRPr>
            </a:lvl1pPr>
          </a:lstStyle>
          <a:p>
            <a:pPr>
              <a:defRPr/>
            </a:pPr>
            <a:endParaRPr lang="en-US"/>
          </a:p>
        </p:txBody>
      </p:sp>
      <p:sp>
        <p:nvSpPr>
          <p:cNvPr id="64516" name="Rectangle 4"/>
          <p:cNvSpPr>
            <a:spLocks noGrp="1" noChangeArrowheads="1"/>
          </p:cNvSpPr>
          <p:nvPr>
            <p:ph type="ftr" sz="quarter" idx="2"/>
          </p:nvPr>
        </p:nvSpPr>
        <p:spPr bwMode="auto">
          <a:xfrm>
            <a:off x="0"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64517" name="Rectangle 5"/>
          <p:cNvSpPr>
            <a:spLocks noGrp="1" noChangeArrowheads="1"/>
          </p:cNvSpPr>
          <p:nvPr>
            <p:ph type="sldNum" sz="quarter" idx="3"/>
          </p:nvPr>
        </p:nvSpPr>
        <p:spPr bwMode="auto">
          <a:xfrm>
            <a:off x="4117975"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algn="r" defTabSz="954088">
              <a:defRPr sz="1200">
                <a:latin typeface="Times New Roman" pitchFamily="18" charset="0"/>
              </a:defRPr>
            </a:lvl1pPr>
          </a:lstStyle>
          <a:p>
            <a:pPr>
              <a:defRPr/>
            </a:pPr>
            <a:fld id="{FE748D72-B966-4E2E-A0F6-51592179C497}" type="slidenum">
              <a:rPr lang="en-US"/>
              <a:pPr>
                <a:defRPr/>
              </a:pPr>
              <a:t>‹#›</a:t>
            </a:fld>
            <a:endParaRPr lang="en-US"/>
          </a:p>
        </p:txBody>
      </p:sp>
    </p:spTree>
    <p:extLst>
      <p:ext uri="{BB962C8B-B14F-4D97-AF65-F5344CB8AC3E}">
        <p14:creationId xmlns:p14="http://schemas.microsoft.com/office/powerpoint/2010/main" val="17196513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1026"/>
          <p:cNvSpPr>
            <a:spLocks noGrp="1" noChangeArrowheads="1"/>
          </p:cNvSpPr>
          <p:nvPr>
            <p:ph type="hdr" sz="quarter"/>
          </p:nvPr>
        </p:nvSpPr>
        <p:spPr bwMode="auto">
          <a:xfrm>
            <a:off x="0"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81923" name="Rectangle 1027"/>
          <p:cNvSpPr>
            <a:spLocks noGrp="1" noChangeArrowheads="1"/>
          </p:cNvSpPr>
          <p:nvPr>
            <p:ph type="dt" idx="1"/>
          </p:nvPr>
        </p:nvSpPr>
        <p:spPr bwMode="auto">
          <a:xfrm>
            <a:off x="4117975"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algn="r" defTabSz="954088">
              <a:defRPr sz="1200">
                <a:latin typeface="Times New Roman" pitchFamily="18" charset="0"/>
              </a:defRPr>
            </a:lvl1pPr>
          </a:lstStyle>
          <a:p>
            <a:pPr>
              <a:defRPr/>
            </a:pPr>
            <a:endParaRPr lang="en-US"/>
          </a:p>
        </p:txBody>
      </p:sp>
      <p:sp>
        <p:nvSpPr>
          <p:cNvPr id="47108" name="Rectangle 1028"/>
          <p:cNvSpPr>
            <a:spLocks noGrp="1" noRot="1" noChangeAspect="1" noChangeArrowheads="1" noTextEdit="1"/>
          </p:cNvSpPr>
          <p:nvPr>
            <p:ph type="sldImg" idx="2"/>
          </p:nvPr>
        </p:nvSpPr>
        <p:spPr bwMode="auto">
          <a:xfrm>
            <a:off x="457200" y="717550"/>
            <a:ext cx="6370638" cy="3584575"/>
          </a:xfrm>
          <a:prstGeom prst="rect">
            <a:avLst/>
          </a:prstGeom>
          <a:noFill/>
          <a:ln w="9525">
            <a:solidFill>
              <a:srgbClr val="000000"/>
            </a:solidFill>
            <a:miter lim="800000"/>
            <a:headEnd/>
            <a:tailEnd/>
          </a:ln>
        </p:spPr>
      </p:sp>
      <p:sp>
        <p:nvSpPr>
          <p:cNvPr id="81925" name="Rectangle 1029"/>
          <p:cNvSpPr>
            <a:spLocks noGrp="1" noChangeArrowheads="1"/>
          </p:cNvSpPr>
          <p:nvPr>
            <p:ph type="body" sz="quarter" idx="3"/>
          </p:nvPr>
        </p:nvSpPr>
        <p:spPr bwMode="auto">
          <a:xfrm>
            <a:off x="949325" y="4540250"/>
            <a:ext cx="5384800" cy="4379913"/>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26" name="Rectangle 1030"/>
          <p:cNvSpPr>
            <a:spLocks noGrp="1" noChangeArrowheads="1"/>
          </p:cNvSpPr>
          <p:nvPr>
            <p:ph type="ftr" sz="quarter" idx="4"/>
          </p:nvPr>
        </p:nvSpPr>
        <p:spPr bwMode="auto">
          <a:xfrm>
            <a:off x="0"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81927" name="Rectangle 1031"/>
          <p:cNvSpPr>
            <a:spLocks noGrp="1" noChangeArrowheads="1"/>
          </p:cNvSpPr>
          <p:nvPr>
            <p:ph type="sldNum" sz="quarter" idx="5"/>
          </p:nvPr>
        </p:nvSpPr>
        <p:spPr bwMode="auto">
          <a:xfrm>
            <a:off x="4117975"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algn="r" defTabSz="954088">
              <a:defRPr sz="1200">
                <a:latin typeface="Times New Roman" pitchFamily="18" charset="0"/>
              </a:defRPr>
            </a:lvl1pPr>
          </a:lstStyle>
          <a:p>
            <a:pPr>
              <a:defRPr/>
            </a:pPr>
            <a:fld id="{9A1DD5EC-AFED-4940-A9D2-2FCF318DC799}" type="slidenum">
              <a:rPr lang="en-US"/>
              <a:pPr>
                <a:defRPr/>
              </a:pPr>
              <a:t>‹#›</a:t>
            </a:fld>
            <a:endParaRPr lang="en-US"/>
          </a:p>
        </p:txBody>
      </p:sp>
    </p:spTree>
    <p:extLst>
      <p:ext uri="{BB962C8B-B14F-4D97-AF65-F5344CB8AC3E}">
        <p14:creationId xmlns:p14="http://schemas.microsoft.com/office/powerpoint/2010/main" val="39231500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77514779-F320-4226-AF8D-E4BB88D21DB8}" type="slidenum">
              <a:rPr lang="en-US" smtClean="0"/>
              <a:pPr/>
              <a:t>1</a:t>
            </a:fld>
            <a:endParaRPr lang="en-US"/>
          </a:p>
        </p:txBody>
      </p:sp>
      <p:sp>
        <p:nvSpPr>
          <p:cNvPr id="48131" name="Rectangle 2"/>
          <p:cNvSpPr>
            <a:spLocks noGrp="1" noRot="1" noChangeAspect="1" noChangeArrowheads="1" noTextEdit="1"/>
          </p:cNvSpPr>
          <p:nvPr>
            <p:ph type="sldImg"/>
          </p:nvPr>
        </p:nvSpPr>
        <p:spPr>
          <a:xfrm>
            <a:off x="457200" y="717550"/>
            <a:ext cx="6370638" cy="3584575"/>
          </a:xfrm>
          <a:ln/>
        </p:spPr>
      </p:sp>
      <p:sp>
        <p:nvSpPr>
          <p:cNvPr id="4813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p:cNvSpPr>
            <a:spLocks noGrp="1" noChangeArrowheads="1"/>
          </p:cNvSpPr>
          <p:nvPr>
            <p:ph type="sldNum" sz="quarter" idx="5"/>
          </p:nvPr>
        </p:nvSpPr>
        <p:spPr>
          <a:noFill/>
        </p:spPr>
        <p:txBody>
          <a:bodyPr/>
          <a:lstStyle/>
          <a:p>
            <a:fld id="{660DB73A-72D2-4AAF-BDF8-2E828A6ADC91}" type="slidenum">
              <a:rPr lang="en-US" smtClean="0"/>
              <a:pPr/>
              <a:t>2</a:t>
            </a:fld>
            <a:endParaRPr lang="en-US"/>
          </a:p>
        </p:txBody>
      </p:sp>
      <p:sp>
        <p:nvSpPr>
          <p:cNvPr id="49155" name="Rectangle 2"/>
          <p:cNvSpPr>
            <a:spLocks noGrp="1" noRot="1" noChangeAspect="1" noChangeArrowheads="1" noTextEdit="1"/>
          </p:cNvSpPr>
          <p:nvPr>
            <p:ph type="sldImg"/>
          </p:nvPr>
        </p:nvSpPr>
        <p:spPr>
          <a:xfrm>
            <a:off x="457200" y="717550"/>
            <a:ext cx="6370638" cy="3584575"/>
          </a:xfrm>
          <a:ln/>
        </p:spPr>
      </p:sp>
      <p:sp>
        <p:nvSpPr>
          <p:cNvPr id="4915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513939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p:cNvSpPr>
            <a:spLocks noGrp="1" noChangeArrowheads="1"/>
          </p:cNvSpPr>
          <p:nvPr>
            <p:ph type="sldNum" sz="quarter" idx="5"/>
          </p:nvPr>
        </p:nvSpPr>
        <p:spPr>
          <a:noFill/>
        </p:spPr>
        <p:txBody>
          <a:bodyPr/>
          <a:lstStyle/>
          <a:p>
            <a:fld id="{660DB73A-72D2-4AAF-BDF8-2E828A6ADC91}" type="slidenum">
              <a:rPr lang="en-US" smtClean="0"/>
              <a:pPr/>
              <a:t>4</a:t>
            </a:fld>
            <a:endParaRPr lang="en-US"/>
          </a:p>
        </p:txBody>
      </p:sp>
      <p:sp>
        <p:nvSpPr>
          <p:cNvPr id="49155" name="Rectangle 2"/>
          <p:cNvSpPr>
            <a:spLocks noGrp="1" noRot="1" noChangeAspect="1" noChangeArrowheads="1" noTextEdit="1"/>
          </p:cNvSpPr>
          <p:nvPr>
            <p:ph type="sldImg"/>
          </p:nvPr>
        </p:nvSpPr>
        <p:spPr>
          <a:xfrm>
            <a:off x="457200" y="717550"/>
            <a:ext cx="6370638" cy="3584575"/>
          </a:xfrm>
          <a:ln/>
        </p:spPr>
      </p:sp>
      <p:sp>
        <p:nvSpPr>
          <p:cNvPr id="4915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324392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31"/>
          <p:cNvSpPr>
            <a:spLocks noGrp="1" noChangeArrowheads="1"/>
          </p:cNvSpPr>
          <p:nvPr>
            <p:ph type="sldNum" sz="quarter" idx="5"/>
          </p:nvPr>
        </p:nvSpPr>
        <p:spPr>
          <a:noFill/>
        </p:spPr>
        <p:txBody>
          <a:bodyPr/>
          <a:lstStyle/>
          <a:p>
            <a:fld id="{DFA37C39-4E1F-4267-9A65-2CE09B11E3CD}" type="slidenum">
              <a:rPr lang="en-US" smtClean="0"/>
              <a:pPr/>
              <a:t>9</a:t>
            </a:fld>
            <a:endParaRPr lang="en-US"/>
          </a:p>
        </p:txBody>
      </p:sp>
      <p:sp>
        <p:nvSpPr>
          <p:cNvPr id="50179" name="Rectangle 2"/>
          <p:cNvSpPr>
            <a:spLocks noGrp="1" noRot="1" noChangeAspect="1" noChangeArrowheads="1" noTextEdit="1"/>
          </p:cNvSpPr>
          <p:nvPr>
            <p:ph type="sldImg"/>
          </p:nvPr>
        </p:nvSpPr>
        <p:spPr>
          <a:xfrm>
            <a:off x="457200" y="717550"/>
            <a:ext cx="6370638" cy="3584575"/>
          </a:xfrm>
          <a:ln/>
        </p:spPr>
      </p:sp>
      <p:sp>
        <p:nvSpPr>
          <p:cNvPr id="5018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sz="2300" b="1">
                <a:solidFill>
                  <a:schemeClr val="tx1"/>
                </a:solidFill>
                <a:latin typeface="Arial" charset="0"/>
                <a:cs typeface="Arial" charset="0"/>
              </a:defRPr>
            </a:lvl1pPr>
            <a:lvl2pPr marL="702756" indent="-270291" defTabSz="914485">
              <a:defRPr sz="2300" b="1">
                <a:solidFill>
                  <a:schemeClr val="tx1"/>
                </a:solidFill>
                <a:latin typeface="Arial" charset="0"/>
                <a:cs typeface="Arial" charset="0"/>
              </a:defRPr>
            </a:lvl2pPr>
            <a:lvl3pPr marL="1081164" indent="-216233" defTabSz="914485">
              <a:defRPr sz="2300" b="1">
                <a:solidFill>
                  <a:schemeClr val="tx1"/>
                </a:solidFill>
                <a:latin typeface="Arial" charset="0"/>
                <a:cs typeface="Arial" charset="0"/>
              </a:defRPr>
            </a:lvl3pPr>
            <a:lvl4pPr marL="1513629" indent="-216233" defTabSz="914485">
              <a:defRPr sz="2300" b="1">
                <a:solidFill>
                  <a:schemeClr val="tx1"/>
                </a:solidFill>
                <a:latin typeface="Arial" charset="0"/>
                <a:cs typeface="Arial" charset="0"/>
              </a:defRPr>
            </a:lvl4pPr>
            <a:lvl5pPr marL="1946095" indent="-216233" defTabSz="914485">
              <a:defRPr sz="2300" b="1">
                <a:solidFill>
                  <a:schemeClr val="tx1"/>
                </a:solidFill>
                <a:latin typeface="Arial" charset="0"/>
                <a:cs typeface="Arial" charset="0"/>
              </a:defRPr>
            </a:lvl5pPr>
            <a:lvl6pPr marL="2378560" indent="-216233" defTabSz="914485" eaLnBrk="0" fontAlgn="base" hangingPunct="0">
              <a:spcBef>
                <a:spcPct val="0"/>
              </a:spcBef>
              <a:spcAft>
                <a:spcPct val="0"/>
              </a:spcAft>
              <a:defRPr sz="2300" b="1">
                <a:solidFill>
                  <a:schemeClr val="tx1"/>
                </a:solidFill>
                <a:latin typeface="Arial" charset="0"/>
                <a:cs typeface="Arial" charset="0"/>
              </a:defRPr>
            </a:lvl6pPr>
            <a:lvl7pPr marL="2811026" indent="-216233" defTabSz="914485" eaLnBrk="0" fontAlgn="base" hangingPunct="0">
              <a:spcBef>
                <a:spcPct val="0"/>
              </a:spcBef>
              <a:spcAft>
                <a:spcPct val="0"/>
              </a:spcAft>
              <a:defRPr sz="2300" b="1">
                <a:solidFill>
                  <a:schemeClr val="tx1"/>
                </a:solidFill>
                <a:latin typeface="Arial" charset="0"/>
                <a:cs typeface="Arial" charset="0"/>
              </a:defRPr>
            </a:lvl7pPr>
            <a:lvl8pPr marL="3243491" indent="-216233" defTabSz="914485" eaLnBrk="0" fontAlgn="base" hangingPunct="0">
              <a:spcBef>
                <a:spcPct val="0"/>
              </a:spcBef>
              <a:spcAft>
                <a:spcPct val="0"/>
              </a:spcAft>
              <a:defRPr sz="2300" b="1">
                <a:solidFill>
                  <a:schemeClr val="tx1"/>
                </a:solidFill>
                <a:latin typeface="Arial" charset="0"/>
                <a:cs typeface="Arial" charset="0"/>
              </a:defRPr>
            </a:lvl8pPr>
            <a:lvl9pPr marL="3675957" indent="-216233" defTabSz="914485" eaLnBrk="0" fontAlgn="base" hangingPunct="0">
              <a:spcBef>
                <a:spcPct val="0"/>
              </a:spcBef>
              <a:spcAft>
                <a:spcPct val="0"/>
              </a:spcAft>
              <a:defRPr sz="2300" b="1">
                <a:solidFill>
                  <a:schemeClr val="tx1"/>
                </a:solidFill>
                <a:latin typeface="Arial" charset="0"/>
                <a:cs typeface="Arial" charset="0"/>
              </a:defRPr>
            </a:lvl9pPr>
          </a:lstStyle>
          <a:p>
            <a:fld id="{F42D1E70-D907-498D-BA32-E6B971B884B5}" type="slidenum">
              <a:rPr lang="en-US" sz="1100" b="0"/>
              <a:pPr/>
              <a:t>10</a:t>
            </a:fld>
            <a:endParaRPr lang="en-US" sz="1100" b="0"/>
          </a:p>
        </p:txBody>
      </p:sp>
      <p:sp>
        <p:nvSpPr>
          <p:cNvPr id="73731" name="Rectangle 2"/>
          <p:cNvSpPr>
            <a:spLocks noGrp="1" noRot="1" noChangeAspect="1" noChangeArrowheads="1" noTextEdit="1"/>
          </p:cNvSpPr>
          <p:nvPr>
            <p:ph type="sldImg"/>
          </p:nvPr>
        </p:nvSpPr>
        <p:spPr>
          <a:xfrm>
            <a:off x="381000" y="685800"/>
            <a:ext cx="6096000" cy="3429000"/>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charset="0"/>
              <a:cs typeface="Arial" charset="0"/>
            </a:endParaRPr>
          </a:p>
        </p:txBody>
      </p:sp>
    </p:spTree>
    <p:extLst>
      <p:ext uri="{BB962C8B-B14F-4D97-AF65-F5344CB8AC3E}">
        <p14:creationId xmlns:p14="http://schemas.microsoft.com/office/powerpoint/2010/main" val="1785454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sz="2300" b="1">
                <a:solidFill>
                  <a:schemeClr val="tx1"/>
                </a:solidFill>
                <a:latin typeface="Arial" charset="0"/>
                <a:cs typeface="Arial" charset="0"/>
              </a:defRPr>
            </a:lvl1pPr>
            <a:lvl2pPr marL="702756" indent="-270291" defTabSz="914485">
              <a:defRPr sz="2300" b="1">
                <a:solidFill>
                  <a:schemeClr val="tx1"/>
                </a:solidFill>
                <a:latin typeface="Arial" charset="0"/>
                <a:cs typeface="Arial" charset="0"/>
              </a:defRPr>
            </a:lvl2pPr>
            <a:lvl3pPr marL="1081164" indent="-216233" defTabSz="914485">
              <a:defRPr sz="2300" b="1">
                <a:solidFill>
                  <a:schemeClr val="tx1"/>
                </a:solidFill>
                <a:latin typeface="Arial" charset="0"/>
                <a:cs typeface="Arial" charset="0"/>
              </a:defRPr>
            </a:lvl3pPr>
            <a:lvl4pPr marL="1513629" indent="-216233" defTabSz="914485">
              <a:defRPr sz="2300" b="1">
                <a:solidFill>
                  <a:schemeClr val="tx1"/>
                </a:solidFill>
                <a:latin typeface="Arial" charset="0"/>
                <a:cs typeface="Arial" charset="0"/>
              </a:defRPr>
            </a:lvl4pPr>
            <a:lvl5pPr marL="1946095" indent="-216233" defTabSz="914485">
              <a:defRPr sz="2300" b="1">
                <a:solidFill>
                  <a:schemeClr val="tx1"/>
                </a:solidFill>
                <a:latin typeface="Arial" charset="0"/>
                <a:cs typeface="Arial" charset="0"/>
              </a:defRPr>
            </a:lvl5pPr>
            <a:lvl6pPr marL="2378560" indent="-216233" defTabSz="914485" eaLnBrk="0" fontAlgn="base" hangingPunct="0">
              <a:spcBef>
                <a:spcPct val="0"/>
              </a:spcBef>
              <a:spcAft>
                <a:spcPct val="0"/>
              </a:spcAft>
              <a:defRPr sz="2300" b="1">
                <a:solidFill>
                  <a:schemeClr val="tx1"/>
                </a:solidFill>
                <a:latin typeface="Arial" charset="0"/>
                <a:cs typeface="Arial" charset="0"/>
              </a:defRPr>
            </a:lvl6pPr>
            <a:lvl7pPr marL="2811026" indent="-216233" defTabSz="914485" eaLnBrk="0" fontAlgn="base" hangingPunct="0">
              <a:spcBef>
                <a:spcPct val="0"/>
              </a:spcBef>
              <a:spcAft>
                <a:spcPct val="0"/>
              </a:spcAft>
              <a:defRPr sz="2300" b="1">
                <a:solidFill>
                  <a:schemeClr val="tx1"/>
                </a:solidFill>
                <a:latin typeface="Arial" charset="0"/>
                <a:cs typeface="Arial" charset="0"/>
              </a:defRPr>
            </a:lvl7pPr>
            <a:lvl8pPr marL="3243491" indent="-216233" defTabSz="914485" eaLnBrk="0" fontAlgn="base" hangingPunct="0">
              <a:spcBef>
                <a:spcPct val="0"/>
              </a:spcBef>
              <a:spcAft>
                <a:spcPct val="0"/>
              </a:spcAft>
              <a:defRPr sz="2300" b="1">
                <a:solidFill>
                  <a:schemeClr val="tx1"/>
                </a:solidFill>
                <a:latin typeface="Arial" charset="0"/>
                <a:cs typeface="Arial" charset="0"/>
              </a:defRPr>
            </a:lvl8pPr>
            <a:lvl9pPr marL="3675957" indent="-216233" defTabSz="914485" eaLnBrk="0" fontAlgn="base" hangingPunct="0">
              <a:spcBef>
                <a:spcPct val="0"/>
              </a:spcBef>
              <a:spcAft>
                <a:spcPct val="0"/>
              </a:spcAft>
              <a:defRPr sz="2300" b="1">
                <a:solidFill>
                  <a:schemeClr val="tx1"/>
                </a:solidFill>
                <a:latin typeface="Arial" charset="0"/>
                <a:cs typeface="Arial" charset="0"/>
              </a:defRPr>
            </a:lvl9pPr>
          </a:lstStyle>
          <a:p>
            <a:fld id="{F42D1E70-D907-498D-BA32-E6B971B884B5}" type="slidenum">
              <a:rPr lang="en-US" sz="1100" b="0"/>
              <a:pPr/>
              <a:t>11</a:t>
            </a:fld>
            <a:endParaRPr lang="en-US" sz="1100" b="0"/>
          </a:p>
        </p:txBody>
      </p:sp>
      <p:sp>
        <p:nvSpPr>
          <p:cNvPr id="73731" name="Rectangle 2"/>
          <p:cNvSpPr>
            <a:spLocks noGrp="1" noRot="1" noChangeAspect="1" noChangeArrowheads="1" noTextEdit="1"/>
          </p:cNvSpPr>
          <p:nvPr>
            <p:ph type="sldImg"/>
          </p:nvPr>
        </p:nvSpPr>
        <p:spPr>
          <a:xfrm>
            <a:off x="381000" y="685800"/>
            <a:ext cx="6096000" cy="3429000"/>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200" b="0" i="0" kern="1200" dirty="0">
                <a:solidFill>
                  <a:schemeClr val="tx1"/>
                </a:solidFill>
                <a:effectLst/>
                <a:latin typeface="Times New Roman" pitchFamily="18" charset="0"/>
                <a:ea typeface="+mn-ea"/>
                <a:cs typeface="+mn-cs"/>
              </a:rPr>
              <a:t>From Wikipedia: According to Ralph Siegel, Dr. </a:t>
            </a:r>
            <a:r>
              <a:rPr lang="en-US" sz="1200" b="0" i="0" kern="1200" dirty="0" err="1">
                <a:solidFill>
                  <a:schemeClr val="tx1"/>
                </a:solidFill>
                <a:effectLst/>
                <a:latin typeface="Times New Roman" pitchFamily="18" charset="0"/>
                <a:ea typeface="+mn-ea"/>
                <a:cs typeface="+mn-cs"/>
              </a:rPr>
              <a:t>Julesz</a:t>
            </a:r>
            <a:r>
              <a:rPr lang="en-US" sz="1200" b="0" i="0" kern="1200" dirty="0">
                <a:solidFill>
                  <a:schemeClr val="tx1"/>
                </a:solidFill>
                <a:effectLst/>
                <a:latin typeface="Times New Roman" pitchFamily="18" charset="0"/>
                <a:ea typeface="+mn-ea"/>
                <a:cs typeface="+mn-cs"/>
              </a:rPr>
              <a:t> had "unambiguously demonstrated that stereoscopic depth could be computed in the absence of any identifiable objects, in the absence of any perspective, in the absence of any cues available to either eye alone."</a:t>
            </a:r>
            <a:endParaRPr lang="en-US" dirty="0">
              <a:latin typeface="Arial" charset="0"/>
              <a:cs typeface="Arial" charset="0"/>
            </a:endParaRPr>
          </a:p>
        </p:txBody>
      </p:sp>
    </p:spTree>
    <p:extLst>
      <p:ext uri="{BB962C8B-B14F-4D97-AF65-F5344CB8AC3E}">
        <p14:creationId xmlns:p14="http://schemas.microsoft.com/office/powerpoint/2010/main" val="1124117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31"/>
          <p:cNvSpPr>
            <a:spLocks noGrp="1" noChangeArrowheads="1"/>
          </p:cNvSpPr>
          <p:nvPr>
            <p:ph type="sldNum" sz="quarter" idx="5"/>
          </p:nvPr>
        </p:nvSpPr>
        <p:spPr>
          <a:noFill/>
        </p:spPr>
        <p:txBody>
          <a:bodyPr/>
          <a:lstStyle/>
          <a:p>
            <a:fld id="{5C36325C-9616-4A3D-8BC0-6BA7D87E900B}" type="slidenum">
              <a:rPr lang="en-US" smtClean="0"/>
              <a:pPr/>
              <a:t>12</a:t>
            </a:fld>
            <a:endParaRPr lang="en-US"/>
          </a:p>
        </p:txBody>
      </p:sp>
      <p:sp>
        <p:nvSpPr>
          <p:cNvPr id="51203" name="Rectangle 2"/>
          <p:cNvSpPr>
            <a:spLocks noGrp="1" noRot="1" noChangeAspect="1" noChangeArrowheads="1" noTextEdit="1"/>
          </p:cNvSpPr>
          <p:nvPr>
            <p:ph type="sldImg"/>
          </p:nvPr>
        </p:nvSpPr>
        <p:spPr>
          <a:xfrm>
            <a:off x="457200" y="717550"/>
            <a:ext cx="6370638" cy="3584575"/>
          </a:xfrm>
          <a:ln/>
        </p:spPr>
      </p:sp>
      <p:sp>
        <p:nvSpPr>
          <p:cNvPr id="512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8E79A959-4585-4CDC-86B4-80B1F482459A}" type="slidenum">
              <a:rPr lang="en-US" smtClean="0"/>
              <a:pPr/>
              <a:t>13</a:t>
            </a:fld>
            <a:endParaRPr lang="en-US"/>
          </a:p>
        </p:txBody>
      </p:sp>
      <p:sp>
        <p:nvSpPr>
          <p:cNvPr id="52227" name="Rectangle 2"/>
          <p:cNvSpPr>
            <a:spLocks noGrp="1" noRot="1" noChangeAspect="1" noChangeArrowheads="1" noTextEdit="1"/>
          </p:cNvSpPr>
          <p:nvPr>
            <p:ph type="sldImg"/>
          </p:nvPr>
        </p:nvSpPr>
        <p:spPr>
          <a:xfrm>
            <a:off x="457200" y="717550"/>
            <a:ext cx="6370638" cy="3584575"/>
          </a:xfrm>
          <a:ln/>
        </p:spPr>
      </p:sp>
      <p:sp>
        <p:nvSpPr>
          <p:cNvPr id="5222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p:cNvSpPr>
            <a:spLocks noGrp="1" noChangeArrowheads="1"/>
          </p:cNvSpPr>
          <p:nvPr>
            <p:ph type="sldNum" sz="quarter" idx="5"/>
          </p:nvPr>
        </p:nvSpPr>
        <p:spPr>
          <a:noFill/>
        </p:spPr>
        <p:txBody>
          <a:bodyPr/>
          <a:lstStyle/>
          <a:p>
            <a:fld id="{660DB73A-72D2-4AAF-BDF8-2E828A6ADC91}" type="slidenum">
              <a:rPr lang="en-US" smtClean="0"/>
              <a:pPr/>
              <a:t>15</a:t>
            </a:fld>
            <a:endParaRPr lang="en-US"/>
          </a:p>
        </p:txBody>
      </p:sp>
      <p:sp>
        <p:nvSpPr>
          <p:cNvPr id="49155" name="Rectangle 2"/>
          <p:cNvSpPr>
            <a:spLocks noGrp="1" noRot="1" noChangeAspect="1" noChangeArrowheads="1" noTextEdit="1"/>
          </p:cNvSpPr>
          <p:nvPr>
            <p:ph type="sldImg"/>
          </p:nvPr>
        </p:nvSpPr>
        <p:spPr>
          <a:xfrm>
            <a:off x="457200" y="717550"/>
            <a:ext cx="6370638" cy="3584575"/>
          </a:xfrm>
          <a:ln/>
        </p:spPr>
      </p:sp>
      <p:sp>
        <p:nvSpPr>
          <p:cNvPr id="4915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973066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p:cNvSpPr>
            <a:spLocks noGrp="1" noChangeArrowheads="1"/>
          </p:cNvSpPr>
          <p:nvPr>
            <p:ph type="sldNum" sz="quarter" idx="5"/>
          </p:nvPr>
        </p:nvSpPr>
        <p:spPr>
          <a:noFill/>
        </p:spPr>
        <p:txBody>
          <a:bodyPr/>
          <a:lstStyle/>
          <a:p>
            <a:fld id="{FA324DCC-BA0C-4797-A56E-6712B3117F09}" type="slidenum">
              <a:rPr lang="en-US" smtClean="0"/>
              <a:pPr/>
              <a:t>16</a:t>
            </a:fld>
            <a:endParaRPr lang="en-US"/>
          </a:p>
        </p:txBody>
      </p:sp>
      <p:sp>
        <p:nvSpPr>
          <p:cNvPr id="53251" name="Rectangle 2"/>
          <p:cNvSpPr>
            <a:spLocks noGrp="1" noRot="1" noChangeAspect="1" noChangeArrowheads="1" noTextEdit="1"/>
          </p:cNvSpPr>
          <p:nvPr>
            <p:ph type="sldImg"/>
          </p:nvPr>
        </p:nvSpPr>
        <p:spPr>
          <a:xfrm>
            <a:off x="457200" y="717550"/>
            <a:ext cx="6370638" cy="3584575"/>
          </a:xfrm>
          <a:ln/>
        </p:spPr>
      </p:sp>
      <p:sp>
        <p:nvSpPr>
          <p:cNvPr id="5325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31"/>
          <p:cNvSpPr>
            <a:spLocks noGrp="1" noChangeArrowheads="1"/>
          </p:cNvSpPr>
          <p:nvPr>
            <p:ph type="sldNum" sz="quarter" idx="5"/>
          </p:nvPr>
        </p:nvSpPr>
        <p:spPr>
          <a:noFill/>
        </p:spPr>
        <p:txBody>
          <a:bodyPr/>
          <a:lstStyle/>
          <a:p>
            <a:fld id="{FFFAC4D7-EA78-4517-BAB6-AA648901F13D}" type="slidenum">
              <a:rPr lang="en-US" smtClean="0"/>
              <a:pPr/>
              <a:t>17</a:t>
            </a:fld>
            <a:endParaRPr lang="en-US"/>
          </a:p>
        </p:txBody>
      </p:sp>
      <p:sp>
        <p:nvSpPr>
          <p:cNvPr id="55299" name="Rectangle 2"/>
          <p:cNvSpPr>
            <a:spLocks noGrp="1" noRot="1" noChangeAspect="1" noChangeArrowheads="1" noTextEdit="1"/>
          </p:cNvSpPr>
          <p:nvPr>
            <p:ph type="sldImg"/>
          </p:nvPr>
        </p:nvSpPr>
        <p:spPr>
          <a:xfrm>
            <a:off x="457200" y="720725"/>
            <a:ext cx="6400800" cy="3600450"/>
          </a:xfrm>
          <a:ln/>
        </p:spPr>
      </p:sp>
      <p:sp>
        <p:nvSpPr>
          <p:cNvPr id="55300" name="Rectangle 3"/>
          <p:cNvSpPr>
            <a:spLocks noGrp="1" noChangeArrowheads="1"/>
          </p:cNvSpPr>
          <p:nvPr>
            <p:ph type="body" idx="1"/>
          </p:nvPr>
        </p:nvSpPr>
        <p:spPr>
          <a:xfrm>
            <a:off x="974725" y="4560888"/>
            <a:ext cx="5365750" cy="4319587"/>
          </a:xfrm>
          <a:noFill/>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31"/>
          <p:cNvSpPr>
            <a:spLocks noGrp="1" noChangeArrowheads="1"/>
          </p:cNvSpPr>
          <p:nvPr>
            <p:ph type="sldNum" sz="quarter" idx="5"/>
          </p:nvPr>
        </p:nvSpPr>
        <p:spPr>
          <a:noFill/>
        </p:spPr>
        <p:txBody>
          <a:bodyPr/>
          <a:lstStyle/>
          <a:p>
            <a:fld id="{E66086BA-EA7D-4859-953D-4121F2DEB0D6}" type="slidenum">
              <a:rPr lang="en-US" smtClean="0"/>
              <a:pPr/>
              <a:t>18</a:t>
            </a:fld>
            <a:endParaRPr lang="en-US"/>
          </a:p>
        </p:txBody>
      </p:sp>
      <p:sp>
        <p:nvSpPr>
          <p:cNvPr id="57347" name="Rectangle 2"/>
          <p:cNvSpPr>
            <a:spLocks noGrp="1" noRot="1" noChangeAspect="1" noChangeArrowheads="1" noTextEdit="1"/>
          </p:cNvSpPr>
          <p:nvPr>
            <p:ph type="sldImg"/>
          </p:nvPr>
        </p:nvSpPr>
        <p:spPr>
          <a:xfrm>
            <a:off x="457200" y="717550"/>
            <a:ext cx="6370638" cy="3584575"/>
          </a:xfrm>
          <a:ln/>
        </p:spPr>
      </p:sp>
      <p:sp>
        <p:nvSpPr>
          <p:cNvPr id="5734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a:noFill/>
        </p:spPr>
        <p:txBody>
          <a:bodyPr/>
          <a:lstStyle/>
          <a:p>
            <a:fld id="{B170D281-6219-44EA-BF3D-2FDFA796B06E}" type="slidenum">
              <a:rPr lang="en-US" smtClean="0"/>
              <a:pPr/>
              <a:t>19</a:t>
            </a:fld>
            <a:endParaRPr lang="en-US"/>
          </a:p>
        </p:txBody>
      </p:sp>
      <p:sp>
        <p:nvSpPr>
          <p:cNvPr id="60419" name="Rectangle 2"/>
          <p:cNvSpPr>
            <a:spLocks noGrp="1" noRot="1" noChangeAspect="1" noChangeArrowheads="1" noTextEdit="1"/>
          </p:cNvSpPr>
          <p:nvPr>
            <p:ph type="sldImg"/>
          </p:nvPr>
        </p:nvSpPr>
        <p:spPr>
          <a:xfrm>
            <a:off x="458788" y="720725"/>
            <a:ext cx="6400800" cy="3600450"/>
          </a:xfrm>
          <a:ln w="12700" cap="flat">
            <a:solidFill>
              <a:schemeClr val="tx1"/>
            </a:solidFill>
          </a:ln>
        </p:spPr>
      </p:sp>
      <p:sp>
        <p:nvSpPr>
          <p:cNvPr id="60420" name="Rectangle 3"/>
          <p:cNvSpPr>
            <a:spLocks noGrp="1" noChangeArrowheads="1"/>
          </p:cNvSpPr>
          <p:nvPr>
            <p:ph type="body" idx="1"/>
          </p:nvPr>
        </p:nvSpPr>
        <p:spPr>
          <a:xfrm>
            <a:off x="974725" y="4560888"/>
            <a:ext cx="5365750" cy="4319587"/>
          </a:xfrm>
          <a:noFill/>
          <a:ln/>
        </p:spPr>
        <p:txBody>
          <a:bodyPr lIns="108242" tIns="54121" rIns="108242" bIns="54121"/>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a:noFill/>
        </p:spPr>
        <p:txBody>
          <a:bodyPr/>
          <a:lstStyle/>
          <a:p>
            <a:fld id="{B170D281-6219-44EA-BF3D-2FDFA796B06E}" type="slidenum">
              <a:rPr lang="en-US" smtClean="0"/>
              <a:pPr/>
              <a:t>20</a:t>
            </a:fld>
            <a:endParaRPr lang="en-US"/>
          </a:p>
        </p:txBody>
      </p:sp>
      <p:sp>
        <p:nvSpPr>
          <p:cNvPr id="60419" name="Rectangle 2"/>
          <p:cNvSpPr>
            <a:spLocks noGrp="1" noRot="1" noChangeAspect="1" noChangeArrowheads="1" noTextEdit="1"/>
          </p:cNvSpPr>
          <p:nvPr>
            <p:ph type="sldImg"/>
          </p:nvPr>
        </p:nvSpPr>
        <p:spPr>
          <a:xfrm>
            <a:off x="458788" y="720725"/>
            <a:ext cx="6400800" cy="3600450"/>
          </a:xfrm>
          <a:ln w="12700" cap="flat">
            <a:solidFill>
              <a:schemeClr val="tx1"/>
            </a:solidFill>
          </a:ln>
        </p:spPr>
      </p:sp>
      <p:sp>
        <p:nvSpPr>
          <p:cNvPr id="60420" name="Rectangle 3"/>
          <p:cNvSpPr>
            <a:spLocks noGrp="1" noChangeArrowheads="1"/>
          </p:cNvSpPr>
          <p:nvPr>
            <p:ph type="body" idx="1"/>
          </p:nvPr>
        </p:nvSpPr>
        <p:spPr>
          <a:xfrm>
            <a:off x="974725" y="4560888"/>
            <a:ext cx="5365750" cy="4319587"/>
          </a:xfrm>
          <a:noFill/>
          <a:ln/>
        </p:spPr>
        <p:txBody>
          <a:bodyPr lIns="108242" tIns="54121" rIns="108242" bIns="54121"/>
          <a:lstStyle/>
          <a:p>
            <a:endParaRPr lang="en-US"/>
          </a:p>
        </p:txBody>
      </p:sp>
    </p:spTree>
    <p:extLst>
      <p:ext uri="{BB962C8B-B14F-4D97-AF65-F5344CB8AC3E}">
        <p14:creationId xmlns:p14="http://schemas.microsoft.com/office/powerpoint/2010/main" val="570527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31"/>
          <p:cNvSpPr>
            <a:spLocks noGrp="1" noChangeArrowheads="1"/>
          </p:cNvSpPr>
          <p:nvPr>
            <p:ph type="sldNum" sz="quarter" idx="5"/>
          </p:nvPr>
        </p:nvSpPr>
        <p:spPr>
          <a:noFill/>
        </p:spPr>
        <p:txBody>
          <a:bodyPr/>
          <a:lstStyle/>
          <a:p>
            <a:fld id="{B62065A7-DD1E-4D29-93F6-41557040461C}" type="slidenum">
              <a:rPr lang="en-US" smtClean="0"/>
              <a:pPr/>
              <a:t>21</a:t>
            </a:fld>
            <a:endParaRPr lang="en-US"/>
          </a:p>
        </p:txBody>
      </p:sp>
      <p:sp>
        <p:nvSpPr>
          <p:cNvPr id="61443" name="Rectangle 2"/>
          <p:cNvSpPr>
            <a:spLocks noGrp="1" noRot="1" noChangeAspect="1" noChangeArrowheads="1" noTextEdit="1"/>
          </p:cNvSpPr>
          <p:nvPr>
            <p:ph type="sldImg"/>
          </p:nvPr>
        </p:nvSpPr>
        <p:spPr>
          <a:xfrm>
            <a:off x="457200" y="717550"/>
            <a:ext cx="6370638" cy="3584575"/>
          </a:xfrm>
          <a:ln/>
        </p:spPr>
      </p:sp>
      <p:sp>
        <p:nvSpPr>
          <p:cNvPr id="6144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31"/>
          <p:cNvSpPr>
            <a:spLocks noGrp="1" noChangeArrowheads="1"/>
          </p:cNvSpPr>
          <p:nvPr>
            <p:ph type="sldNum" sz="quarter" idx="5"/>
          </p:nvPr>
        </p:nvSpPr>
        <p:spPr>
          <a:noFill/>
        </p:spPr>
        <p:txBody>
          <a:bodyPr/>
          <a:lstStyle/>
          <a:p>
            <a:fld id="{B62065A7-DD1E-4D29-93F6-41557040461C}" type="slidenum">
              <a:rPr lang="en-US" smtClean="0"/>
              <a:pPr/>
              <a:t>22</a:t>
            </a:fld>
            <a:endParaRPr lang="en-US"/>
          </a:p>
        </p:txBody>
      </p:sp>
      <p:sp>
        <p:nvSpPr>
          <p:cNvPr id="61443" name="Rectangle 2"/>
          <p:cNvSpPr>
            <a:spLocks noGrp="1" noRot="1" noChangeAspect="1" noChangeArrowheads="1" noTextEdit="1"/>
          </p:cNvSpPr>
          <p:nvPr>
            <p:ph type="sldImg"/>
          </p:nvPr>
        </p:nvSpPr>
        <p:spPr>
          <a:xfrm>
            <a:off x="457200" y="717550"/>
            <a:ext cx="6370638" cy="3584575"/>
          </a:xfrm>
          <a:ln/>
        </p:spPr>
      </p:sp>
      <p:sp>
        <p:nvSpPr>
          <p:cNvPr id="614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26210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31"/>
          <p:cNvSpPr>
            <a:spLocks noGrp="1" noChangeArrowheads="1"/>
          </p:cNvSpPr>
          <p:nvPr>
            <p:ph type="sldNum" sz="quarter" idx="5"/>
          </p:nvPr>
        </p:nvSpPr>
        <p:spPr>
          <a:noFill/>
        </p:spPr>
        <p:txBody>
          <a:bodyPr/>
          <a:lstStyle/>
          <a:p>
            <a:fld id="{91C201B7-0B86-4AD3-B2F2-6521A846EC53}" type="slidenum">
              <a:rPr lang="en-US" smtClean="0"/>
              <a:pPr/>
              <a:t>24</a:t>
            </a:fld>
            <a:endParaRPr lang="en-US"/>
          </a:p>
        </p:txBody>
      </p:sp>
      <p:sp>
        <p:nvSpPr>
          <p:cNvPr id="66563" name="Rectangle 2"/>
          <p:cNvSpPr>
            <a:spLocks noGrp="1" noRot="1" noChangeAspect="1" noChangeArrowheads="1" noTextEdit="1"/>
          </p:cNvSpPr>
          <p:nvPr>
            <p:ph type="sldImg"/>
          </p:nvPr>
        </p:nvSpPr>
        <p:spPr>
          <a:xfrm>
            <a:off x="457200" y="717550"/>
            <a:ext cx="6370638" cy="3584575"/>
          </a:xfrm>
          <a:ln/>
        </p:spPr>
      </p:sp>
      <p:sp>
        <p:nvSpPr>
          <p:cNvPr id="6656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30610A88-B270-4B95-95CD-9001DCAF8D44}" type="slidenum">
              <a:rPr lang="en-US" smtClean="0"/>
              <a:pPr/>
              <a:t>25</a:t>
            </a:fld>
            <a:endParaRPr lang="en-US"/>
          </a:p>
        </p:txBody>
      </p:sp>
      <p:sp>
        <p:nvSpPr>
          <p:cNvPr id="58371" name="Rectangle 2"/>
          <p:cNvSpPr>
            <a:spLocks noGrp="1" noRot="1" noChangeAspect="1" noChangeArrowheads="1" noTextEdit="1"/>
          </p:cNvSpPr>
          <p:nvPr>
            <p:ph type="sldImg"/>
          </p:nvPr>
        </p:nvSpPr>
        <p:spPr>
          <a:xfrm>
            <a:off x="457200" y="717550"/>
            <a:ext cx="6370638" cy="3584575"/>
          </a:xfrm>
          <a:ln/>
        </p:spPr>
      </p:sp>
      <p:sp>
        <p:nvSpPr>
          <p:cNvPr id="5837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30610A88-B270-4B95-95CD-9001DCAF8D44}" type="slidenum">
              <a:rPr lang="en-US" smtClean="0"/>
              <a:pPr/>
              <a:t>26</a:t>
            </a:fld>
            <a:endParaRPr lang="en-US"/>
          </a:p>
        </p:txBody>
      </p:sp>
      <p:sp>
        <p:nvSpPr>
          <p:cNvPr id="58371" name="Rectangle 2"/>
          <p:cNvSpPr>
            <a:spLocks noGrp="1" noRot="1" noChangeAspect="1" noChangeArrowheads="1" noTextEdit="1"/>
          </p:cNvSpPr>
          <p:nvPr>
            <p:ph type="sldImg"/>
          </p:nvPr>
        </p:nvSpPr>
        <p:spPr>
          <a:xfrm>
            <a:off x="457200" y="717550"/>
            <a:ext cx="6370638" cy="3584575"/>
          </a:xfrm>
          <a:ln/>
        </p:spPr>
      </p:sp>
      <p:sp>
        <p:nvSpPr>
          <p:cNvPr id="5837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31"/>
          <p:cNvSpPr>
            <a:spLocks noGrp="1" noChangeArrowheads="1"/>
          </p:cNvSpPr>
          <p:nvPr>
            <p:ph type="sldNum" sz="quarter" idx="5"/>
          </p:nvPr>
        </p:nvSpPr>
        <p:spPr>
          <a:noFill/>
        </p:spPr>
        <p:txBody>
          <a:bodyPr/>
          <a:lstStyle/>
          <a:p>
            <a:fld id="{91C201B7-0B86-4AD3-B2F2-6521A846EC53}" type="slidenum">
              <a:rPr lang="en-US" smtClean="0"/>
              <a:pPr/>
              <a:t>28</a:t>
            </a:fld>
            <a:endParaRPr lang="en-US"/>
          </a:p>
        </p:txBody>
      </p:sp>
      <p:sp>
        <p:nvSpPr>
          <p:cNvPr id="66563" name="Rectangle 2"/>
          <p:cNvSpPr>
            <a:spLocks noGrp="1" noRot="1" noChangeAspect="1" noChangeArrowheads="1" noTextEdit="1"/>
          </p:cNvSpPr>
          <p:nvPr>
            <p:ph type="sldImg"/>
          </p:nvPr>
        </p:nvSpPr>
        <p:spPr>
          <a:xfrm>
            <a:off x="457200" y="717550"/>
            <a:ext cx="6370638" cy="3584575"/>
          </a:xfrm>
          <a:ln/>
        </p:spPr>
      </p:sp>
      <p:sp>
        <p:nvSpPr>
          <p:cNvPr id="6656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556376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31"/>
          <p:cNvSpPr>
            <a:spLocks noGrp="1" noChangeArrowheads="1"/>
          </p:cNvSpPr>
          <p:nvPr>
            <p:ph type="sldNum" sz="quarter" idx="5"/>
          </p:nvPr>
        </p:nvSpPr>
        <p:spPr>
          <a:noFill/>
        </p:spPr>
        <p:txBody>
          <a:bodyPr/>
          <a:lstStyle/>
          <a:p>
            <a:fld id="{2625EEB1-E60F-4EF6-923A-02850D2BBA33}" type="slidenum">
              <a:rPr lang="en-US" smtClean="0"/>
              <a:pPr/>
              <a:t>30</a:t>
            </a:fld>
            <a:endParaRPr lang="en-US"/>
          </a:p>
        </p:txBody>
      </p:sp>
      <p:sp>
        <p:nvSpPr>
          <p:cNvPr id="62467" name="Rectangle 2"/>
          <p:cNvSpPr>
            <a:spLocks noGrp="1" noRot="1" noChangeAspect="1" noChangeArrowheads="1" noTextEdit="1"/>
          </p:cNvSpPr>
          <p:nvPr>
            <p:ph type="sldImg"/>
          </p:nvPr>
        </p:nvSpPr>
        <p:spPr>
          <a:xfrm>
            <a:off x="457200" y="720725"/>
            <a:ext cx="6400800" cy="3600450"/>
          </a:xfrm>
          <a:ln/>
        </p:spPr>
      </p:sp>
      <p:sp>
        <p:nvSpPr>
          <p:cNvPr id="62468" name="Rectangle 3"/>
          <p:cNvSpPr>
            <a:spLocks noGrp="1" noChangeArrowheads="1"/>
          </p:cNvSpPr>
          <p:nvPr>
            <p:ph type="body" idx="1"/>
          </p:nvPr>
        </p:nvSpPr>
        <p:spPr>
          <a:xfrm>
            <a:off x="974725" y="4560888"/>
            <a:ext cx="5365750" cy="4319587"/>
          </a:xfrm>
          <a:noFill/>
          <a:ln/>
        </p:spPr>
        <p:txBody>
          <a:bodyPr/>
          <a:lstStyle/>
          <a:p>
            <a:endParaRPr lang="en-US"/>
          </a:p>
        </p:txBody>
      </p:sp>
    </p:spTree>
    <p:extLst>
      <p:ext uri="{BB962C8B-B14F-4D97-AF65-F5344CB8AC3E}">
        <p14:creationId xmlns:p14="http://schemas.microsoft.com/office/powerpoint/2010/main" val="3699493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31"/>
          <p:cNvSpPr>
            <a:spLocks noGrp="1" noChangeArrowheads="1"/>
          </p:cNvSpPr>
          <p:nvPr>
            <p:ph type="sldNum" sz="quarter" idx="5"/>
          </p:nvPr>
        </p:nvSpPr>
        <p:spPr>
          <a:noFill/>
        </p:spPr>
        <p:txBody>
          <a:bodyPr/>
          <a:lstStyle/>
          <a:p>
            <a:fld id="{1C22A8C9-3F0A-4CB1-9518-022E4CCD0C94}" type="slidenum">
              <a:rPr lang="en-US" smtClean="0"/>
              <a:pPr/>
              <a:t>31</a:t>
            </a:fld>
            <a:endParaRPr lang="en-US"/>
          </a:p>
        </p:txBody>
      </p:sp>
      <p:sp>
        <p:nvSpPr>
          <p:cNvPr id="63491" name="Rectangle 2"/>
          <p:cNvSpPr>
            <a:spLocks noGrp="1" noRot="1" noChangeAspect="1" noChangeArrowheads="1" noTextEdit="1"/>
          </p:cNvSpPr>
          <p:nvPr>
            <p:ph type="sldImg"/>
          </p:nvPr>
        </p:nvSpPr>
        <p:spPr>
          <a:xfrm>
            <a:off x="457200" y="720725"/>
            <a:ext cx="6400800" cy="3600450"/>
          </a:xfrm>
          <a:ln/>
        </p:spPr>
      </p:sp>
      <p:sp>
        <p:nvSpPr>
          <p:cNvPr id="63492" name="Rectangle 3"/>
          <p:cNvSpPr>
            <a:spLocks noGrp="1" noChangeArrowheads="1"/>
          </p:cNvSpPr>
          <p:nvPr>
            <p:ph type="body" idx="1"/>
          </p:nvPr>
        </p:nvSpPr>
        <p:spPr>
          <a:xfrm>
            <a:off x="974725" y="4560888"/>
            <a:ext cx="5365750" cy="4319587"/>
          </a:xfrm>
          <a:noFill/>
          <a:ln/>
        </p:spPr>
        <p:txBody>
          <a:bodyPr/>
          <a:lstStyle/>
          <a:p>
            <a:endParaRPr lang="en-US"/>
          </a:p>
        </p:txBody>
      </p:sp>
    </p:spTree>
    <p:extLst>
      <p:ext uri="{BB962C8B-B14F-4D97-AF65-F5344CB8AC3E}">
        <p14:creationId xmlns:p14="http://schemas.microsoft.com/office/powerpoint/2010/main" val="1923705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31"/>
          <p:cNvSpPr>
            <a:spLocks noGrp="1" noChangeArrowheads="1"/>
          </p:cNvSpPr>
          <p:nvPr>
            <p:ph type="sldNum" sz="quarter" idx="5"/>
          </p:nvPr>
        </p:nvSpPr>
        <p:spPr>
          <a:noFill/>
        </p:spPr>
        <p:txBody>
          <a:bodyPr/>
          <a:lstStyle/>
          <a:p>
            <a:fld id="{2739939C-68C0-401A-8C8B-FDBE73542C33}" type="slidenum">
              <a:rPr lang="en-US" smtClean="0"/>
              <a:pPr/>
              <a:t>32</a:t>
            </a:fld>
            <a:endParaRPr lang="en-US"/>
          </a:p>
        </p:txBody>
      </p:sp>
      <p:sp>
        <p:nvSpPr>
          <p:cNvPr id="64515" name="Rectangle 2"/>
          <p:cNvSpPr>
            <a:spLocks noGrp="1" noRot="1" noChangeAspect="1" noChangeArrowheads="1" noTextEdit="1"/>
          </p:cNvSpPr>
          <p:nvPr>
            <p:ph type="sldImg"/>
          </p:nvPr>
        </p:nvSpPr>
        <p:spPr>
          <a:xfrm>
            <a:off x="457200" y="720725"/>
            <a:ext cx="6400800" cy="3600450"/>
          </a:xfrm>
          <a:ln/>
        </p:spPr>
      </p:sp>
      <p:sp>
        <p:nvSpPr>
          <p:cNvPr id="64516" name="Rectangle 3"/>
          <p:cNvSpPr>
            <a:spLocks noGrp="1" noChangeArrowheads="1"/>
          </p:cNvSpPr>
          <p:nvPr>
            <p:ph type="body" idx="1"/>
          </p:nvPr>
        </p:nvSpPr>
        <p:spPr>
          <a:xfrm>
            <a:off x="974725" y="4560888"/>
            <a:ext cx="5365750" cy="4319587"/>
          </a:xfrm>
          <a:noFill/>
          <a:ln/>
        </p:spPr>
        <p:txBody>
          <a:bodyPr/>
          <a:lstStyle/>
          <a:p>
            <a:endParaRPr lang="en-US"/>
          </a:p>
        </p:txBody>
      </p:sp>
    </p:spTree>
    <p:extLst>
      <p:ext uri="{BB962C8B-B14F-4D97-AF65-F5344CB8AC3E}">
        <p14:creationId xmlns:p14="http://schemas.microsoft.com/office/powerpoint/2010/main" val="4043035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31"/>
          <p:cNvSpPr>
            <a:spLocks noGrp="1" noChangeArrowheads="1"/>
          </p:cNvSpPr>
          <p:nvPr>
            <p:ph type="sldNum" sz="quarter" idx="5"/>
          </p:nvPr>
        </p:nvSpPr>
        <p:spPr>
          <a:noFill/>
        </p:spPr>
        <p:txBody>
          <a:bodyPr/>
          <a:lstStyle/>
          <a:p>
            <a:fld id="{014BC48A-BF89-445B-AF44-FD2D86C68FC3}" type="slidenum">
              <a:rPr lang="en-US" smtClean="0"/>
              <a:pPr/>
              <a:t>33</a:t>
            </a:fld>
            <a:endParaRPr lang="en-US"/>
          </a:p>
        </p:txBody>
      </p:sp>
      <p:sp>
        <p:nvSpPr>
          <p:cNvPr id="68611" name="Rectangle 2"/>
          <p:cNvSpPr>
            <a:spLocks noGrp="1" noRot="1" noChangeAspect="1" noChangeArrowheads="1" noTextEdit="1"/>
          </p:cNvSpPr>
          <p:nvPr>
            <p:ph type="sldImg"/>
          </p:nvPr>
        </p:nvSpPr>
        <p:spPr>
          <a:xfrm>
            <a:off x="457200" y="717550"/>
            <a:ext cx="6370638" cy="3584575"/>
          </a:xfrm>
          <a:ln/>
        </p:spPr>
      </p:sp>
      <p:sp>
        <p:nvSpPr>
          <p:cNvPr id="68612" name="Rectangle 3"/>
          <p:cNvSpPr>
            <a:spLocks noGrp="1" noChangeArrowheads="1"/>
          </p:cNvSpPr>
          <p:nvPr>
            <p:ph type="body" idx="1"/>
          </p:nvPr>
        </p:nvSpPr>
        <p:spPr>
          <a:noFill/>
          <a:ln/>
        </p:spPr>
        <p:txBody>
          <a:bodyPr/>
          <a:lstStyle/>
          <a:p>
            <a:r>
              <a:rPr lang="en-US"/>
              <a:t>smaller window:  more detail, more noise</a:t>
            </a:r>
          </a:p>
          <a:p>
            <a:r>
              <a:rPr lang="en-US"/>
              <a:t>bigger window:  less noise, more detail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31"/>
          <p:cNvSpPr>
            <a:spLocks noGrp="1" noChangeArrowheads="1"/>
          </p:cNvSpPr>
          <p:nvPr>
            <p:ph type="sldNum" sz="quarter" idx="5"/>
          </p:nvPr>
        </p:nvSpPr>
        <p:spPr>
          <a:noFill/>
        </p:spPr>
        <p:txBody>
          <a:bodyPr/>
          <a:lstStyle/>
          <a:p>
            <a:fld id="{8CCC163A-32B3-4499-BF81-D4925C1C94CC}" type="slidenum">
              <a:rPr lang="en-US" smtClean="0"/>
              <a:pPr/>
              <a:t>34</a:t>
            </a:fld>
            <a:endParaRPr lang="en-US"/>
          </a:p>
        </p:txBody>
      </p:sp>
      <p:sp>
        <p:nvSpPr>
          <p:cNvPr id="67587" name="Rectangle 2"/>
          <p:cNvSpPr>
            <a:spLocks noGrp="1" noRot="1" noChangeAspect="1" noChangeArrowheads="1" noTextEdit="1"/>
          </p:cNvSpPr>
          <p:nvPr>
            <p:ph type="sldImg"/>
          </p:nvPr>
        </p:nvSpPr>
        <p:spPr>
          <a:xfrm>
            <a:off x="457200" y="717550"/>
            <a:ext cx="6370638" cy="3584575"/>
          </a:xfrm>
          <a:ln/>
        </p:spPr>
      </p:sp>
      <p:sp>
        <p:nvSpPr>
          <p:cNvPr id="6758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671704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A1DD5EC-AFED-4940-A9D2-2FCF318DC799}" type="slidenum">
              <a:rPr lang="en-US" smtClean="0"/>
              <a:pPr>
                <a:defRPr/>
              </a:pPr>
              <a:t>40</a:t>
            </a:fld>
            <a:endParaRPr lang="en-US"/>
          </a:p>
        </p:txBody>
      </p:sp>
    </p:spTree>
    <p:extLst>
      <p:ext uri="{BB962C8B-B14F-4D97-AF65-F5344CB8AC3E}">
        <p14:creationId xmlns:p14="http://schemas.microsoft.com/office/powerpoint/2010/main" val="9822771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A1DD5EC-AFED-4940-A9D2-2FCF318DC799}" type="slidenum">
              <a:rPr lang="en-US" smtClean="0"/>
              <a:pPr>
                <a:defRPr/>
              </a:pPr>
              <a:t>41</a:t>
            </a:fld>
            <a:endParaRPr lang="en-US"/>
          </a:p>
        </p:txBody>
      </p:sp>
    </p:spTree>
    <p:extLst>
      <p:ext uri="{BB962C8B-B14F-4D97-AF65-F5344CB8AC3E}">
        <p14:creationId xmlns:p14="http://schemas.microsoft.com/office/powerpoint/2010/main" val="30478813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31"/>
          <p:cNvSpPr>
            <a:spLocks noGrp="1" noChangeArrowheads="1"/>
          </p:cNvSpPr>
          <p:nvPr>
            <p:ph type="sldNum" sz="quarter" idx="5"/>
          </p:nvPr>
        </p:nvSpPr>
        <p:spPr>
          <a:noFill/>
        </p:spPr>
        <p:txBody>
          <a:bodyPr/>
          <a:lstStyle/>
          <a:p>
            <a:fld id="{9D5D8245-9939-4CBC-9D80-66256A3C3A41}" type="slidenum">
              <a:rPr lang="en-US" smtClean="0"/>
              <a:pPr/>
              <a:t>45</a:t>
            </a:fld>
            <a:endParaRPr lang="en-US"/>
          </a:p>
        </p:txBody>
      </p:sp>
      <p:sp>
        <p:nvSpPr>
          <p:cNvPr id="69635" name="Rectangle 2"/>
          <p:cNvSpPr>
            <a:spLocks noGrp="1" noRot="1" noChangeAspect="1" noChangeArrowheads="1" noTextEdit="1"/>
          </p:cNvSpPr>
          <p:nvPr>
            <p:ph type="sldImg"/>
          </p:nvPr>
        </p:nvSpPr>
        <p:spPr>
          <a:xfrm>
            <a:off x="457200" y="717550"/>
            <a:ext cx="6370638" cy="3584575"/>
          </a:xfrm>
          <a:ln/>
        </p:spPr>
      </p:sp>
      <p:sp>
        <p:nvSpPr>
          <p:cNvPr id="6963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31"/>
          <p:cNvSpPr>
            <a:spLocks noGrp="1" noChangeArrowheads="1"/>
          </p:cNvSpPr>
          <p:nvPr>
            <p:ph type="sldNum" sz="quarter" idx="5"/>
          </p:nvPr>
        </p:nvSpPr>
        <p:spPr>
          <a:noFill/>
        </p:spPr>
        <p:txBody>
          <a:bodyPr/>
          <a:lstStyle/>
          <a:p>
            <a:fld id="{DC4910F2-E273-4817-9D11-AADDB219A9F4}" type="slidenum">
              <a:rPr lang="en-US" smtClean="0"/>
              <a:pPr/>
              <a:t>51</a:t>
            </a:fld>
            <a:endParaRPr lang="en-US"/>
          </a:p>
        </p:txBody>
      </p:sp>
      <p:sp>
        <p:nvSpPr>
          <p:cNvPr id="76803" name="Rectangle 2"/>
          <p:cNvSpPr>
            <a:spLocks noGrp="1" noRot="1" noChangeAspect="1" noChangeArrowheads="1" noTextEdit="1"/>
          </p:cNvSpPr>
          <p:nvPr>
            <p:ph type="sldImg"/>
          </p:nvPr>
        </p:nvSpPr>
        <p:spPr>
          <a:xfrm>
            <a:off x="457200" y="717550"/>
            <a:ext cx="6370638" cy="3584575"/>
          </a:xfrm>
          <a:ln/>
        </p:spPr>
      </p:sp>
      <p:sp>
        <p:nvSpPr>
          <p:cNvPr id="768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31"/>
          <p:cNvSpPr>
            <a:spLocks noGrp="1" noChangeArrowheads="1"/>
          </p:cNvSpPr>
          <p:nvPr>
            <p:ph type="sldNum" sz="quarter" idx="5"/>
          </p:nvPr>
        </p:nvSpPr>
        <p:spPr>
          <a:noFill/>
        </p:spPr>
        <p:txBody>
          <a:bodyPr/>
          <a:lstStyle/>
          <a:p>
            <a:fld id="{92056D5E-5804-42CC-98E8-8F6BACD01806}" type="slidenum">
              <a:rPr lang="en-US" smtClean="0"/>
              <a:pPr/>
              <a:t>52</a:t>
            </a:fld>
            <a:endParaRPr lang="en-US"/>
          </a:p>
        </p:txBody>
      </p:sp>
      <p:sp>
        <p:nvSpPr>
          <p:cNvPr id="77827" name="Rectangle 2"/>
          <p:cNvSpPr>
            <a:spLocks noGrp="1" noRot="1" noChangeAspect="1" noChangeArrowheads="1" noTextEdit="1"/>
          </p:cNvSpPr>
          <p:nvPr>
            <p:ph type="sldImg"/>
          </p:nvPr>
        </p:nvSpPr>
        <p:spPr>
          <a:xfrm>
            <a:off x="457200" y="720725"/>
            <a:ext cx="6400800" cy="3600450"/>
          </a:xfrm>
          <a:ln/>
        </p:spPr>
      </p:sp>
      <p:sp>
        <p:nvSpPr>
          <p:cNvPr id="77828" name="Rectangle 3"/>
          <p:cNvSpPr>
            <a:spLocks noGrp="1" noChangeArrowheads="1"/>
          </p:cNvSpPr>
          <p:nvPr>
            <p:ph type="body" idx="1"/>
          </p:nvPr>
        </p:nvSpPr>
        <p:spPr>
          <a:xfrm>
            <a:off x="974725" y="4560888"/>
            <a:ext cx="5365750" cy="4319587"/>
          </a:xfrm>
          <a:noFill/>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31"/>
          <p:cNvSpPr>
            <a:spLocks noGrp="1" noChangeArrowheads="1"/>
          </p:cNvSpPr>
          <p:nvPr>
            <p:ph type="sldNum" sz="quarter" idx="5"/>
          </p:nvPr>
        </p:nvSpPr>
        <p:spPr>
          <a:noFill/>
        </p:spPr>
        <p:txBody>
          <a:bodyPr/>
          <a:lstStyle/>
          <a:p>
            <a:fld id="{341907DB-3105-4D62-BED0-F3990BF5DFFC}" type="slidenum">
              <a:rPr lang="en-US" smtClean="0"/>
              <a:pPr/>
              <a:t>53</a:t>
            </a:fld>
            <a:endParaRPr lang="en-US"/>
          </a:p>
        </p:txBody>
      </p:sp>
      <p:sp>
        <p:nvSpPr>
          <p:cNvPr id="78851" name="Rectangle 2"/>
          <p:cNvSpPr>
            <a:spLocks noGrp="1" noRot="1" noChangeAspect="1" noChangeArrowheads="1" noTextEdit="1"/>
          </p:cNvSpPr>
          <p:nvPr>
            <p:ph type="sldImg"/>
          </p:nvPr>
        </p:nvSpPr>
        <p:spPr>
          <a:xfrm>
            <a:off x="457200" y="717550"/>
            <a:ext cx="6370638" cy="3584575"/>
          </a:xfrm>
          <a:ln/>
        </p:spPr>
      </p:sp>
      <p:sp>
        <p:nvSpPr>
          <p:cNvPr id="7885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31"/>
          <p:cNvSpPr>
            <a:spLocks noGrp="1" noChangeArrowheads="1"/>
          </p:cNvSpPr>
          <p:nvPr>
            <p:ph type="sldNum" sz="quarter" idx="5"/>
          </p:nvPr>
        </p:nvSpPr>
        <p:spPr>
          <a:noFill/>
        </p:spPr>
        <p:txBody>
          <a:bodyPr/>
          <a:lstStyle/>
          <a:p>
            <a:fld id="{03103178-A68A-4C8C-A5A8-46C6255CE7C6}" type="slidenum">
              <a:rPr lang="en-US" smtClean="0"/>
              <a:pPr/>
              <a:t>54</a:t>
            </a:fld>
            <a:endParaRPr lang="en-US"/>
          </a:p>
        </p:txBody>
      </p:sp>
      <p:sp>
        <p:nvSpPr>
          <p:cNvPr id="79875" name="Rectangle 2"/>
          <p:cNvSpPr>
            <a:spLocks noGrp="1" noRot="1" noChangeAspect="1" noChangeArrowheads="1" noTextEdit="1"/>
          </p:cNvSpPr>
          <p:nvPr>
            <p:ph type="sldImg"/>
          </p:nvPr>
        </p:nvSpPr>
        <p:spPr>
          <a:xfrm>
            <a:off x="457200" y="717550"/>
            <a:ext cx="6370638" cy="3584575"/>
          </a:xfrm>
          <a:ln/>
        </p:spPr>
      </p:sp>
      <p:sp>
        <p:nvSpPr>
          <p:cNvPr id="7987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training time we consider a pair of images, source and target, with small, known camera motion between the two such as a stereo pair. We train the convolutional encoder for the task of predicting the depth map for the source image. To do so, we explicitly generate an inverse warp of the target image using the predicted depth and known inter-view displacement, to reconstruct the source image; the photometric error in the reconstruction is the reconstruction loss for the encoder.</a:t>
            </a:r>
          </a:p>
        </p:txBody>
      </p:sp>
      <p:sp>
        <p:nvSpPr>
          <p:cNvPr id="4" name="Slide Number Placeholder 3"/>
          <p:cNvSpPr>
            <a:spLocks noGrp="1"/>
          </p:cNvSpPr>
          <p:nvPr>
            <p:ph type="sldNum" sz="quarter" idx="5"/>
          </p:nvPr>
        </p:nvSpPr>
        <p:spPr/>
        <p:txBody>
          <a:bodyPr/>
          <a:lstStyle/>
          <a:p>
            <a:pPr>
              <a:defRPr/>
            </a:pPr>
            <a:fld id="{9A1DD5EC-AFED-4940-A9D2-2FCF318DC799}" type="slidenum">
              <a:rPr lang="en-US" smtClean="0"/>
              <a:pPr>
                <a:defRPr/>
              </a:pPr>
              <a:t>56</a:t>
            </a:fld>
            <a:endParaRPr lang="en-US"/>
          </a:p>
        </p:txBody>
      </p:sp>
    </p:spTree>
    <p:extLst>
      <p:ext uri="{BB962C8B-B14F-4D97-AF65-F5344CB8AC3E}">
        <p14:creationId xmlns:p14="http://schemas.microsoft.com/office/powerpoint/2010/main" val="5953762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031"/>
          <p:cNvSpPr>
            <a:spLocks noGrp="1" noChangeArrowheads="1"/>
          </p:cNvSpPr>
          <p:nvPr>
            <p:ph type="sldNum" sz="quarter" idx="5"/>
          </p:nvPr>
        </p:nvSpPr>
        <p:spPr>
          <a:noFill/>
        </p:spPr>
        <p:txBody>
          <a:bodyPr/>
          <a:lstStyle/>
          <a:p>
            <a:fld id="{81214B3C-3B82-44A3-9DE5-D03F05B26C8A}" type="slidenum">
              <a:rPr lang="en-US" smtClean="0"/>
              <a:pPr/>
              <a:t>61</a:t>
            </a:fld>
            <a:endParaRPr lang="en-US"/>
          </a:p>
        </p:txBody>
      </p:sp>
      <p:sp>
        <p:nvSpPr>
          <p:cNvPr id="84995" name="Rectangle 2"/>
          <p:cNvSpPr>
            <a:spLocks noGrp="1" noRot="1" noChangeAspect="1" noChangeArrowheads="1" noTextEdit="1"/>
          </p:cNvSpPr>
          <p:nvPr>
            <p:ph type="sldImg"/>
          </p:nvPr>
        </p:nvSpPr>
        <p:spPr>
          <a:xfrm>
            <a:off x="457200" y="717550"/>
            <a:ext cx="6370638" cy="3584575"/>
          </a:xfrm>
          <a:ln/>
        </p:spPr>
      </p:sp>
      <p:sp>
        <p:nvSpPr>
          <p:cNvPr id="8499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167660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31"/>
          <p:cNvSpPr>
            <a:spLocks noGrp="1" noChangeArrowheads="1"/>
          </p:cNvSpPr>
          <p:nvPr>
            <p:ph type="sldNum" sz="quarter" idx="5"/>
          </p:nvPr>
        </p:nvSpPr>
        <p:spPr>
          <a:noFill/>
        </p:spPr>
        <p:txBody>
          <a:bodyPr/>
          <a:lstStyle/>
          <a:p>
            <a:fld id="{271EE2DA-E112-4909-8F4F-08AAC7C479A8}" type="slidenum">
              <a:rPr lang="en-US" smtClean="0"/>
              <a:pPr/>
              <a:t>62</a:t>
            </a:fld>
            <a:endParaRPr lang="en-US"/>
          </a:p>
        </p:txBody>
      </p:sp>
      <p:sp>
        <p:nvSpPr>
          <p:cNvPr id="86019" name="Rectangle 2"/>
          <p:cNvSpPr>
            <a:spLocks noGrp="1" noRot="1" noChangeAspect="1" noChangeArrowheads="1" noTextEdit="1"/>
          </p:cNvSpPr>
          <p:nvPr>
            <p:ph type="sldImg"/>
          </p:nvPr>
        </p:nvSpPr>
        <p:spPr>
          <a:xfrm>
            <a:off x="457200" y="717550"/>
            <a:ext cx="6370638" cy="3584575"/>
          </a:xfrm>
          <a:ln/>
        </p:spPr>
      </p:sp>
      <p:sp>
        <p:nvSpPr>
          <p:cNvPr id="8602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645065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031"/>
          <p:cNvSpPr>
            <a:spLocks noGrp="1" noChangeArrowheads="1"/>
          </p:cNvSpPr>
          <p:nvPr>
            <p:ph type="sldNum" sz="quarter" idx="5"/>
          </p:nvPr>
        </p:nvSpPr>
        <p:spPr>
          <a:noFill/>
        </p:spPr>
        <p:txBody>
          <a:bodyPr/>
          <a:lstStyle/>
          <a:p>
            <a:fld id="{855A984D-3E1B-468A-AABE-006D2097217A}" type="slidenum">
              <a:rPr lang="en-US" smtClean="0"/>
              <a:pPr/>
              <a:t>63</a:t>
            </a:fld>
            <a:endParaRPr lang="en-US"/>
          </a:p>
        </p:txBody>
      </p:sp>
      <p:sp>
        <p:nvSpPr>
          <p:cNvPr id="87043" name="Rectangle 2"/>
          <p:cNvSpPr>
            <a:spLocks noGrp="1" noRot="1" noChangeAspect="1" noChangeArrowheads="1" noTextEdit="1"/>
          </p:cNvSpPr>
          <p:nvPr>
            <p:ph type="sldImg"/>
          </p:nvPr>
        </p:nvSpPr>
        <p:spPr>
          <a:xfrm>
            <a:off x="457200" y="717550"/>
            <a:ext cx="6370638" cy="3584575"/>
          </a:xfrm>
          <a:ln/>
        </p:spPr>
      </p:sp>
      <p:sp>
        <p:nvSpPr>
          <p:cNvPr id="870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7622412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p:spPr>
        <p:txBody>
          <a:bodyPr/>
          <a:lstStyle/>
          <a:p>
            <a:fld id="{FB8BC792-AEBE-4FEB-AB2D-DE366A62198B}" type="slidenum">
              <a:rPr lang="en-US" smtClean="0"/>
              <a:pPr/>
              <a:t>64</a:t>
            </a:fld>
            <a:endParaRPr lang="en-US"/>
          </a:p>
        </p:txBody>
      </p:sp>
      <p:sp>
        <p:nvSpPr>
          <p:cNvPr id="88067" name="Rectangle 2"/>
          <p:cNvSpPr>
            <a:spLocks noGrp="1" noRot="1" noChangeAspect="1" noChangeArrowheads="1" noTextEdit="1"/>
          </p:cNvSpPr>
          <p:nvPr>
            <p:ph type="sldImg"/>
          </p:nvPr>
        </p:nvSpPr>
        <p:spPr>
          <a:xfrm>
            <a:off x="457200" y="717550"/>
            <a:ext cx="6370638" cy="3584575"/>
          </a:xfrm>
          <a:ln/>
        </p:spPr>
      </p:sp>
      <p:sp>
        <p:nvSpPr>
          <p:cNvPr id="8806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4432351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031"/>
          <p:cNvSpPr>
            <a:spLocks noGrp="1" noChangeArrowheads="1"/>
          </p:cNvSpPr>
          <p:nvPr>
            <p:ph type="sldNum" sz="quarter" idx="5"/>
          </p:nvPr>
        </p:nvSpPr>
        <p:spPr>
          <a:noFill/>
        </p:spPr>
        <p:txBody>
          <a:bodyPr/>
          <a:lstStyle/>
          <a:p>
            <a:fld id="{1890E79C-D086-4FC2-9E64-EAEA5AF4CB3F}" type="slidenum">
              <a:rPr lang="en-US" smtClean="0"/>
              <a:pPr/>
              <a:t>65</a:t>
            </a:fld>
            <a:endParaRPr lang="en-US"/>
          </a:p>
        </p:txBody>
      </p:sp>
      <p:sp>
        <p:nvSpPr>
          <p:cNvPr id="89091" name="Rectangle 2"/>
          <p:cNvSpPr>
            <a:spLocks noGrp="1" noRot="1" noChangeAspect="1" noChangeArrowheads="1" noTextEdit="1"/>
          </p:cNvSpPr>
          <p:nvPr>
            <p:ph type="sldImg"/>
          </p:nvPr>
        </p:nvSpPr>
        <p:spPr>
          <a:xfrm>
            <a:off x="457200" y="717550"/>
            <a:ext cx="6370638" cy="3584575"/>
          </a:xfrm>
          <a:ln/>
        </p:spPr>
      </p:sp>
      <p:sp>
        <p:nvSpPr>
          <p:cNvPr id="8909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7255060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31"/>
          <p:cNvSpPr>
            <a:spLocks noGrp="1" noChangeArrowheads="1"/>
          </p:cNvSpPr>
          <p:nvPr>
            <p:ph type="sldNum" sz="quarter" idx="5"/>
          </p:nvPr>
        </p:nvSpPr>
        <p:spPr>
          <a:noFill/>
        </p:spPr>
        <p:txBody>
          <a:bodyPr/>
          <a:lstStyle/>
          <a:p>
            <a:fld id="{420972BB-CAD0-4E00-9FF2-1116145FBF4C}" type="slidenum">
              <a:rPr lang="en-US" smtClean="0"/>
              <a:pPr/>
              <a:t>66</a:t>
            </a:fld>
            <a:endParaRPr lang="en-US"/>
          </a:p>
        </p:txBody>
      </p:sp>
      <p:sp>
        <p:nvSpPr>
          <p:cNvPr id="90115" name="Rectangle 2"/>
          <p:cNvSpPr>
            <a:spLocks noGrp="1" noRot="1" noChangeAspect="1" noChangeArrowheads="1" noTextEdit="1"/>
          </p:cNvSpPr>
          <p:nvPr>
            <p:ph type="sldImg"/>
          </p:nvPr>
        </p:nvSpPr>
        <p:spPr>
          <a:xfrm>
            <a:off x="457200" y="717550"/>
            <a:ext cx="6370638" cy="3584575"/>
          </a:xfrm>
          <a:ln/>
        </p:spPr>
      </p:sp>
      <p:sp>
        <p:nvSpPr>
          <p:cNvPr id="9011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0807001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31"/>
          <p:cNvSpPr>
            <a:spLocks noGrp="1" noChangeArrowheads="1"/>
          </p:cNvSpPr>
          <p:nvPr>
            <p:ph type="sldNum" sz="quarter" idx="5"/>
          </p:nvPr>
        </p:nvSpPr>
        <p:spPr>
          <a:noFill/>
        </p:spPr>
        <p:txBody>
          <a:bodyPr/>
          <a:lstStyle/>
          <a:p>
            <a:fld id="{5674417A-7705-4469-99E5-0C688E1CD4A1}" type="slidenum">
              <a:rPr lang="en-US" smtClean="0"/>
              <a:pPr/>
              <a:t>67</a:t>
            </a:fld>
            <a:endParaRPr lang="en-US"/>
          </a:p>
        </p:txBody>
      </p:sp>
      <p:sp>
        <p:nvSpPr>
          <p:cNvPr id="91139" name="Rectangle 2"/>
          <p:cNvSpPr>
            <a:spLocks noGrp="1" noRot="1" noChangeAspect="1" noChangeArrowheads="1" noTextEdit="1"/>
          </p:cNvSpPr>
          <p:nvPr>
            <p:ph type="sldImg"/>
          </p:nvPr>
        </p:nvSpPr>
        <p:spPr>
          <a:xfrm>
            <a:off x="457200" y="717550"/>
            <a:ext cx="6370638" cy="3584575"/>
          </a:xfrm>
          <a:ln/>
        </p:spPr>
      </p:sp>
      <p:sp>
        <p:nvSpPr>
          <p:cNvPr id="9114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3722285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31"/>
          <p:cNvSpPr>
            <a:spLocks noGrp="1" noChangeArrowheads="1"/>
          </p:cNvSpPr>
          <p:nvPr>
            <p:ph type="sldNum" sz="quarter" idx="5"/>
          </p:nvPr>
        </p:nvSpPr>
        <p:spPr>
          <a:noFill/>
        </p:spPr>
        <p:txBody>
          <a:bodyPr/>
          <a:lstStyle/>
          <a:p>
            <a:fld id="{11D72129-4AC0-40C3-B434-403FF1B13D6C}" type="slidenum">
              <a:rPr lang="en-US" smtClean="0"/>
              <a:pPr/>
              <a:t>68</a:t>
            </a:fld>
            <a:endParaRPr lang="en-US"/>
          </a:p>
        </p:txBody>
      </p:sp>
      <p:sp>
        <p:nvSpPr>
          <p:cNvPr id="82947" name="Rectangle 2"/>
          <p:cNvSpPr>
            <a:spLocks noGrp="1" noRot="1" noChangeAspect="1" noChangeArrowheads="1" noTextEdit="1"/>
          </p:cNvSpPr>
          <p:nvPr>
            <p:ph type="sldImg"/>
          </p:nvPr>
        </p:nvSpPr>
        <p:spPr>
          <a:xfrm>
            <a:off x="457200" y="717550"/>
            <a:ext cx="6370638" cy="3584575"/>
          </a:xfrm>
          <a:ln/>
        </p:spPr>
      </p:sp>
      <p:sp>
        <p:nvSpPr>
          <p:cNvPr id="8294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31"/>
          <p:cNvSpPr>
            <a:spLocks noGrp="1" noChangeArrowheads="1"/>
          </p:cNvSpPr>
          <p:nvPr>
            <p:ph type="sldNum" sz="quarter" idx="5"/>
          </p:nvPr>
        </p:nvSpPr>
        <p:spPr>
          <a:noFill/>
        </p:spPr>
        <p:txBody>
          <a:bodyPr/>
          <a:lstStyle/>
          <a:p>
            <a:fld id="{595AE6DF-2998-414A-949F-373E8D53C1A2}" type="slidenum">
              <a:rPr lang="en-US" smtClean="0"/>
              <a:pPr/>
              <a:t>69</a:t>
            </a:fld>
            <a:endParaRPr lang="en-US"/>
          </a:p>
        </p:txBody>
      </p:sp>
      <p:sp>
        <p:nvSpPr>
          <p:cNvPr id="83971" name="Rectangle 2"/>
          <p:cNvSpPr>
            <a:spLocks noGrp="1" noRot="1" noChangeAspect="1" noChangeArrowheads="1" noTextEdit="1"/>
          </p:cNvSpPr>
          <p:nvPr>
            <p:ph type="sldImg"/>
          </p:nvPr>
        </p:nvSpPr>
        <p:spPr>
          <a:xfrm>
            <a:off x="457200" y="717550"/>
            <a:ext cx="6370638" cy="3584575"/>
          </a:xfrm>
          <a:ln/>
        </p:spPr>
      </p:sp>
      <p:sp>
        <p:nvSpPr>
          <p:cNvPr id="8397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31"/>
          <p:cNvSpPr>
            <a:spLocks noGrp="1" noChangeArrowheads="1"/>
          </p:cNvSpPr>
          <p:nvPr>
            <p:ph type="sldNum" sz="quarter" idx="5"/>
          </p:nvPr>
        </p:nvSpPr>
        <p:spPr>
          <a:noFill/>
        </p:spPr>
        <p:txBody>
          <a:bodyPr/>
          <a:lstStyle/>
          <a:p>
            <a:fld id="{595AE6DF-2998-414A-949F-373E8D53C1A2}" type="slidenum">
              <a:rPr lang="en-US" smtClean="0"/>
              <a:pPr/>
              <a:t>70</a:t>
            </a:fld>
            <a:endParaRPr lang="en-US"/>
          </a:p>
        </p:txBody>
      </p:sp>
      <p:sp>
        <p:nvSpPr>
          <p:cNvPr id="83971" name="Rectangle 2"/>
          <p:cNvSpPr>
            <a:spLocks noGrp="1" noRot="1" noChangeAspect="1" noChangeArrowheads="1" noTextEdit="1"/>
          </p:cNvSpPr>
          <p:nvPr>
            <p:ph type="sldImg"/>
          </p:nvPr>
        </p:nvSpPr>
        <p:spPr>
          <a:xfrm>
            <a:off x="457200" y="717550"/>
            <a:ext cx="6370638" cy="3584575"/>
          </a:xfrm>
          <a:ln/>
        </p:spPr>
      </p:sp>
      <p:sp>
        <p:nvSpPr>
          <p:cNvPr id="8397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7550"/>
            <a:ext cx="6370638" cy="35845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A1DD5EC-AFED-4940-A9D2-2FCF318DC799}" type="slidenum">
              <a:rPr lang="en-US" smtClean="0"/>
              <a:pPr>
                <a:defRPr/>
              </a:pPr>
              <a:t>71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3583BE5A-84CC-4700-967E-1F5D7506568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B24CA87A-627A-4B8C-B86E-1403CE47648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16FA59F3-AADB-42E9-9C11-7198D5AA443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E27FF929-ED78-42AC-82EE-152D6B6E935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8"/>
          <p:cNvSpPr>
            <a:spLocks noGrp="1" noChangeArrowheads="1"/>
          </p:cNvSpPr>
          <p:nvPr>
            <p:ph type="dt" sz="half" idx="10"/>
          </p:nvPr>
        </p:nvSpPr>
        <p:spPr>
          <a:ln/>
        </p:spPr>
        <p:txBody>
          <a:bodyPr/>
          <a:lstStyle>
            <a:lvl1pPr>
              <a:defRPr/>
            </a:lvl1pPr>
          </a:lstStyle>
          <a:p>
            <a:pPr>
              <a:defRPr/>
            </a:pPr>
            <a:endParaRPr lang="en-US"/>
          </a:p>
        </p:txBody>
      </p:sp>
      <p:sp>
        <p:nvSpPr>
          <p:cNvPr id="8" name="Rectangle 1029"/>
          <p:cNvSpPr>
            <a:spLocks noGrp="1" noChangeArrowheads="1"/>
          </p:cNvSpPr>
          <p:nvPr>
            <p:ph type="ftr" sz="quarter" idx="11"/>
          </p:nvPr>
        </p:nvSpPr>
        <p:spPr>
          <a:ln/>
        </p:spPr>
        <p:txBody>
          <a:bodyPr/>
          <a:lstStyle>
            <a:lvl1pPr>
              <a:defRPr/>
            </a:lvl1pPr>
          </a:lstStyle>
          <a:p>
            <a:pPr>
              <a:defRPr/>
            </a:pPr>
            <a:endParaRPr lang="en-US"/>
          </a:p>
        </p:txBody>
      </p:sp>
      <p:sp>
        <p:nvSpPr>
          <p:cNvPr id="9" name="Rectangle 1030"/>
          <p:cNvSpPr>
            <a:spLocks noGrp="1" noChangeArrowheads="1"/>
          </p:cNvSpPr>
          <p:nvPr>
            <p:ph type="sldNum" sz="quarter" idx="12"/>
          </p:nvPr>
        </p:nvSpPr>
        <p:spPr>
          <a:ln/>
        </p:spPr>
        <p:txBody>
          <a:bodyPr/>
          <a:lstStyle>
            <a:lvl1pPr>
              <a:defRPr/>
            </a:lvl1pPr>
          </a:lstStyle>
          <a:p>
            <a:pPr>
              <a:defRPr/>
            </a:pPr>
            <a:fld id="{B829F58A-2E33-43AE-BD68-237B61BE7DA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8"/>
          <p:cNvSpPr>
            <a:spLocks noGrp="1" noChangeArrowheads="1"/>
          </p:cNvSpPr>
          <p:nvPr>
            <p:ph type="dt" sz="half" idx="10"/>
          </p:nvPr>
        </p:nvSpPr>
        <p:spPr>
          <a:ln/>
        </p:spPr>
        <p:txBody>
          <a:bodyPr/>
          <a:lstStyle>
            <a:lvl1pPr>
              <a:defRPr/>
            </a:lvl1pPr>
          </a:lstStyle>
          <a:p>
            <a:pPr>
              <a:defRPr/>
            </a:pPr>
            <a:endParaRPr lang="en-US"/>
          </a:p>
        </p:txBody>
      </p:sp>
      <p:sp>
        <p:nvSpPr>
          <p:cNvPr id="4" name="Rectangle 1029"/>
          <p:cNvSpPr>
            <a:spLocks noGrp="1" noChangeArrowheads="1"/>
          </p:cNvSpPr>
          <p:nvPr>
            <p:ph type="ftr" sz="quarter" idx="11"/>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2"/>
          </p:nvPr>
        </p:nvSpPr>
        <p:spPr>
          <a:ln/>
        </p:spPr>
        <p:txBody>
          <a:bodyPr/>
          <a:lstStyle>
            <a:lvl1pPr>
              <a:defRPr/>
            </a:lvl1pPr>
          </a:lstStyle>
          <a:p>
            <a:pPr>
              <a:defRPr/>
            </a:pPr>
            <a:fld id="{B755A935-351D-4774-B837-CB22A7CB269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pPr>
              <a:defRPr/>
            </a:pPr>
            <a:endParaRPr lang="en-US"/>
          </a:p>
        </p:txBody>
      </p:sp>
      <p:sp>
        <p:nvSpPr>
          <p:cNvPr id="3" name="Rectangle 1029"/>
          <p:cNvSpPr>
            <a:spLocks noGrp="1" noChangeArrowheads="1"/>
          </p:cNvSpPr>
          <p:nvPr>
            <p:ph type="ftr" sz="quarter" idx="11"/>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2"/>
          </p:nvPr>
        </p:nvSpPr>
        <p:spPr>
          <a:ln/>
        </p:spPr>
        <p:txBody>
          <a:bodyPr/>
          <a:lstStyle>
            <a:lvl1pPr>
              <a:defRPr/>
            </a:lvl1pPr>
          </a:lstStyle>
          <a:p>
            <a:pPr>
              <a:defRPr/>
            </a:pPr>
            <a:fld id="{E71E5886-D290-4529-925C-AEF392DBEEC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9DD1DA1B-B1EB-472E-8915-56DF11B53BA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3BEF65B0-7B65-4E75-9AEF-2F64A0560BC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438806C6-077D-43A2-BC53-B9A8992FEFC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26293B02-2D02-4C4A-93CD-F5FEDBB50E3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p:cNvSpPr>
            <a:spLocks noGrp="1" noChangeArrowheads="1"/>
          </p:cNvSpPr>
          <p:nvPr>
            <p:ph type="dt" sz="half" idx="10"/>
          </p:nvPr>
        </p:nvSpPr>
        <p:spPr>
          <a:ln/>
        </p:spPr>
        <p:txBody>
          <a:bodyPr/>
          <a:lstStyle>
            <a:lvl1pPr>
              <a:defRPr/>
            </a:lvl1pPr>
          </a:lstStyle>
          <a:p>
            <a:pPr>
              <a:defRPr/>
            </a:pPr>
            <a:endParaRPr lang="en-US"/>
          </a:p>
        </p:txBody>
      </p:sp>
      <p:sp>
        <p:nvSpPr>
          <p:cNvPr id="7" name="Rectangle 1029"/>
          <p:cNvSpPr>
            <a:spLocks noGrp="1" noChangeArrowheads="1"/>
          </p:cNvSpPr>
          <p:nvPr>
            <p:ph type="ftr" sz="quarter" idx="11"/>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2"/>
          </p:nvPr>
        </p:nvSpPr>
        <p:spPr>
          <a:ln/>
        </p:spPr>
        <p:txBody>
          <a:bodyPr/>
          <a:lstStyle>
            <a:lvl1pPr>
              <a:defRPr/>
            </a:lvl1pPr>
          </a:lstStyle>
          <a:p>
            <a:pPr>
              <a:defRPr/>
            </a:pPr>
            <a:fld id="{924BD588-CDB5-4590-ABB4-12B0D7D5461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1026"/>
          <p:cNvSpPr>
            <a:spLocks noGrp="1" noChangeArrowheads="1"/>
          </p:cNvSpPr>
          <p:nvPr>
            <p:ph type="title"/>
          </p:nvPr>
        </p:nvSpPr>
        <p:spPr bwMode="auto">
          <a:xfrm>
            <a:off x="914400" y="76200"/>
            <a:ext cx="103632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291" name="Rectangle 1027"/>
          <p:cNvSpPr>
            <a:spLocks noGrp="1" noChangeArrowheads="1"/>
          </p:cNvSpPr>
          <p:nvPr>
            <p:ph type="body" idx="1"/>
          </p:nvPr>
        </p:nvSpPr>
        <p:spPr bwMode="auto">
          <a:xfrm>
            <a:off x="914400" y="914400"/>
            <a:ext cx="10363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5332" name="Rectangle 1028"/>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en-US"/>
          </a:p>
        </p:txBody>
      </p:sp>
      <p:sp>
        <p:nvSpPr>
          <p:cNvPr id="355333" name="Rectangle 1029"/>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en-US"/>
          </a:p>
        </p:txBody>
      </p:sp>
      <p:sp>
        <p:nvSpPr>
          <p:cNvPr id="355334" name="Rectangle 1030"/>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E82B1707-AA00-4D6D-BB5C-7E65ED67F775}" type="slidenum">
              <a:rPr lang="en-US"/>
              <a:pPr>
                <a:defRPr/>
              </a:pPr>
              <a:t>‹#›</a:t>
            </a:fld>
            <a:endParaRPr lang="en-US"/>
          </a:p>
        </p:txBody>
      </p:sp>
      <p:sp>
        <p:nvSpPr>
          <p:cNvPr id="355335" name="Line 1031"/>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240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hyperlink" Target="https://petapixel.com/2018/03/07/two-photographers-unknowingly-shot-millisecond-time/" TargetMode="Externa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petapixel.com/2018/03/07/two-photographers-unknowingly-shot-millisecond-tim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s://petapixel.com/2018/03/07/two-photographers-unknowingly-shot-millisecond-tim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en.wikipedia.org/wiki/Gemma_Frisiu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tif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hyperlink" Target="https://en.wikipedia.org/wiki/Stereoscopy" TargetMode="Externa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B%C3%A9la_Julesz"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en.wikipedia.org/wiki/Random_dot_stereogram" TargetMode="Externa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B%C3%A9la_Julesz"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en.wikipedia.org/wiki/Random_dot_stereogram" TargetMode="External"/><Relationship Id="rId4" Type="http://schemas.openxmlformats.org/officeDocument/2006/relationships/image" Target="../media/image22.gif"/></Relationships>
</file>

<file path=ppt/slides/_rels/slide12.xml.rels><?xml version="1.0" encoding="UTF-8" standalone="yes"?>
<Relationships xmlns="http://schemas.openxmlformats.org/package/2006/relationships"><Relationship Id="rId3" Type="http://schemas.openxmlformats.org/officeDocument/2006/relationships/hyperlink" Target="http://www.magiceye.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hyperlink" Target="http://dev.ipol.im/~morel/Dossier_MVA_2011_Cours_Transparents_Documents/2011_Cours7_Document2_Loop-Zhang-CVPR1999.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dev.ipol.im/~morel/Dossier_MVA_2011_Cours_Transparents_Documents/2011_Cours7_Document2_Loop-Zhang-CVPR1999.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2.informatik.uni-stuttgart.de/bibliothek/ftp/medoc.ustuttgart_fi/DIP-2016-11/DIP-2016-11.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2.informatik.uni-stuttgart.de/bibliothek/ftp/medoc.ustuttgart_fi/DIP-2016-11/DIP-2016-11.pd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18.xml"/><Relationship Id="rId16"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26.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3.png"/><Relationship Id="rId18" Type="http://schemas.openxmlformats.org/officeDocument/2006/relationships/image" Target="../media/image67.png"/><Relationship Id="rId3" Type="http://schemas.openxmlformats.org/officeDocument/2006/relationships/image" Target="../media/image550.png"/><Relationship Id="rId7" Type="http://schemas.openxmlformats.org/officeDocument/2006/relationships/image" Target="../media/image58.png"/><Relationship Id="rId12" Type="http://schemas.openxmlformats.org/officeDocument/2006/relationships/image" Target="../media/image62.png"/><Relationship Id="rId17" Type="http://schemas.openxmlformats.org/officeDocument/2006/relationships/image" Target="../media/image66.png"/><Relationship Id="rId2" Type="http://schemas.openxmlformats.org/officeDocument/2006/relationships/notesSlide" Target="../notesSlides/notesSlide19.xml"/><Relationship Id="rId16"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1.png"/><Relationship Id="rId5" Type="http://schemas.openxmlformats.org/officeDocument/2006/relationships/image" Target="../media/image56.png"/><Relationship Id="rId15" Type="http://schemas.openxmlformats.org/officeDocument/2006/relationships/image" Target="../media/image54.png"/><Relationship Id="rId10" Type="http://schemas.openxmlformats.org/officeDocument/2006/relationships/image" Target="../media/image40.png"/><Relationship Id="rId4" Type="http://schemas.openxmlformats.org/officeDocument/2006/relationships/image" Target="../media/image45.png"/><Relationship Id="rId9" Type="http://schemas.openxmlformats.org/officeDocument/2006/relationships/image" Target="../media/image60.png"/><Relationship Id="rId14" Type="http://schemas.openxmlformats.org/officeDocument/2006/relationships/image" Target="../media/image6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7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70.wmf"/><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71.wmf"/><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6.tiff"/><Relationship Id="rId4" Type="http://schemas.openxmlformats.org/officeDocument/2006/relationships/image" Target="../media/image75.png"/></Relationships>
</file>

<file path=ppt/slides/_rels/slide35.xml.rels><?xml version="1.0" encoding="UTF-8" standalone="yes"?>
<Relationships xmlns="http://schemas.openxmlformats.org/package/2006/relationships"><Relationship Id="rId3" Type="http://schemas.openxmlformats.org/officeDocument/2006/relationships/hyperlink" Target="https://courses.engr.illinois.edu/cs598dwh/fa2021/lectures/Lecture%2002%20-%20Two-View%20Stereo%20-%203DVision.pptx" TargetMode="External"/><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6.tiff"/></Relationships>
</file>

<file path=ppt/slides/_rels/slide36.xml.rels><?xml version="1.0" encoding="UTF-8" standalone="yes"?>
<Relationships xmlns="http://schemas.openxmlformats.org/package/2006/relationships"><Relationship Id="rId3" Type="http://schemas.openxmlformats.org/officeDocument/2006/relationships/hyperlink" Target="https://courses.engr.illinois.edu/cs598dwh/fa2021/lectures/Lecture%2002%20-%20Two-View%20Stereo%20-%203DVision.pptx" TargetMode="External"/><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76.tiff"/></Relationships>
</file>

<file path=ppt/slides/_rels/slide37.xml.rels><?xml version="1.0" encoding="UTF-8" standalone="yes"?>
<Relationships xmlns="http://schemas.openxmlformats.org/package/2006/relationships"><Relationship Id="rId3" Type="http://schemas.openxmlformats.org/officeDocument/2006/relationships/hyperlink" Target="https://courses.engr.illinois.edu/cs598dwh/fa2021/lectures/Lecture%2002%20-%20Two-View%20Stereo%20-%203DVision.pptx" TargetMode="External"/><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76.tiff"/></Relationships>
</file>

<file path=ppt/slides/_rels/slide38.xml.rels><?xml version="1.0" encoding="UTF-8" standalone="yes"?>
<Relationships xmlns="http://schemas.openxmlformats.org/package/2006/relationships"><Relationship Id="rId3" Type="http://schemas.openxmlformats.org/officeDocument/2006/relationships/hyperlink" Target="https://courses.engr.illinois.edu/cs598dwh/fa2021/lectures/Lecture%2002%20-%20Two-View%20Stereo%20-%203DVision.pptx" TargetMode="External"/><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76.tiff"/></Relationships>
</file>

<file path=ppt/slides/_rels/slide39.xml.rels><?xml version="1.0" encoding="UTF-8" standalone="yes"?>
<Relationships xmlns="http://schemas.openxmlformats.org/package/2006/relationships"><Relationship Id="rId3" Type="http://schemas.openxmlformats.org/officeDocument/2006/relationships/hyperlink" Target="https://courses.engr.illinois.edu/cs598dwh/fa2021/lectures/Lecture%2002%20-%20Two-View%20Stereo%20-%203DVision.pptx" TargetMode="External"/><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76.tiff"/></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76.tiff"/><Relationship Id="rId4" Type="http://schemas.openxmlformats.org/officeDocument/2006/relationships/hyperlink" Target="https://courses.engr.illinois.edu/cs598dwh/fa2021/lectures/Lecture%2002%20-%20Two-View%20Stereo%20-%203DVision.pptx"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76.tiff"/><Relationship Id="rId4" Type="http://schemas.openxmlformats.org/officeDocument/2006/relationships/hyperlink" Target="https://courses.engr.illinois.edu/cs598dwh/fa2021/lectures/Lecture%2002%20-%20Two-View%20Stereo%20-%203DVision.pptx"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courses.engr.illinois.edu/cs598dwh/fa2021/lectures/Lecture%2002%20-%20Two-View%20Stereo%20-%203DVision.pptx" TargetMode="External"/><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76.tiff"/></Relationships>
</file>

<file path=ppt/slides/_rels/slide43.xml.rels><?xml version="1.0" encoding="UTF-8" standalone="yes"?>
<Relationships xmlns="http://schemas.openxmlformats.org/package/2006/relationships"><Relationship Id="rId3" Type="http://schemas.openxmlformats.org/officeDocument/2006/relationships/hyperlink" Target="https://courses.engr.illinois.edu/cs598dwh/fa2021/lectures/Lecture%2002%20-%20Two-View%20Stereo%20-%203DVision.pptx" TargetMode="External"/><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76.tif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oleObject" Target="../embeddings/oleObject1.bin"/><Relationship Id="rId7" Type="http://schemas.openxmlformats.org/officeDocument/2006/relationships/image" Target="../media/image88.jpe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87.png"/><Relationship Id="rId5" Type="http://schemas.openxmlformats.org/officeDocument/2006/relationships/oleObject" Target="../embeddings/oleObject2.bin"/><Relationship Id="rId4" Type="http://schemas.openxmlformats.org/officeDocument/2006/relationships/image" Target="../media/image86.png"/><Relationship Id="rId9" Type="http://schemas.openxmlformats.org/officeDocument/2006/relationships/hyperlink" Target="http://www.csd.uwo.ca/~yuri/Papers/pami01.pdf" TargetMode="External"/></Relationships>
</file>

<file path=ppt/slides/_rels/slide46.xml.rels><?xml version="1.0" encoding="UTF-8" standalone="yes"?>
<Relationships xmlns="http://schemas.openxmlformats.org/package/2006/relationships"><Relationship Id="rId2" Type="http://schemas.openxmlformats.org/officeDocument/2006/relationships/hyperlink" Target="https://web.eecs.umich.edu/~justincj/slides/eecs442/WI2021/442_WI2021_stereo.pptx"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web.eecs.umich.edu/~justincj/slides/eecs442/WI2021/442_WI2021_stereo.pptx"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eb.eecs.umich.edu/~justincj/slides/eecs442/WI2021/442_WI2021_stereo.pptx"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web.eecs.umich.edu/~justincj/slides/eecs442/WI2021/442_WI2021_stereo.pptx"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lf2.library.cmu.edu/Tech/11868174.pdf" TargetMode="External"/><Relationship Id="rId5" Type="http://schemas.openxmlformats.org/officeDocument/2006/relationships/oleObject" Target="../embeddings/oleObject4.bin"/><Relationship Id="rId4" Type="http://schemas.openxmlformats.org/officeDocument/2006/relationships/image" Target="../media/image90.wmf"/></Relationships>
</file>

<file path=ppt/slides/_rels/slide52.xml.rels><?xml version="1.0" encoding="UTF-8" standalone="yes"?>
<Relationships xmlns="http://schemas.openxmlformats.org/package/2006/relationships"><Relationship Id="rId8" Type="http://schemas.openxmlformats.org/officeDocument/2006/relationships/image" Target="../media/image91.wmf"/><Relationship Id="rId13" Type="http://schemas.openxmlformats.org/officeDocument/2006/relationships/oleObject" Target="../embeddings/oleObject10.bin"/><Relationship Id="rId18" Type="http://schemas.openxmlformats.org/officeDocument/2006/relationships/image" Target="../media/image96.wmf"/><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image" Target="../media/image93.wmf"/><Relationship Id="rId17" Type="http://schemas.openxmlformats.org/officeDocument/2006/relationships/oleObject" Target="../embeddings/oleObject12.bin"/><Relationship Id="rId2" Type="http://schemas.openxmlformats.org/officeDocument/2006/relationships/notesSlide" Target="../notesSlides/notesSlide30.xml"/><Relationship Id="rId16" Type="http://schemas.openxmlformats.org/officeDocument/2006/relationships/image" Target="../media/image95.wmf"/><Relationship Id="rId20" Type="http://schemas.openxmlformats.org/officeDocument/2006/relationships/image" Target="../media/image97.wmf"/><Relationship Id="rId1" Type="http://schemas.openxmlformats.org/officeDocument/2006/relationships/slideLayout" Target="../slideLayouts/slideLayout2.xml"/><Relationship Id="rId6" Type="http://schemas.openxmlformats.org/officeDocument/2006/relationships/hyperlink" Target="http://shelf2.library.cmu.edu/Tech/11868174.pdf" TargetMode="External"/><Relationship Id="rId11" Type="http://schemas.openxmlformats.org/officeDocument/2006/relationships/oleObject" Target="../embeddings/oleObject9.bin"/><Relationship Id="rId5" Type="http://schemas.openxmlformats.org/officeDocument/2006/relationships/oleObject" Target="../embeddings/oleObject6.bin"/><Relationship Id="rId15" Type="http://schemas.openxmlformats.org/officeDocument/2006/relationships/oleObject" Target="../embeddings/oleObject11.bin"/><Relationship Id="rId10" Type="http://schemas.openxmlformats.org/officeDocument/2006/relationships/image" Target="../media/image92.wmf"/><Relationship Id="rId19" Type="http://schemas.openxmlformats.org/officeDocument/2006/relationships/oleObject" Target="../embeddings/oleObject13.bin"/><Relationship Id="rId4" Type="http://schemas.openxmlformats.org/officeDocument/2006/relationships/image" Target="../media/image90.wmf"/><Relationship Id="rId9" Type="http://schemas.openxmlformats.org/officeDocument/2006/relationships/oleObject" Target="../embeddings/oleObject8.bin"/><Relationship Id="rId14" Type="http://schemas.openxmlformats.org/officeDocument/2006/relationships/image" Target="../media/image94.wmf"/></Relationships>
</file>

<file path=ppt/slides/_rels/slide5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hyperlink" Target="http://www.csd.uwo.ca/~yuri/Papers/pami01.pdf" TargetMode="External"/><Relationship Id="rId4" Type="http://schemas.openxmlformats.org/officeDocument/2006/relationships/image" Target="../media/image99.png"/></Relationships>
</file>

<file path=ppt/slides/_rels/slide55.xml.rels><?xml version="1.0" encoding="UTF-8" standalone="yes"?>
<Relationships xmlns="http://schemas.openxmlformats.org/package/2006/relationships"><Relationship Id="rId3" Type="http://schemas.openxmlformats.org/officeDocument/2006/relationships/hyperlink" Target="https://arxiv.org/pdf/2109.07547.pdf" TargetMode="External"/><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arxiv.org/pdf/1603.04992.pdf"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57.xml.rels><?xml version="1.0" encoding="UTF-8" standalone="yes"?>
<Relationships xmlns="http://schemas.openxmlformats.org/package/2006/relationships"><Relationship Id="rId3" Type="http://schemas.openxmlformats.org/officeDocument/2006/relationships/hyperlink" Target="https://openreview.net/pdf?id=wZEfHUM5ri" TargetMode="External"/><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openreview.net/pdf?id=wZEfHUM5ri" TargetMode="External"/><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cvlibs.net/datasets/kitti/" TargetMode="External"/><Relationship Id="rId2" Type="http://schemas.openxmlformats.org/officeDocument/2006/relationships/hyperlink" Target="http://vision.middlebury.edu/stereo/data/" TargetMode="External"/><Relationship Id="rId1" Type="http://schemas.openxmlformats.org/officeDocument/2006/relationships/slideLayout" Target="../slideLayouts/slideLayout2.xml"/><Relationship Id="rId5" Type="http://schemas.openxmlformats.org/officeDocument/2006/relationships/image" Target="../media/image105.png"/><Relationship Id="rId4" Type="http://schemas.openxmlformats.org/officeDocument/2006/relationships/hyperlink" Target="http://vladlen.info/publications/playing-for-benchmarks/"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graphics.stanford.edu/projects/mich/" TargetMode="External"/><Relationship Id="rId4" Type="http://schemas.openxmlformats.org/officeDocument/2006/relationships/image" Target="../media/image107.jpeg"/></Relationships>
</file>

<file path=ppt/slides/_rels/slide6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graphics.stanford.edu/papers/volrange/" TargetMode="Externa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grail.cs.washington.edu/projects/moscan/" TargetMode="External"/><Relationship Id="rId5" Type="http://schemas.openxmlformats.org/officeDocument/2006/relationships/image" Target="../media/image115.png"/><Relationship Id="rId4" Type="http://schemas.openxmlformats.org/officeDocument/2006/relationships/image" Target="../media/image114.png"/></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5.bin"/><Relationship Id="rId7" Type="http://schemas.openxmlformats.org/officeDocument/2006/relationships/hyperlink" Target="http://grail.cs.washington.edu/projects/moscan/"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18.wmf"/><Relationship Id="rId5" Type="http://schemas.openxmlformats.org/officeDocument/2006/relationships/image" Target="../media/image117.wmf"/><Relationship Id="rId4" Type="http://schemas.openxmlformats.org/officeDocument/2006/relationships/image" Target="../media/image116.pn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6.bin"/><Relationship Id="rId7" Type="http://schemas.openxmlformats.org/officeDocument/2006/relationships/image" Target="../media/image118.wmf"/><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17.wmf"/><Relationship Id="rId5" Type="http://schemas.openxmlformats.org/officeDocument/2006/relationships/hyperlink" Target="http://en.wikipedia.org/wiki/Structured-light_3D_scanner" TargetMode="External"/><Relationship Id="rId4" Type="http://schemas.openxmlformats.org/officeDocument/2006/relationships/image" Target="../media/image116.png"/></Relationships>
</file>

<file path=ppt/slides/_rels/slide71.xml.rels><?xml version="1.0" encoding="UTF-8" standalone="yes"?>
<Relationships xmlns="http://schemas.openxmlformats.org/package/2006/relationships"><Relationship Id="rId3" Type="http://schemas.openxmlformats.org/officeDocument/2006/relationships/hyperlink" Target="http://bbzippo.wordpress.com/2010/11/28/kinect-in-infrared/"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119.png"/></Relationships>
</file>

<file path=ppt/slides/_rels/slide72.xml.rels><?xml version="1.0" encoding="UTF-8" standalone="yes"?>
<Relationships xmlns="http://schemas.openxmlformats.org/package/2006/relationships"><Relationship Id="rId3" Type="http://schemas.openxmlformats.org/officeDocument/2006/relationships/hyperlink" Target="http://www.futurepicture.org/?p=97" TargetMode="External"/><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www.futurepicture.org/?p=97" TargetMode="External"/><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4" Type="http://schemas.openxmlformats.org/officeDocument/2006/relationships/hyperlink" Target="https://www.cnet.com/news/apple-face-id-truedepth-how-it-work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a:t>Two-View Stereo</a:t>
            </a:r>
          </a:p>
        </p:txBody>
      </p:sp>
      <p:sp>
        <p:nvSpPr>
          <p:cNvPr id="13315" name="Rectangle 3"/>
          <p:cNvSpPr>
            <a:spLocks noGrp="1" noChangeArrowheads="1"/>
          </p:cNvSpPr>
          <p:nvPr>
            <p:ph type="body" idx="1"/>
          </p:nvPr>
        </p:nvSpPr>
        <p:spPr/>
        <p:txBody>
          <a:bodyPr/>
          <a:lstStyle/>
          <a:p>
            <a:endParaRPr lang="en-US"/>
          </a:p>
        </p:txBody>
      </p:sp>
      <p:pic>
        <p:nvPicPr>
          <p:cNvPr id="7" name="Image" descr="Image">
            <a:extLst>
              <a:ext uri="{FF2B5EF4-FFF2-40B4-BE49-F238E27FC236}">
                <a16:creationId xmlns:a16="http://schemas.microsoft.com/office/drawing/2014/main" id="{90AA4F0E-33BA-1A42-B7D7-EE2DD74CE645}"/>
              </a:ext>
            </a:extLst>
          </p:cNvPr>
          <p:cNvPicPr>
            <a:picLocks noChangeAspect="1"/>
          </p:cNvPicPr>
          <p:nvPr/>
        </p:nvPicPr>
        <p:blipFill>
          <a:blip r:embed="rId3"/>
          <a:srcRect t="39767" b="5576"/>
          <a:stretch>
            <a:fillRect/>
          </a:stretch>
        </p:blipFill>
        <p:spPr>
          <a:xfrm>
            <a:off x="2697758" y="3581401"/>
            <a:ext cx="7055234" cy="2823823"/>
          </a:xfrm>
          <a:prstGeom prst="rect">
            <a:avLst/>
          </a:prstGeom>
          <a:ln w="12700">
            <a:miter lim="400000"/>
          </a:ln>
        </p:spPr>
      </p:pic>
      <p:pic>
        <p:nvPicPr>
          <p:cNvPr id="9" name="image6.png" descr="image6.png">
            <a:extLst>
              <a:ext uri="{FF2B5EF4-FFF2-40B4-BE49-F238E27FC236}">
                <a16:creationId xmlns:a16="http://schemas.microsoft.com/office/drawing/2014/main" id="{C5B194E4-BD03-0545-8D34-F5638669699A}"/>
              </a:ext>
            </a:extLst>
          </p:cNvPr>
          <p:cNvPicPr>
            <a:picLocks noChangeAspect="1"/>
          </p:cNvPicPr>
          <p:nvPr/>
        </p:nvPicPr>
        <p:blipFill>
          <a:blip r:embed="rId4"/>
          <a:srcRect l="3731" t="7915" r="35813" b="17204"/>
          <a:stretch>
            <a:fillRect/>
          </a:stretch>
        </p:blipFill>
        <p:spPr>
          <a:xfrm>
            <a:off x="3661082" y="1323714"/>
            <a:ext cx="4949518" cy="1952886"/>
          </a:xfrm>
          <a:prstGeom prst="rect">
            <a:avLst/>
          </a:prstGeom>
          <a:ln w="12700">
            <a:miter lim="400000"/>
          </a:ln>
        </p:spPr>
      </p:pic>
      <p:pic>
        <p:nvPicPr>
          <p:cNvPr id="10" name="Connection Line" descr="Connection Line">
            <a:extLst>
              <a:ext uri="{FF2B5EF4-FFF2-40B4-BE49-F238E27FC236}">
                <a16:creationId xmlns:a16="http://schemas.microsoft.com/office/drawing/2014/main" id="{8BB7CE3B-C610-4B4B-B3AC-D6EF42AC9974}"/>
              </a:ext>
            </a:extLst>
          </p:cNvPr>
          <p:cNvPicPr>
            <a:picLocks noChangeAspect="1"/>
          </p:cNvPicPr>
          <p:nvPr/>
        </p:nvPicPr>
        <p:blipFill>
          <a:blip r:embed="rId5"/>
          <a:stretch>
            <a:fillRect/>
          </a:stretch>
        </p:blipFill>
        <p:spPr>
          <a:xfrm>
            <a:off x="8268596" y="2130838"/>
            <a:ext cx="1413071" cy="3507963"/>
          </a:xfrm>
          <a:prstGeom prst="rect">
            <a:avLst/>
          </a:prstGeom>
          <a:ln w="12700">
            <a:miter lim="400000"/>
          </a:ln>
        </p:spPr>
      </p:pic>
      <p:sp>
        <p:nvSpPr>
          <p:cNvPr id="11" name="Text Box 4">
            <a:extLst>
              <a:ext uri="{FF2B5EF4-FFF2-40B4-BE49-F238E27FC236}">
                <a16:creationId xmlns:a16="http://schemas.microsoft.com/office/drawing/2014/main" id="{C1291168-21C7-3B47-A5A5-E29208E7D038}"/>
              </a:ext>
            </a:extLst>
          </p:cNvPr>
          <p:cNvSpPr txBox="1">
            <a:spLocks noChangeArrowheads="1"/>
          </p:cNvSpPr>
          <p:nvPr/>
        </p:nvSpPr>
        <p:spPr bwMode="auto">
          <a:xfrm>
            <a:off x="8975131" y="6477001"/>
            <a:ext cx="3160713" cy="304800"/>
          </a:xfrm>
          <a:prstGeom prst="rect">
            <a:avLst/>
          </a:prstGeom>
          <a:noFill/>
          <a:ln w="9525">
            <a:noFill/>
            <a:miter lim="800000"/>
            <a:headEnd/>
            <a:tailEnd/>
          </a:ln>
        </p:spPr>
        <p:txBody>
          <a:bodyPr wrap="none">
            <a:spAutoFit/>
          </a:bodyPr>
          <a:lstStyle/>
          <a:p>
            <a:r>
              <a:rPr lang="en-US" sz="1400" dirty="0"/>
              <a:t>Many slides adapted from Steve Seitz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a:t>Problem formulation</a:t>
            </a:r>
          </a:p>
        </p:txBody>
      </p:sp>
      <p:sp>
        <p:nvSpPr>
          <p:cNvPr id="14339" name="Rectangle 3"/>
          <p:cNvSpPr>
            <a:spLocks noGrp="1" noChangeArrowheads="1"/>
          </p:cNvSpPr>
          <p:nvPr>
            <p:ph type="body" idx="1"/>
          </p:nvPr>
        </p:nvSpPr>
        <p:spPr/>
        <p:txBody>
          <a:bodyPr/>
          <a:lstStyle/>
          <a:p>
            <a:pPr>
              <a:buFontTx/>
              <a:buChar char="•"/>
            </a:pPr>
            <a:r>
              <a:rPr lang="en-US" sz="2800" b="1" dirty="0"/>
              <a:t>Given</a:t>
            </a:r>
            <a:r>
              <a:rPr lang="en-US" sz="2800" dirty="0"/>
              <a:t>: stereo pair (assumed calibrated) </a:t>
            </a:r>
          </a:p>
          <a:p>
            <a:pPr>
              <a:buFontTx/>
              <a:buChar char="•"/>
            </a:pPr>
            <a:r>
              <a:rPr lang="en-US" sz="2800" b="1" dirty="0"/>
              <a:t>Wanted</a:t>
            </a:r>
            <a:r>
              <a:rPr lang="en-US" sz="2800" dirty="0"/>
              <a:t>: dense depth map</a:t>
            </a:r>
          </a:p>
        </p:txBody>
      </p:sp>
      <p:pic>
        <p:nvPicPr>
          <p:cNvPr id="14343" name="Picture 13" descr="rect_006_007_left"/>
          <p:cNvPicPr>
            <a:picLocks noChangeAspect="1" noChangeArrowheads="1"/>
          </p:cNvPicPr>
          <p:nvPr/>
        </p:nvPicPr>
        <p:blipFill>
          <a:blip r:embed="rId3" cstate="print"/>
          <a:srcRect/>
          <a:stretch>
            <a:fillRect/>
          </a:stretch>
        </p:blipFill>
        <p:spPr bwMode="auto">
          <a:xfrm>
            <a:off x="3049588" y="2270125"/>
            <a:ext cx="2741612" cy="2012950"/>
          </a:xfrm>
          <a:prstGeom prst="rect">
            <a:avLst/>
          </a:prstGeom>
          <a:noFill/>
          <a:ln w="9525">
            <a:noFill/>
            <a:miter lim="800000"/>
            <a:headEnd/>
            <a:tailEnd/>
          </a:ln>
        </p:spPr>
      </p:pic>
      <p:pic>
        <p:nvPicPr>
          <p:cNvPr id="14344" name="Picture 14" descr="rect_006_007_right"/>
          <p:cNvPicPr>
            <a:picLocks noChangeAspect="1" noChangeArrowheads="1"/>
          </p:cNvPicPr>
          <p:nvPr/>
        </p:nvPicPr>
        <p:blipFill>
          <a:blip r:embed="rId4" cstate="print"/>
          <a:srcRect/>
          <a:stretch>
            <a:fillRect/>
          </a:stretch>
        </p:blipFill>
        <p:spPr bwMode="auto">
          <a:xfrm>
            <a:off x="6248400" y="2259013"/>
            <a:ext cx="2749550" cy="2012950"/>
          </a:xfrm>
          <a:prstGeom prst="rect">
            <a:avLst/>
          </a:prstGeom>
          <a:noFill/>
          <a:ln w="9525">
            <a:noFill/>
            <a:miter lim="800000"/>
            <a:headEnd/>
            <a:tailEnd/>
          </a:ln>
        </p:spPr>
      </p:pic>
      <p:pic>
        <p:nvPicPr>
          <p:cNvPr id="14345" name="Picture 15" descr="disparity_006_007_lr"/>
          <p:cNvPicPr>
            <a:picLocks noChangeAspect="1" noChangeArrowheads="1"/>
          </p:cNvPicPr>
          <p:nvPr/>
        </p:nvPicPr>
        <p:blipFill>
          <a:blip r:embed="rId5" cstate="print"/>
          <a:srcRect/>
          <a:stretch>
            <a:fillRect/>
          </a:stretch>
        </p:blipFill>
        <p:spPr bwMode="auto">
          <a:xfrm>
            <a:off x="4648200" y="4768850"/>
            <a:ext cx="2749550" cy="2012950"/>
          </a:xfrm>
          <a:prstGeom prst="rect">
            <a:avLst/>
          </a:prstGeom>
          <a:noFill/>
          <a:ln w="9525">
            <a:noFill/>
            <a:miter lim="800000"/>
            <a:headEnd/>
            <a:tailEnd/>
          </a:ln>
        </p:spPr>
      </p:pic>
    </p:spTree>
    <p:extLst>
      <p:ext uri="{BB962C8B-B14F-4D97-AF65-F5344CB8AC3E}">
        <p14:creationId xmlns:p14="http://schemas.microsoft.com/office/powerpoint/2010/main" val="2610025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838AD-75A0-C446-8AF5-31C2017E9AE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8B945E9B-8AC1-B045-91DD-71B9003EE84A}"/>
              </a:ext>
            </a:extLst>
          </p:cNvPr>
          <p:cNvSpPr>
            <a:spLocks noGrp="1"/>
          </p:cNvSpPr>
          <p:nvPr>
            <p:ph idx="1"/>
          </p:nvPr>
        </p:nvSpPr>
        <p:spPr/>
        <p:txBody>
          <a:bodyPr/>
          <a:lstStyle/>
          <a:p>
            <a:pPr>
              <a:buFont typeface="Arial" panose="020B0604020202020204" pitchFamily="34" charset="0"/>
              <a:buChar char="•"/>
            </a:pPr>
            <a:r>
              <a:rPr lang="en-US" sz="2800" dirty="0"/>
              <a:t>Motivation and history</a:t>
            </a:r>
          </a:p>
          <a:p>
            <a:pPr>
              <a:buFont typeface="Arial" panose="020B0604020202020204" pitchFamily="34" charset="0"/>
              <a:buChar char="•"/>
            </a:pPr>
            <a:r>
              <a:rPr lang="en-US" sz="2800" dirty="0"/>
              <a:t>Basic two-view stereo setup</a:t>
            </a:r>
          </a:p>
          <a:p>
            <a:pPr>
              <a:buFont typeface="Arial" panose="020B0604020202020204" pitchFamily="34" charset="0"/>
              <a:buChar char="•"/>
            </a:pPr>
            <a:r>
              <a:rPr lang="en-US" sz="2800" dirty="0"/>
              <a:t>Local stereo matching algorithm</a:t>
            </a:r>
          </a:p>
          <a:p>
            <a:pPr>
              <a:buFont typeface="Arial" panose="020B0604020202020204" pitchFamily="34" charset="0"/>
              <a:buChar char="•"/>
            </a:pPr>
            <a:r>
              <a:rPr lang="en-US" sz="2800" dirty="0"/>
              <a:t>Beyond local stereo matching</a:t>
            </a:r>
          </a:p>
          <a:p>
            <a:pPr>
              <a:buFont typeface="Arial" panose="020B0604020202020204" pitchFamily="34" charset="0"/>
              <a:buChar char="•"/>
            </a:pPr>
            <a:r>
              <a:rPr lang="en-US" sz="2800" dirty="0"/>
              <a:t>Active stereo with structured light</a:t>
            </a:r>
          </a:p>
          <a:p>
            <a:pPr>
              <a:buFont typeface="Arial" panose="020B0604020202020204" pitchFamily="34" charset="0"/>
              <a:buChar char="•"/>
            </a:pPr>
            <a:endParaRPr lang="en-US" sz="2800" dirty="0"/>
          </a:p>
          <a:p>
            <a:pPr>
              <a:buFont typeface="Arial" panose="020B0604020202020204" pitchFamily="34" charset="0"/>
              <a:buChar char="•"/>
            </a:pPr>
            <a:endParaRPr lang="en-US" sz="2800" dirty="0"/>
          </a:p>
        </p:txBody>
      </p:sp>
    </p:spTree>
    <p:extLst>
      <p:ext uri="{BB962C8B-B14F-4D97-AF65-F5344CB8AC3E}">
        <p14:creationId xmlns:p14="http://schemas.microsoft.com/office/powerpoint/2010/main" val="786102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a:t>Stereo vision </a:t>
            </a:r>
            <a:r>
              <a:rPr lang="en-US"/>
              <a:t>and perception </a:t>
            </a:r>
            <a:r>
              <a:rPr lang="en-US" dirty="0"/>
              <a:t>of depth</a:t>
            </a:r>
          </a:p>
        </p:txBody>
      </p:sp>
      <p:sp>
        <p:nvSpPr>
          <p:cNvPr id="14339" name="Rectangle 3"/>
          <p:cNvSpPr>
            <a:spLocks noGrp="1" noChangeArrowheads="1"/>
          </p:cNvSpPr>
          <p:nvPr>
            <p:ph type="body" idx="1"/>
          </p:nvPr>
        </p:nvSpPr>
        <p:spPr/>
        <p:txBody>
          <a:bodyPr/>
          <a:lstStyle/>
          <a:p>
            <a:pPr>
              <a:buFontTx/>
              <a:buChar char="•"/>
            </a:pPr>
            <a:r>
              <a:rPr lang="en-US" sz="2800" dirty="0"/>
              <a:t>What cues tell us about scene depth?</a:t>
            </a:r>
          </a:p>
        </p:txBody>
      </p:sp>
      <p:sp>
        <p:nvSpPr>
          <p:cNvPr id="12" name="Rectangle 11"/>
          <p:cNvSpPr/>
          <p:nvPr/>
        </p:nvSpPr>
        <p:spPr bwMode="auto">
          <a:xfrm>
            <a:off x="3200400" y="5638800"/>
            <a:ext cx="5715000" cy="457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pic>
        <p:nvPicPr>
          <p:cNvPr id="108546" name="Picture 2"/>
          <p:cNvPicPr>
            <a:picLocks noChangeAspect="1" noChangeArrowheads="1"/>
          </p:cNvPicPr>
          <p:nvPr/>
        </p:nvPicPr>
        <p:blipFill>
          <a:blip r:embed="rId3" cstate="print"/>
          <a:srcRect/>
          <a:stretch>
            <a:fillRect/>
          </a:stretch>
        </p:blipFill>
        <p:spPr bwMode="auto">
          <a:xfrm>
            <a:off x="4660900" y="1854200"/>
            <a:ext cx="2870200" cy="4318000"/>
          </a:xfrm>
          <a:prstGeom prst="rect">
            <a:avLst/>
          </a:prstGeom>
          <a:noFill/>
          <a:ln w="9525">
            <a:noFill/>
            <a:miter lim="800000"/>
            <a:headEnd/>
            <a:tailEnd/>
          </a:ln>
        </p:spPr>
      </p:pic>
      <p:pic>
        <p:nvPicPr>
          <p:cNvPr id="108547" name="Picture 3"/>
          <p:cNvPicPr>
            <a:picLocks noChangeAspect="1" noChangeArrowheads="1"/>
          </p:cNvPicPr>
          <p:nvPr/>
        </p:nvPicPr>
        <p:blipFill>
          <a:blip r:embed="rId4" cstate="print"/>
          <a:srcRect/>
          <a:stretch>
            <a:fillRect/>
          </a:stretch>
        </p:blipFill>
        <p:spPr bwMode="auto">
          <a:xfrm>
            <a:off x="4419600" y="1854200"/>
            <a:ext cx="2870200" cy="4318000"/>
          </a:xfrm>
          <a:prstGeom prst="rect">
            <a:avLst/>
          </a:prstGeom>
          <a:noFill/>
          <a:ln w="9525">
            <a:noFill/>
            <a:miter lim="800000"/>
            <a:headEnd/>
            <a:tailEnd/>
          </a:ln>
        </p:spPr>
      </p:pic>
      <p:sp>
        <p:nvSpPr>
          <p:cNvPr id="13" name="Rectangle 12"/>
          <p:cNvSpPr/>
          <p:nvPr/>
        </p:nvSpPr>
        <p:spPr bwMode="auto">
          <a:xfrm>
            <a:off x="3962400" y="1676400"/>
            <a:ext cx="838200" cy="457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14" name="Rectangle 13"/>
          <p:cNvSpPr/>
          <p:nvPr/>
        </p:nvSpPr>
        <p:spPr bwMode="auto">
          <a:xfrm>
            <a:off x="7239000" y="1676400"/>
            <a:ext cx="838200" cy="4495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226996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5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CCE8CF5-D810-EF49-9CE0-3C6E8094C140}"/>
              </a:ext>
            </a:extLst>
          </p:cNvPr>
          <p:cNvSpPr/>
          <p:nvPr/>
        </p:nvSpPr>
        <p:spPr bwMode="auto">
          <a:xfrm>
            <a:off x="762000" y="762000"/>
            <a:ext cx="11049000" cy="3545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5" name="Picture 4" descr="Screen Shot 2018-03-13 at 10.13.2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8839198" cy="1524000"/>
          </a:xfrm>
          <a:prstGeom prst="rect">
            <a:avLst/>
          </a:prstGeom>
        </p:spPr>
      </p:pic>
      <p:pic>
        <p:nvPicPr>
          <p:cNvPr id="4" name="Picture 3" descr="Screen Shot 2018-03-13 at 10.13.0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8800" y="1116574"/>
            <a:ext cx="1181534" cy="407426"/>
          </a:xfrm>
          <a:prstGeom prst="rect">
            <a:avLst/>
          </a:prstGeom>
        </p:spPr>
      </p:pic>
      <p:pic>
        <p:nvPicPr>
          <p:cNvPr id="6" name="Picture 5" descr="Screen Shot 2018-03-13 at 10.13.4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524000"/>
            <a:ext cx="9144000" cy="4828538"/>
          </a:xfrm>
          <a:prstGeom prst="rect">
            <a:avLst/>
          </a:prstGeom>
        </p:spPr>
      </p:pic>
      <p:sp>
        <p:nvSpPr>
          <p:cNvPr id="7" name="Rectangle 6"/>
          <p:cNvSpPr/>
          <p:nvPr/>
        </p:nvSpPr>
        <p:spPr>
          <a:xfrm>
            <a:off x="1509881" y="6400800"/>
            <a:ext cx="9158119" cy="338554"/>
          </a:xfrm>
          <a:prstGeom prst="rect">
            <a:avLst/>
          </a:prstGeom>
        </p:spPr>
        <p:txBody>
          <a:bodyPr wrap="square">
            <a:spAutoFit/>
          </a:bodyPr>
          <a:lstStyle/>
          <a:p>
            <a:pPr algn="ctr"/>
            <a:r>
              <a:rPr lang="en-US" sz="1600" dirty="0">
                <a:hlinkClick r:id="rId5"/>
              </a:rPr>
              <a:t>https://</a:t>
            </a:r>
            <a:r>
              <a:rPr lang="en-US" sz="1600" dirty="0" err="1">
                <a:hlinkClick r:id="rId5"/>
              </a:rPr>
              <a:t>petapixel.com</a:t>
            </a:r>
            <a:r>
              <a:rPr lang="en-US" sz="1600" dirty="0">
                <a:hlinkClick r:id="rId5"/>
              </a:rPr>
              <a:t>/2018/03/07/two-photographers-unknowingly-shot-millisecond-time/</a:t>
            </a:r>
            <a:endParaRPr lang="en-US" sz="1600" dirty="0"/>
          </a:p>
        </p:txBody>
      </p:sp>
    </p:spTree>
    <p:extLst>
      <p:ext uri="{BB962C8B-B14F-4D97-AF65-F5344CB8AC3E}">
        <p14:creationId xmlns:p14="http://schemas.microsoft.com/office/powerpoint/2010/main" val="1979715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434D6DB-AC74-4F49-A7C7-4014A0FEB135}"/>
              </a:ext>
            </a:extLst>
          </p:cNvPr>
          <p:cNvSpPr/>
          <p:nvPr/>
        </p:nvSpPr>
        <p:spPr bwMode="auto">
          <a:xfrm>
            <a:off x="762000" y="762000"/>
            <a:ext cx="11049000" cy="3545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5" name="Picture 4" descr="Screen Shot 2018-03-13 at 10.13.2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8839198" cy="1524000"/>
          </a:xfrm>
          <a:prstGeom prst="rect">
            <a:avLst/>
          </a:prstGeom>
        </p:spPr>
      </p:pic>
      <p:pic>
        <p:nvPicPr>
          <p:cNvPr id="4" name="Picture 3" descr="Screen Shot 2018-03-13 at 10.13.0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8800" y="1116574"/>
            <a:ext cx="1181534" cy="407426"/>
          </a:xfrm>
          <a:prstGeom prst="rect">
            <a:avLst/>
          </a:prstGeom>
        </p:spPr>
      </p:pic>
      <p:sp>
        <p:nvSpPr>
          <p:cNvPr id="7" name="Rectangle 6"/>
          <p:cNvSpPr/>
          <p:nvPr/>
        </p:nvSpPr>
        <p:spPr>
          <a:xfrm>
            <a:off x="1509881" y="6400800"/>
            <a:ext cx="9158119" cy="338554"/>
          </a:xfrm>
          <a:prstGeom prst="rect">
            <a:avLst/>
          </a:prstGeom>
        </p:spPr>
        <p:txBody>
          <a:bodyPr wrap="square">
            <a:spAutoFit/>
          </a:bodyPr>
          <a:lstStyle/>
          <a:p>
            <a:pPr algn="ctr"/>
            <a:r>
              <a:rPr lang="en-US" sz="1600" dirty="0">
                <a:hlinkClick r:id="rId4"/>
              </a:rPr>
              <a:t>https://</a:t>
            </a:r>
            <a:r>
              <a:rPr lang="en-US" sz="1600" dirty="0" err="1">
                <a:hlinkClick r:id="rId4"/>
              </a:rPr>
              <a:t>petapixel.com</a:t>
            </a:r>
            <a:r>
              <a:rPr lang="en-US" sz="1600" dirty="0">
                <a:hlinkClick r:id="rId4"/>
              </a:rPr>
              <a:t>/2018/03/07/two-photographers-unknowingly-shot-millisecond-time/</a:t>
            </a:r>
            <a:endParaRPr lang="en-US" sz="1600" dirty="0"/>
          </a:p>
        </p:txBody>
      </p:sp>
      <p:pic>
        <p:nvPicPr>
          <p:cNvPr id="2" name="Picture 1"/>
          <p:cNvPicPr>
            <a:picLocks noChangeAspect="1"/>
          </p:cNvPicPr>
          <p:nvPr/>
        </p:nvPicPr>
        <p:blipFill>
          <a:blip r:embed="rId5"/>
          <a:stretch>
            <a:fillRect/>
          </a:stretch>
        </p:blipFill>
        <p:spPr>
          <a:xfrm>
            <a:off x="1447800" y="2133600"/>
            <a:ext cx="4644572" cy="3048000"/>
          </a:xfrm>
          <a:prstGeom prst="rect">
            <a:avLst/>
          </a:prstGeom>
        </p:spPr>
      </p:pic>
      <p:pic>
        <p:nvPicPr>
          <p:cNvPr id="3" name="Picture 2"/>
          <p:cNvPicPr>
            <a:picLocks noChangeAspect="1"/>
          </p:cNvPicPr>
          <p:nvPr/>
        </p:nvPicPr>
        <p:blipFill>
          <a:blip r:embed="rId6"/>
          <a:stretch>
            <a:fillRect/>
          </a:stretch>
        </p:blipFill>
        <p:spPr>
          <a:xfrm>
            <a:off x="6172200" y="2133600"/>
            <a:ext cx="4644570" cy="3048000"/>
          </a:xfrm>
          <a:prstGeom prst="rect">
            <a:avLst/>
          </a:prstGeom>
        </p:spPr>
      </p:pic>
      <p:sp>
        <p:nvSpPr>
          <p:cNvPr id="8" name="Oval 7"/>
          <p:cNvSpPr/>
          <p:nvPr/>
        </p:nvSpPr>
        <p:spPr bwMode="auto">
          <a:xfrm>
            <a:off x="1981200" y="4724400"/>
            <a:ext cx="533400" cy="228600"/>
          </a:xfrm>
          <a:prstGeom prst="ellipse">
            <a:avLst/>
          </a:prstGeom>
          <a:no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9" name="Oval 8"/>
          <p:cNvSpPr/>
          <p:nvPr/>
        </p:nvSpPr>
        <p:spPr bwMode="auto">
          <a:xfrm>
            <a:off x="8229600" y="4724400"/>
            <a:ext cx="533400" cy="228600"/>
          </a:xfrm>
          <a:prstGeom prst="ellipse">
            <a:avLst/>
          </a:prstGeom>
          <a:no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131456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B2ACC48-37CF-804A-82ED-BD70D81E598F}"/>
              </a:ext>
            </a:extLst>
          </p:cNvPr>
          <p:cNvSpPr/>
          <p:nvPr/>
        </p:nvSpPr>
        <p:spPr bwMode="auto">
          <a:xfrm>
            <a:off x="762000" y="762000"/>
            <a:ext cx="11049000" cy="3545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5" name="Picture 4" descr="Screen Shot 2018-03-13 at 10.13.2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8839198" cy="1524000"/>
          </a:xfrm>
          <a:prstGeom prst="rect">
            <a:avLst/>
          </a:prstGeom>
        </p:spPr>
      </p:pic>
      <p:pic>
        <p:nvPicPr>
          <p:cNvPr id="4" name="Picture 3" descr="Screen Shot 2018-03-13 at 10.13.0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8800" y="1116574"/>
            <a:ext cx="1181534" cy="407426"/>
          </a:xfrm>
          <a:prstGeom prst="rect">
            <a:avLst/>
          </a:prstGeom>
        </p:spPr>
      </p:pic>
      <p:sp>
        <p:nvSpPr>
          <p:cNvPr id="7" name="Rectangle 6"/>
          <p:cNvSpPr/>
          <p:nvPr/>
        </p:nvSpPr>
        <p:spPr>
          <a:xfrm>
            <a:off x="1509881" y="6400800"/>
            <a:ext cx="9158119" cy="338554"/>
          </a:xfrm>
          <a:prstGeom prst="rect">
            <a:avLst/>
          </a:prstGeom>
        </p:spPr>
        <p:txBody>
          <a:bodyPr wrap="square">
            <a:spAutoFit/>
          </a:bodyPr>
          <a:lstStyle/>
          <a:p>
            <a:pPr algn="ctr"/>
            <a:r>
              <a:rPr lang="en-US" sz="1600" dirty="0">
                <a:hlinkClick r:id="rId4"/>
              </a:rPr>
              <a:t>https://</a:t>
            </a:r>
            <a:r>
              <a:rPr lang="en-US" sz="1600" dirty="0" err="1">
                <a:hlinkClick r:id="rId4"/>
              </a:rPr>
              <a:t>petapixel.com</a:t>
            </a:r>
            <a:r>
              <a:rPr lang="en-US" sz="1600" dirty="0">
                <a:hlinkClick r:id="rId4"/>
              </a:rPr>
              <a:t>/2018/03/07/two-photographers-unknowingly-shot-millisecond-time/</a:t>
            </a:r>
            <a:endParaRPr lang="en-US" sz="1600" dirty="0"/>
          </a:p>
        </p:txBody>
      </p:sp>
      <p:pic>
        <p:nvPicPr>
          <p:cNvPr id="6" name="Picture 5"/>
          <p:cNvPicPr>
            <a:picLocks noChangeAspect="1"/>
          </p:cNvPicPr>
          <p:nvPr/>
        </p:nvPicPr>
        <p:blipFill>
          <a:blip r:embed="rId5"/>
          <a:stretch>
            <a:fillRect/>
          </a:stretch>
        </p:blipFill>
        <p:spPr>
          <a:xfrm>
            <a:off x="1633818" y="1600200"/>
            <a:ext cx="5681382" cy="3429000"/>
          </a:xfrm>
          <a:prstGeom prst="rect">
            <a:avLst/>
          </a:prstGeom>
        </p:spPr>
      </p:pic>
      <p:pic>
        <p:nvPicPr>
          <p:cNvPr id="10" name="Picture 9"/>
          <p:cNvPicPr>
            <a:picLocks noChangeAspect="1"/>
          </p:cNvPicPr>
          <p:nvPr/>
        </p:nvPicPr>
        <p:blipFill rotWithShape="1">
          <a:blip r:embed="rId6"/>
          <a:srcRect l="22331" r="2289"/>
          <a:stretch/>
        </p:blipFill>
        <p:spPr>
          <a:xfrm>
            <a:off x="7449312" y="2590800"/>
            <a:ext cx="3072384" cy="3505200"/>
          </a:xfrm>
          <a:prstGeom prst="rect">
            <a:avLst/>
          </a:prstGeom>
        </p:spPr>
      </p:pic>
    </p:spTree>
    <p:extLst>
      <p:ext uri="{BB962C8B-B14F-4D97-AF65-F5344CB8AC3E}">
        <p14:creationId xmlns:p14="http://schemas.microsoft.com/office/powerpoint/2010/main" val="2013157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Triangulation</a:t>
            </a:r>
          </a:p>
        </p:txBody>
      </p:sp>
      <p:sp>
        <p:nvSpPr>
          <p:cNvPr id="3" name="Content Placeholder 2"/>
          <p:cNvSpPr>
            <a:spLocks noGrp="1"/>
          </p:cNvSpPr>
          <p:nvPr>
            <p:ph idx="1"/>
          </p:nvPr>
        </p:nvSpPr>
        <p:spPr>
          <a:xfrm>
            <a:off x="6019801" y="1607280"/>
            <a:ext cx="4556125" cy="4862642"/>
          </a:xfrm>
        </p:spPr>
        <p:txBody>
          <a:bodyPr/>
          <a:lstStyle/>
          <a:p>
            <a:r>
              <a:rPr lang="en-US" sz="1800" dirty="0"/>
              <a:t>From </a:t>
            </a:r>
            <a:r>
              <a:rPr lang="en-US" sz="1800" dirty="0">
                <a:hlinkClick r:id="rId2"/>
              </a:rPr>
              <a:t>Wikipedia</a:t>
            </a:r>
            <a:r>
              <a:rPr lang="en-US" sz="1800" dirty="0"/>
              <a:t>: </a:t>
            </a:r>
            <a:r>
              <a:rPr lang="en-US" sz="1800" i="1" dirty="0"/>
              <a:t>Gemma </a:t>
            </a:r>
            <a:r>
              <a:rPr lang="en-US" sz="1800" i="1" dirty="0" err="1"/>
              <a:t>Frisius's</a:t>
            </a:r>
            <a:r>
              <a:rPr lang="en-US" sz="1800" i="1" dirty="0"/>
              <a:t> 1533 diagram introducing the idea of triangulation into the science of surveying. Having established a baseline, e.g. the cities of Brussels and Antwerp, the location of other cities, e.g. Middelburg, Ghent etc., can be found by taking a compass direction from each end of the baseline, and plotting where the two directions cross. This was only a theoretical presentation of the concept — due to topographical restrictions, it is impossible to see Middelburg from either Brussels or Antwerp. Nevertheless, the figure soon became well known all across Europe.</a:t>
            </a:r>
          </a:p>
        </p:txBody>
      </p:sp>
      <p:pic>
        <p:nvPicPr>
          <p:cNvPr id="80898" name="Picture 2" descr="http://upload.wikimedia.org/wikipedia/commons/9/97/Gemma_Frisius_-_Driehoeksmet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1" y="1143001"/>
            <a:ext cx="4054475" cy="532692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839974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a:t>History: Stereograms</a:t>
            </a:r>
          </a:p>
        </p:txBody>
      </p:sp>
      <p:sp>
        <p:nvSpPr>
          <p:cNvPr id="15363" name="Rectangle 3"/>
          <p:cNvSpPr>
            <a:spLocks noGrp="1" noChangeArrowheads="1"/>
          </p:cNvSpPr>
          <p:nvPr>
            <p:ph type="body" idx="1"/>
          </p:nvPr>
        </p:nvSpPr>
        <p:spPr/>
        <p:txBody>
          <a:bodyPr/>
          <a:lstStyle/>
          <a:p>
            <a:pPr>
              <a:buFontTx/>
              <a:buChar char="•"/>
            </a:pPr>
            <a:r>
              <a:rPr lang="en-US" sz="2800" dirty="0"/>
              <a:t>Humans can fuse pairs of images to get a sensation of depth</a:t>
            </a:r>
          </a:p>
        </p:txBody>
      </p:sp>
      <p:pic>
        <p:nvPicPr>
          <p:cNvPr id="15364" name="Picture 4"/>
          <p:cNvPicPr>
            <a:picLocks noChangeAspect="1" noChangeArrowheads="1"/>
          </p:cNvPicPr>
          <p:nvPr/>
        </p:nvPicPr>
        <p:blipFill>
          <a:blip r:embed="rId3" cstate="print"/>
          <a:srcRect/>
          <a:stretch>
            <a:fillRect/>
          </a:stretch>
        </p:blipFill>
        <p:spPr bwMode="auto">
          <a:xfrm>
            <a:off x="2256154" y="1534809"/>
            <a:ext cx="2236469" cy="1886391"/>
          </a:xfrm>
          <a:prstGeom prst="rect">
            <a:avLst/>
          </a:prstGeom>
          <a:noFill/>
          <a:ln w="9525">
            <a:noFill/>
            <a:miter lim="800000"/>
            <a:headEnd/>
            <a:tailEnd/>
          </a:ln>
        </p:spPr>
      </p:pic>
      <p:pic>
        <p:nvPicPr>
          <p:cNvPr id="15365" name="Picture 5"/>
          <p:cNvPicPr>
            <a:picLocks noChangeAspect="1" noChangeArrowheads="1"/>
          </p:cNvPicPr>
          <p:nvPr/>
        </p:nvPicPr>
        <p:blipFill>
          <a:blip r:embed="rId4" cstate="print"/>
          <a:srcRect l="31355"/>
          <a:stretch>
            <a:fillRect/>
          </a:stretch>
        </p:blipFill>
        <p:spPr bwMode="auto">
          <a:xfrm>
            <a:off x="899318" y="3457031"/>
            <a:ext cx="5091113" cy="2466975"/>
          </a:xfrm>
          <a:prstGeom prst="rect">
            <a:avLst/>
          </a:prstGeom>
          <a:noFill/>
          <a:ln w="9525">
            <a:noFill/>
            <a:miter lim="800000"/>
            <a:headEnd/>
            <a:tailEnd/>
          </a:ln>
        </p:spPr>
      </p:pic>
      <p:sp>
        <p:nvSpPr>
          <p:cNvPr id="15366" name="Rectangle 6"/>
          <p:cNvSpPr>
            <a:spLocks noChangeArrowheads="1"/>
          </p:cNvSpPr>
          <p:nvPr/>
        </p:nvSpPr>
        <p:spPr bwMode="auto">
          <a:xfrm>
            <a:off x="488950" y="5928002"/>
            <a:ext cx="5911850" cy="366713"/>
          </a:xfrm>
          <a:prstGeom prst="rect">
            <a:avLst/>
          </a:prstGeom>
          <a:noFill/>
          <a:ln w="9525">
            <a:noFill/>
            <a:miter lim="800000"/>
            <a:headEnd/>
            <a:tailEnd/>
          </a:ln>
        </p:spPr>
        <p:txBody>
          <a:bodyPr wrap="none">
            <a:spAutoFit/>
          </a:bodyPr>
          <a:lstStyle/>
          <a:p>
            <a:r>
              <a:rPr lang="en-US" sz="1800" dirty="0"/>
              <a:t>Stereograms: Invented by Sir Charles Wheatstone, 1838</a:t>
            </a:r>
          </a:p>
        </p:txBody>
      </p:sp>
      <p:sp>
        <p:nvSpPr>
          <p:cNvPr id="2" name="Rectangle 1">
            <a:extLst>
              <a:ext uri="{FF2B5EF4-FFF2-40B4-BE49-F238E27FC236}">
                <a16:creationId xmlns:a16="http://schemas.microsoft.com/office/drawing/2014/main" id="{1EC86501-D465-1C4D-A9F2-DAB2E93C1D67}"/>
              </a:ext>
            </a:extLst>
          </p:cNvPr>
          <p:cNvSpPr/>
          <p:nvPr/>
        </p:nvSpPr>
        <p:spPr>
          <a:xfrm>
            <a:off x="4293869" y="6488668"/>
            <a:ext cx="4339650" cy="369332"/>
          </a:xfrm>
          <a:prstGeom prst="rect">
            <a:avLst/>
          </a:prstGeom>
        </p:spPr>
        <p:txBody>
          <a:bodyPr wrap="none">
            <a:spAutoFit/>
          </a:bodyPr>
          <a:lstStyle/>
          <a:p>
            <a:r>
              <a:rPr lang="en-US" sz="1800" dirty="0">
                <a:hlinkClick r:id="rId5"/>
              </a:rPr>
              <a:t>https://</a:t>
            </a:r>
            <a:r>
              <a:rPr lang="en-US" sz="1800" dirty="0" err="1">
                <a:hlinkClick r:id="rId5"/>
              </a:rPr>
              <a:t>en.wikipedia.org</a:t>
            </a:r>
            <a:r>
              <a:rPr lang="en-US" sz="1800" dirty="0">
                <a:hlinkClick r:id="rId5"/>
              </a:rPr>
              <a:t>/wiki/Stereoscopy</a:t>
            </a:r>
            <a:endParaRPr lang="en-US" sz="1800" dirty="0"/>
          </a:p>
        </p:txBody>
      </p:sp>
      <p:pic>
        <p:nvPicPr>
          <p:cNvPr id="8" name="Picture 5" descr="KU46138small_st">
            <a:extLst>
              <a:ext uri="{FF2B5EF4-FFF2-40B4-BE49-F238E27FC236}">
                <a16:creationId xmlns:a16="http://schemas.microsoft.com/office/drawing/2014/main" id="{7DEE12E6-B188-4F49-A747-F20646907E1F}"/>
              </a:ext>
            </a:extLst>
          </p:cNvPr>
          <p:cNvPicPr>
            <a:picLocks noChangeAspect="1" noChangeArrowheads="1"/>
          </p:cNvPicPr>
          <p:nvPr/>
        </p:nvPicPr>
        <p:blipFill rotWithShape="1">
          <a:blip r:embed="rId6" cstate="print"/>
          <a:srcRect b="16548"/>
          <a:stretch/>
        </p:blipFill>
        <p:spPr bwMode="auto">
          <a:xfrm>
            <a:off x="7516717" y="2738071"/>
            <a:ext cx="3227483" cy="3151645"/>
          </a:xfrm>
          <a:prstGeom prst="rect">
            <a:avLst/>
          </a:prstGeom>
          <a:noFill/>
          <a:ln w="9525">
            <a:noFill/>
            <a:miter lim="800000"/>
            <a:headEnd/>
            <a:tailEnd/>
          </a:ln>
        </p:spPr>
      </p:pic>
      <p:pic>
        <p:nvPicPr>
          <p:cNvPr id="9" name="Picture 8">
            <a:extLst>
              <a:ext uri="{FF2B5EF4-FFF2-40B4-BE49-F238E27FC236}">
                <a16:creationId xmlns:a16="http://schemas.microsoft.com/office/drawing/2014/main" id="{C55E80D2-104E-2248-94C5-E50B517C7D79}"/>
              </a:ext>
            </a:extLst>
          </p:cNvPr>
          <p:cNvPicPr>
            <a:picLocks noChangeAspect="1"/>
          </p:cNvPicPr>
          <p:nvPr/>
        </p:nvPicPr>
        <p:blipFill rotWithShape="1">
          <a:blip r:embed="rId7"/>
          <a:srcRect t="28320" b="27915"/>
          <a:stretch/>
        </p:blipFill>
        <p:spPr>
          <a:xfrm>
            <a:off x="7790493" y="1468209"/>
            <a:ext cx="2679930" cy="117288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r>
              <a:rPr lang="en-US" dirty="0"/>
              <a:t>History: Random dot stereograms</a:t>
            </a:r>
          </a:p>
        </p:txBody>
      </p:sp>
      <p:sp>
        <p:nvSpPr>
          <p:cNvPr id="2" name="Content Placeholder 1">
            <a:extLst>
              <a:ext uri="{FF2B5EF4-FFF2-40B4-BE49-F238E27FC236}">
                <a16:creationId xmlns:a16="http://schemas.microsoft.com/office/drawing/2014/main" id="{011A8D27-5562-5142-B051-0777F8A9E3CE}"/>
              </a:ext>
            </a:extLst>
          </p:cNvPr>
          <p:cNvSpPr>
            <a:spLocks noGrp="1"/>
          </p:cNvSpPr>
          <p:nvPr>
            <p:ph idx="1"/>
          </p:nvPr>
        </p:nvSpPr>
        <p:spPr/>
        <p:txBody>
          <a:bodyPr/>
          <a:lstStyle/>
          <a:p>
            <a:pPr>
              <a:buFont typeface="Arial" panose="020B0604020202020204" pitchFamily="34" charset="0"/>
              <a:buChar char="•"/>
            </a:pPr>
            <a:r>
              <a:rPr lang="en-US" sz="2800" dirty="0"/>
              <a:t>Invented by </a:t>
            </a:r>
            <a:r>
              <a:rPr lang="en-US" sz="2800" dirty="0">
                <a:hlinkClick r:id="rId3"/>
              </a:rPr>
              <a:t>Bela Julesz</a:t>
            </a:r>
            <a:r>
              <a:rPr lang="en-US" sz="2800" dirty="0"/>
              <a:t> in the mid-20</a:t>
            </a:r>
            <a:r>
              <a:rPr lang="en-US" sz="2800" baseline="30000" dirty="0"/>
              <a:t>th</a:t>
            </a:r>
            <a:r>
              <a:rPr lang="en-US" sz="2800" dirty="0"/>
              <a:t> century</a:t>
            </a:r>
          </a:p>
          <a:p>
            <a:pPr>
              <a:buFont typeface="Arial" panose="020B0604020202020204" pitchFamily="34" charset="0"/>
              <a:buChar char="•"/>
            </a:pPr>
            <a:r>
              <a:rPr lang="en-US" sz="2800" dirty="0"/>
              <a:t>Demonstration that stereo perception can happen without any monocular cues</a:t>
            </a:r>
          </a:p>
        </p:txBody>
      </p:sp>
      <p:pic>
        <p:nvPicPr>
          <p:cNvPr id="7" name="Picture 6">
            <a:extLst>
              <a:ext uri="{FF2B5EF4-FFF2-40B4-BE49-F238E27FC236}">
                <a16:creationId xmlns:a16="http://schemas.microsoft.com/office/drawing/2014/main" id="{012E19FA-DEB0-4465-B125-3C4638104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1054" y="2354036"/>
            <a:ext cx="3517546" cy="3517546"/>
          </a:xfrm>
          <a:prstGeom prst="rect">
            <a:avLst/>
          </a:prstGeom>
        </p:spPr>
      </p:pic>
      <p:sp>
        <p:nvSpPr>
          <p:cNvPr id="3" name="Rectangle 2">
            <a:extLst>
              <a:ext uri="{FF2B5EF4-FFF2-40B4-BE49-F238E27FC236}">
                <a16:creationId xmlns:a16="http://schemas.microsoft.com/office/drawing/2014/main" id="{476638D1-D7E7-944F-9A9F-F2D206D5A58D}"/>
              </a:ext>
            </a:extLst>
          </p:cNvPr>
          <p:cNvSpPr/>
          <p:nvPr/>
        </p:nvSpPr>
        <p:spPr>
          <a:xfrm>
            <a:off x="2057400" y="6091677"/>
            <a:ext cx="8077200" cy="461665"/>
          </a:xfrm>
          <a:prstGeom prst="rect">
            <a:avLst/>
          </a:prstGeom>
        </p:spPr>
        <p:txBody>
          <a:bodyPr wrap="square">
            <a:spAutoFit/>
          </a:bodyPr>
          <a:lstStyle/>
          <a:p>
            <a:pPr algn="ctr"/>
            <a:r>
              <a:rPr lang="en-US" dirty="0">
                <a:hlinkClick r:id="rId5"/>
              </a:rPr>
              <a:t>https://</a:t>
            </a:r>
            <a:r>
              <a:rPr lang="en-US" dirty="0" err="1">
                <a:hlinkClick r:id="rId5"/>
              </a:rPr>
              <a:t>en.wikipedia.org</a:t>
            </a:r>
            <a:r>
              <a:rPr lang="en-US" dirty="0">
                <a:hlinkClick r:id="rId5"/>
              </a:rPr>
              <a:t>/wiki/</a:t>
            </a:r>
            <a:r>
              <a:rPr lang="en-US" dirty="0" err="1">
                <a:hlinkClick r:id="rId5"/>
              </a:rPr>
              <a:t>Random_dot_stereogram</a:t>
            </a:r>
            <a:endParaRPr lang="en-US" dirty="0"/>
          </a:p>
        </p:txBody>
      </p:sp>
    </p:spTree>
    <p:extLst>
      <p:ext uri="{BB962C8B-B14F-4D97-AF65-F5344CB8AC3E}">
        <p14:creationId xmlns:p14="http://schemas.microsoft.com/office/powerpoint/2010/main" val="1053981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r>
              <a:rPr lang="en-US" dirty="0"/>
              <a:t>History: Random dot stereograms</a:t>
            </a:r>
          </a:p>
        </p:txBody>
      </p:sp>
      <p:sp>
        <p:nvSpPr>
          <p:cNvPr id="2" name="Content Placeholder 1">
            <a:extLst>
              <a:ext uri="{FF2B5EF4-FFF2-40B4-BE49-F238E27FC236}">
                <a16:creationId xmlns:a16="http://schemas.microsoft.com/office/drawing/2014/main" id="{7378B0D1-E313-B44A-9D1A-43C4C4313C25}"/>
              </a:ext>
            </a:extLst>
          </p:cNvPr>
          <p:cNvSpPr>
            <a:spLocks noGrp="1"/>
          </p:cNvSpPr>
          <p:nvPr>
            <p:ph idx="1"/>
          </p:nvPr>
        </p:nvSpPr>
        <p:spPr/>
        <p:txBody>
          <a:bodyPr/>
          <a:lstStyle/>
          <a:p>
            <a:pPr>
              <a:buFont typeface="Arial" panose="020B0604020202020204" pitchFamily="34" charset="0"/>
              <a:buChar char="•"/>
            </a:pPr>
            <a:r>
              <a:rPr lang="en-US" sz="2800" dirty="0"/>
              <a:t>Invented by </a:t>
            </a:r>
            <a:r>
              <a:rPr lang="en-US" sz="2800" dirty="0">
                <a:hlinkClick r:id="rId3"/>
              </a:rPr>
              <a:t>Bela Julesz</a:t>
            </a:r>
            <a:r>
              <a:rPr lang="en-US" sz="2800" dirty="0"/>
              <a:t> in the mid-20</a:t>
            </a:r>
            <a:r>
              <a:rPr lang="en-US" sz="2800" baseline="30000" dirty="0"/>
              <a:t>th</a:t>
            </a:r>
            <a:r>
              <a:rPr lang="en-US" sz="2800" dirty="0"/>
              <a:t> century</a:t>
            </a:r>
          </a:p>
          <a:p>
            <a:pPr>
              <a:buFont typeface="Arial" panose="020B0604020202020204" pitchFamily="34" charset="0"/>
              <a:buChar char="•"/>
            </a:pPr>
            <a:r>
              <a:rPr lang="en-US" sz="2800" dirty="0"/>
              <a:t>Demonstration that stereo perception can happen without any monocular cues</a:t>
            </a:r>
          </a:p>
        </p:txBody>
      </p:sp>
      <p:pic>
        <p:nvPicPr>
          <p:cNvPr id="8" name="Picture 7">
            <a:extLst>
              <a:ext uri="{FF2B5EF4-FFF2-40B4-BE49-F238E27FC236}">
                <a16:creationId xmlns:a16="http://schemas.microsoft.com/office/drawing/2014/main" id="{1C9365F4-02B7-4DDF-A52F-D6EF814184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2924" y="2362200"/>
            <a:ext cx="3495676" cy="3495676"/>
          </a:xfrm>
          <a:prstGeom prst="rect">
            <a:avLst/>
          </a:prstGeom>
        </p:spPr>
      </p:pic>
      <p:sp>
        <p:nvSpPr>
          <p:cNvPr id="9" name="Rectangle 8">
            <a:extLst>
              <a:ext uri="{FF2B5EF4-FFF2-40B4-BE49-F238E27FC236}">
                <a16:creationId xmlns:a16="http://schemas.microsoft.com/office/drawing/2014/main" id="{82468EBE-6884-CF46-A11D-75BC51E6D6BB}"/>
              </a:ext>
            </a:extLst>
          </p:cNvPr>
          <p:cNvSpPr/>
          <p:nvPr/>
        </p:nvSpPr>
        <p:spPr>
          <a:xfrm>
            <a:off x="2057400" y="6091677"/>
            <a:ext cx="8077200" cy="461665"/>
          </a:xfrm>
          <a:prstGeom prst="rect">
            <a:avLst/>
          </a:prstGeom>
        </p:spPr>
        <p:txBody>
          <a:bodyPr wrap="square">
            <a:spAutoFit/>
          </a:bodyPr>
          <a:lstStyle/>
          <a:p>
            <a:pPr algn="ctr"/>
            <a:r>
              <a:rPr lang="en-US" dirty="0">
                <a:hlinkClick r:id="rId5"/>
              </a:rPr>
              <a:t>https://</a:t>
            </a:r>
            <a:r>
              <a:rPr lang="en-US" dirty="0" err="1">
                <a:hlinkClick r:id="rId5"/>
              </a:rPr>
              <a:t>en.wikipedia.org</a:t>
            </a:r>
            <a:r>
              <a:rPr lang="en-US" dirty="0">
                <a:hlinkClick r:id="rId5"/>
              </a:rPr>
              <a:t>/wiki/</a:t>
            </a:r>
            <a:r>
              <a:rPr lang="en-US" dirty="0" err="1">
                <a:hlinkClick r:id="rId5"/>
              </a:rPr>
              <a:t>Random_dot_stereogram</a:t>
            </a:r>
            <a:endParaRPr lang="en-US" dirty="0"/>
          </a:p>
        </p:txBody>
      </p:sp>
    </p:spTree>
    <p:extLst>
      <p:ext uri="{BB962C8B-B14F-4D97-AF65-F5344CB8AC3E}">
        <p14:creationId xmlns:p14="http://schemas.microsoft.com/office/powerpoint/2010/main" val="2953084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err="1"/>
              <a:t>Autostereograms</a:t>
            </a:r>
            <a:endParaRPr lang="en-US" dirty="0"/>
          </a:p>
        </p:txBody>
      </p:sp>
      <p:sp>
        <p:nvSpPr>
          <p:cNvPr id="16387" name="Rectangle 3"/>
          <p:cNvSpPr>
            <a:spLocks noGrp="1" noChangeArrowheads="1"/>
          </p:cNvSpPr>
          <p:nvPr>
            <p:ph type="body" idx="1"/>
          </p:nvPr>
        </p:nvSpPr>
        <p:spPr/>
        <p:txBody>
          <a:bodyPr/>
          <a:lstStyle/>
          <a:p>
            <a:pPr>
              <a:buFontTx/>
              <a:buChar char="•"/>
            </a:pPr>
            <a:r>
              <a:rPr lang="en-US" sz="2800" dirty="0"/>
              <a:t>Humans can fuse pairs of images to get a sensation of depth</a:t>
            </a:r>
          </a:p>
        </p:txBody>
      </p:sp>
      <p:sp>
        <p:nvSpPr>
          <p:cNvPr id="16388" name="Rectangle 6"/>
          <p:cNvSpPr>
            <a:spLocks noChangeArrowheads="1"/>
          </p:cNvSpPr>
          <p:nvPr/>
        </p:nvSpPr>
        <p:spPr bwMode="auto">
          <a:xfrm>
            <a:off x="4114800" y="6186488"/>
            <a:ext cx="4083050" cy="366712"/>
          </a:xfrm>
          <a:prstGeom prst="rect">
            <a:avLst/>
          </a:prstGeom>
          <a:noFill/>
          <a:ln w="9525">
            <a:noFill/>
            <a:miter lim="800000"/>
            <a:headEnd/>
            <a:tailEnd/>
          </a:ln>
        </p:spPr>
        <p:txBody>
          <a:bodyPr wrap="none">
            <a:spAutoFit/>
          </a:bodyPr>
          <a:lstStyle/>
          <a:p>
            <a:r>
              <a:rPr lang="en-US" sz="1800" dirty="0" err="1"/>
              <a:t>Autostereograms</a:t>
            </a:r>
            <a:r>
              <a:rPr lang="en-US" sz="1800" dirty="0"/>
              <a:t>: </a:t>
            </a:r>
            <a:r>
              <a:rPr lang="en-US" sz="1800" dirty="0">
                <a:hlinkClick r:id="rId3"/>
              </a:rPr>
              <a:t>www.magiceye.com</a:t>
            </a:r>
            <a:endParaRPr lang="en-US" sz="1800" dirty="0"/>
          </a:p>
        </p:txBody>
      </p:sp>
      <p:pic>
        <p:nvPicPr>
          <p:cNvPr id="16389" name="Picture 7"/>
          <p:cNvPicPr>
            <a:picLocks noChangeAspect="1" noChangeArrowheads="1"/>
          </p:cNvPicPr>
          <p:nvPr/>
        </p:nvPicPr>
        <p:blipFill>
          <a:blip r:embed="rId4" cstate="print"/>
          <a:srcRect/>
          <a:stretch>
            <a:fillRect/>
          </a:stretch>
        </p:blipFill>
        <p:spPr bwMode="auto">
          <a:xfrm>
            <a:off x="3810000" y="2206625"/>
            <a:ext cx="4629150" cy="397033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err="1"/>
              <a:t>Autostereograms</a:t>
            </a:r>
            <a:endParaRPr lang="en-US" dirty="0"/>
          </a:p>
        </p:txBody>
      </p:sp>
      <p:sp>
        <p:nvSpPr>
          <p:cNvPr id="17411" name="Rectangle 3"/>
          <p:cNvSpPr>
            <a:spLocks noGrp="1" noChangeArrowheads="1"/>
          </p:cNvSpPr>
          <p:nvPr>
            <p:ph type="body" idx="1"/>
          </p:nvPr>
        </p:nvSpPr>
        <p:spPr/>
        <p:txBody>
          <a:bodyPr/>
          <a:lstStyle/>
          <a:p>
            <a:pPr>
              <a:buFontTx/>
              <a:buChar char="•"/>
            </a:pPr>
            <a:r>
              <a:rPr lang="en-US" sz="2800" dirty="0"/>
              <a:t>Humans can fuse pairs of images to get a sensation of depth</a:t>
            </a:r>
          </a:p>
        </p:txBody>
      </p:sp>
      <p:sp>
        <p:nvSpPr>
          <p:cNvPr id="17412" name="Rectangle 4"/>
          <p:cNvSpPr>
            <a:spLocks noChangeArrowheads="1"/>
          </p:cNvSpPr>
          <p:nvPr/>
        </p:nvSpPr>
        <p:spPr bwMode="auto">
          <a:xfrm>
            <a:off x="4114800" y="6186488"/>
            <a:ext cx="4083050" cy="366712"/>
          </a:xfrm>
          <a:prstGeom prst="rect">
            <a:avLst/>
          </a:prstGeom>
          <a:noFill/>
          <a:ln w="9525">
            <a:noFill/>
            <a:miter lim="800000"/>
            <a:headEnd/>
            <a:tailEnd/>
          </a:ln>
        </p:spPr>
        <p:txBody>
          <a:bodyPr wrap="none">
            <a:spAutoFit/>
          </a:bodyPr>
          <a:lstStyle/>
          <a:p>
            <a:r>
              <a:rPr lang="en-US" sz="1800"/>
              <a:t>Autostereograms: www.magiceye.com</a:t>
            </a:r>
          </a:p>
        </p:txBody>
      </p:sp>
      <p:pic>
        <p:nvPicPr>
          <p:cNvPr id="17413" name="Picture 5"/>
          <p:cNvPicPr>
            <a:picLocks noChangeAspect="1" noChangeArrowheads="1"/>
          </p:cNvPicPr>
          <p:nvPr/>
        </p:nvPicPr>
        <p:blipFill>
          <a:blip r:embed="rId3" cstate="print"/>
          <a:srcRect/>
          <a:stretch>
            <a:fillRect/>
          </a:stretch>
        </p:blipFill>
        <p:spPr bwMode="auto">
          <a:xfrm>
            <a:off x="3810000" y="2206625"/>
            <a:ext cx="4629150" cy="3970338"/>
          </a:xfrm>
          <a:prstGeom prst="rect">
            <a:avLst/>
          </a:prstGeom>
          <a:noFill/>
          <a:ln w="9525">
            <a:noFill/>
            <a:miter lim="800000"/>
            <a:headEnd/>
            <a:tailEnd/>
          </a:ln>
        </p:spPr>
      </p:pic>
      <p:pic>
        <p:nvPicPr>
          <p:cNvPr id="17414" name="Picture 6"/>
          <p:cNvPicPr>
            <a:picLocks noChangeAspect="1" noChangeArrowheads="1"/>
          </p:cNvPicPr>
          <p:nvPr/>
        </p:nvPicPr>
        <p:blipFill>
          <a:blip r:embed="rId4" cstate="print"/>
          <a:srcRect/>
          <a:stretch>
            <a:fillRect/>
          </a:stretch>
        </p:blipFill>
        <p:spPr bwMode="auto">
          <a:xfrm>
            <a:off x="3733800" y="2201863"/>
            <a:ext cx="4724400" cy="398145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838AD-75A0-C446-8AF5-31C2017E9AED}"/>
              </a:ext>
            </a:extLst>
          </p:cNvPr>
          <p:cNvSpPr>
            <a:spLocks noGrp="1"/>
          </p:cNvSpPr>
          <p:nvPr>
            <p:ph type="title"/>
          </p:nvPr>
        </p:nvSpPr>
        <p:spPr/>
        <p:txBody>
          <a:bodyPr/>
          <a:lstStyle/>
          <a:p>
            <a:r>
              <a:rPr lang="en-US" dirty="0"/>
              <a:t>Stereo: Outline</a:t>
            </a:r>
          </a:p>
        </p:txBody>
      </p:sp>
      <p:sp>
        <p:nvSpPr>
          <p:cNvPr id="3" name="Content Placeholder 2">
            <a:extLst>
              <a:ext uri="{FF2B5EF4-FFF2-40B4-BE49-F238E27FC236}">
                <a16:creationId xmlns:a16="http://schemas.microsoft.com/office/drawing/2014/main" id="{8B945E9B-8AC1-B045-91DD-71B9003EE84A}"/>
              </a:ext>
            </a:extLst>
          </p:cNvPr>
          <p:cNvSpPr>
            <a:spLocks noGrp="1"/>
          </p:cNvSpPr>
          <p:nvPr>
            <p:ph idx="1"/>
          </p:nvPr>
        </p:nvSpPr>
        <p:spPr/>
        <p:txBody>
          <a:bodyPr/>
          <a:lstStyle/>
          <a:p>
            <a:pPr>
              <a:buFont typeface="Arial" panose="020B0604020202020204" pitchFamily="34" charset="0"/>
              <a:buChar char="•"/>
            </a:pPr>
            <a:r>
              <a:rPr lang="en-US" sz="2800" dirty="0">
                <a:solidFill>
                  <a:schemeClr val="bg1">
                    <a:lumMod val="50000"/>
                  </a:schemeClr>
                </a:solidFill>
              </a:rPr>
              <a:t>Motivation and history</a:t>
            </a:r>
          </a:p>
          <a:p>
            <a:pPr>
              <a:buFont typeface="Arial" panose="020B0604020202020204" pitchFamily="34" charset="0"/>
              <a:buChar char="•"/>
            </a:pPr>
            <a:r>
              <a:rPr lang="en-US" sz="2800" dirty="0"/>
              <a:t>Basic two-view stereo setup</a:t>
            </a:r>
          </a:p>
          <a:p>
            <a:pPr>
              <a:buFont typeface="Arial" panose="020B0604020202020204" pitchFamily="34" charset="0"/>
              <a:buChar char="•"/>
            </a:pPr>
            <a:endParaRPr lang="en-US" sz="2800" dirty="0"/>
          </a:p>
          <a:p>
            <a:pPr>
              <a:buFont typeface="Arial" panose="020B0604020202020204" pitchFamily="34" charset="0"/>
              <a:buChar char="•"/>
            </a:pPr>
            <a:endParaRPr lang="en-US" sz="2800" dirty="0"/>
          </a:p>
        </p:txBody>
      </p:sp>
    </p:spTree>
    <p:extLst>
      <p:ext uri="{BB962C8B-B14F-4D97-AF65-F5344CB8AC3E}">
        <p14:creationId xmlns:p14="http://schemas.microsoft.com/office/powerpoint/2010/main" val="2510769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a:t>Problem formulation</a:t>
            </a:r>
          </a:p>
        </p:txBody>
      </p:sp>
      <p:sp>
        <p:nvSpPr>
          <p:cNvPr id="14339" name="Rectangle 3"/>
          <p:cNvSpPr>
            <a:spLocks noGrp="1" noChangeArrowheads="1"/>
          </p:cNvSpPr>
          <p:nvPr>
            <p:ph type="body" idx="1"/>
          </p:nvPr>
        </p:nvSpPr>
        <p:spPr/>
        <p:txBody>
          <a:bodyPr/>
          <a:lstStyle/>
          <a:p>
            <a:pPr>
              <a:buFontTx/>
              <a:buChar char="•"/>
            </a:pPr>
            <a:r>
              <a:rPr lang="en-US" sz="2800" b="1" dirty="0"/>
              <a:t>Given</a:t>
            </a:r>
            <a:r>
              <a:rPr lang="en-US" sz="2800" dirty="0"/>
              <a:t>: stereo pair (assumed calibrated) </a:t>
            </a:r>
          </a:p>
          <a:p>
            <a:pPr>
              <a:buFontTx/>
              <a:buChar char="•"/>
            </a:pPr>
            <a:r>
              <a:rPr lang="en-US" sz="2800" b="1" dirty="0"/>
              <a:t>Wanted</a:t>
            </a:r>
            <a:r>
              <a:rPr lang="en-US" sz="2800" dirty="0"/>
              <a:t>: dense depth map</a:t>
            </a:r>
          </a:p>
        </p:txBody>
      </p:sp>
      <p:pic>
        <p:nvPicPr>
          <p:cNvPr id="14343" name="Picture 13" descr="rect_006_007_left"/>
          <p:cNvPicPr>
            <a:picLocks noChangeAspect="1" noChangeArrowheads="1"/>
          </p:cNvPicPr>
          <p:nvPr/>
        </p:nvPicPr>
        <p:blipFill>
          <a:blip r:embed="rId3" cstate="print"/>
          <a:srcRect/>
          <a:stretch>
            <a:fillRect/>
          </a:stretch>
        </p:blipFill>
        <p:spPr bwMode="auto">
          <a:xfrm>
            <a:off x="3049588" y="2270125"/>
            <a:ext cx="2741612" cy="2012950"/>
          </a:xfrm>
          <a:prstGeom prst="rect">
            <a:avLst/>
          </a:prstGeom>
          <a:noFill/>
          <a:ln w="9525">
            <a:noFill/>
            <a:miter lim="800000"/>
            <a:headEnd/>
            <a:tailEnd/>
          </a:ln>
        </p:spPr>
      </p:pic>
      <p:pic>
        <p:nvPicPr>
          <p:cNvPr id="14344" name="Picture 14" descr="rect_006_007_right"/>
          <p:cNvPicPr>
            <a:picLocks noChangeAspect="1" noChangeArrowheads="1"/>
          </p:cNvPicPr>
          <p:nvPr/>
        </p:nvPicPr>
        <p:blipFill>
          <a:blip r:embed="rId4" cstate="print"/>
          <a:srcRect/>
          <a:stretch>
            <a:fillRect/>
          </a:stretch>
        </p:blipFill>
        <p:spPr bwMode="auto">
          <a:xfrm>
            <a:off x="6248400" y="2259013"/>
            <a:ext cx="2749550" cy="2012950"/>
          </a:xfrm>
          <a:prstGeom prst="rect">
            <a:avLst/>
          </a:prstGeom>
          <a:noFill/>
          <a:ln w="9525">
            <a:noFill/>
            <a:miter lim="800000"/>
            <a:headEnd/>
            <a:tailEnd/>
          </a:ln>
        </p:spPr>
      </p:pic>
      <p:pic>
        <p:nvPicPr>
          <p:cNvPr id="14345" name="Picture 15" descr="disparity_006_007_lr"/>
          <p:cNvPicPr>
            <a:picLocks noChangeAspect="1" noChangeArrowheads="1"/>
          </p:cNvPicPr>
          <p:nvPr/>
        </p:nvPicPr>
        <p:blipFill>
          <a:blip r:embed="rId5" cstate="print"/>
          <a:srcRect/>
          <a:stretch>
            <a:fillRect/>
          </a:stretch>
        </p:blipFill>
        <p:spPr bwMode="auto">
          <a:xfrm>
            <a:off x="4648200" y="4768850"/>
            <a:ext cx="2749550" cy="2012950"/>
          </a:xfrm>
          <a:prstGeom prst="rect">
            <a:avLst/>
          </a:prstGeom>
          <a:noFill/>
          <a:ln w="9525">
            <a:noFill/>
            <a:miter lim="800000"/>
            <a:headEnd/>
            <a:tailEnd/>
          </a:ln>
        </p:spPr>
      </p:pic>
    </p:spTree>
    <p:extLst>
      <p:ext uri="{BB962C8B-B14F-4D97-AF65-F5344CB8AC3E}">
        <p14:creationId xmlns:p14="http://schemas.microsoft.com/office/powerpoint/2010/main" val="4252124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Basic stereo matching algorithm</a:t>
            </a:r>
          </a:p>
        </p:txBody>
      </p:sp>
      <p:pic>
        <p:nvPicPr>
          <p:cNvPr id="18435" name="Picture 3" descr="lincoln_full"/>
          <p:cNvPicPr>
            <a:picLocks noChangeAspect="1" noChangeArrowheads="1"/>
          </p:cNvPicPr>
          <p:nvPr/>
        </p:nvPicPr>
        <p:blipFill>
          <a:blip r:embed="rId3" cstate="print"/>
          <a:srcRect/>
          <a:stretch>
            <a:fillRect/>
          </a:stretch>
        </p:blipFill>
        <p:spPr bwMode="auto">
          <a:xfrm>
            <a:off x="3581400" y="1066801"/>
            <a:ext cx="5029200" cy="2898775"/>
          </a:xfrm>
          <a:prstGeom prst="rect">
            <a:avLst/>
          </a:prstGeom>
          <a:noFill/>
          <a:ln w="9525">
            <a:noFill/>
            <a:miter lim="800000"/>
            <a:headEnd/>
            <a:tailEnd/>
          </a:ln>
        </p:spPr>
      </p:pic>
      <p:sp>
        <p:nvSpPr>
          <p:cNvPr id="395270" name="Line 6"/>
          <p:cNvSpPr>
            <a:spLocks noChangeShapeType="1"/>
          </p:cNvSpPr>
          <p:nvPr/>
        </p:nvSpPr>
        <p:spPr bwMode="auto">
          <a:xfrm>
            <a:off x="6096000" y="3124200"/>
            <a:ext cx="2514600" cy="0"/>
          </a:xfrm>
          <a:prstGeom prst="line">
            <a:avLst/>
          </a:prstGeom>
          <a:noFill/>
          <a:ln w="28575">
            <a:solidFill>
              <a:srgbClr val="00FFFF"/>
            </a:solidFill>
            <a:round/>
            <a:headEnd/>
            <a:tailEnd/>
          </a:ln>
        </p:spPr>
        <p:txBody>
          <a:bodyPr/>
          <a:lstStyle/>
          <a:p>
            <a:endParaRPr lang="en-US"/>
          </a:p>
        </p:txBody>
      </p:sp>
      <p:grpSp>
        <p:nvGrpSpPr>
          <p:cNvPr id="2" name="Group 14"/>
          <p:cNvGrpSpPr>
            <a:grpSpLocks/>
          </p:cNvGrpSpPr>
          <p:nvPr/>
        </p:nvGrpSpPr>
        <p:grpSpPr bwMode="auto">
          <a:xfrm>
            <a:off x="4876800" y="2971800"/>
            <a:ext cx="304800" cy="304800"/>
            <a:chOff x="2112" y="1872"/>
            <a:chExt cx="192" cy="192"/>
          </a:xfrm>
        </p:grpSpPr>
        <p:sp>
          <p:nvSpPr>
            <p:cNvPr id="18448" name="Oval 9"/>
            <p:cNvSpPr>
              <a:spLocks noChangeArrowheads="1"/>
            </p:cNvSpPr>
            <p:nvPr/>
          </p:nvSpPr>
          <p:spPr bwMode="auto">
            <a:xfrm>
              <a:off x="2174" y="1941"/>
              <a:ext cx="48" cy="48"/>
            </a:xfrm>
            <a:prstGeom prst="ellipse">
              <a:avLst/>
            </a:prstGeom>
            <a:solidFill>
              <a:srgbClr val="FFFF00"/>
            </a:solidFill>
            <a:ln w="9525">
              <a:solidFill>
                <a:schemeClr val="tx1"/>
              </a:solidFill>
              <a:round/>
              <a:headEnd/>
              <a:tailEnd/>
            </a:ln>
          </p:spPr>
          <p:txBody>
            <a:bodyPr wrap="none" anchor="ctr"/>
            <a:lstStyle/>
            <a:p>
              <a:endParaRPr lang="en-US"/>
            </a:p>
          </p:txBody>
        </p:sp>
        <p:sp>
          <p:nvSpPr>
            <p:cNvPr id="18449" name="Rectangle 16"/>
            <p:cNvSpPr>
              <a:spLocks noChangeArrowheads="1"/>
            </p:cNvSpPr>
            <p:nvPr/>
          </p:nvSpPr>
          <p:spPr bwMode="auto">
            <a:xfrm>
              <a:off x="2112" y="1872"/>
              <a:ext cx="192" cy="192"/>
            </a:xfrm>
            <a:prstGeom prst="rect">
              <a:avLst/>
            </a:prstGeom>
            <a:noFill/>
            <a:ln w="38100">
              <a:solidFill>
                <a:srgbClr val="FFFF00"/>
              </a:solidFill>
              <a:miter lim="800000"/>
              <a:headEnd/>
              <a:tailEnd/>
            </a:ln>
          </p:spPr>
          <p:txBody>
            <a:bodyPr wrap="none" anchor="ctr"/>
            <a:lstStyle/>
            <a:p>
              <a:endParaRPr lang="en-US"/>
            </a:p>
          </p:txBody>
        </p:sp>
      </p:grpSp>
      <p:grpSp>
        <p:nvGrpSpPr>
          <p:cNvPr id="3" name="Group 15"/>
          <p:cNvGrpSpPr>
            <a:grpSpLocks/>
          </p:cNvGrpSpPr>
          <p:nvPr/>
        </p:nvGrpSpPr>
        <p:grpSpPr bwMode="auto">
          <a:xfrm>
            <a:off x="6781800" y="2971800"/>
            <a:ext cx="304800" cy="304800"/>
            <a:chOff x="3600" y="1872"/>
            <a:chExt cx="192" cy="192"/>
          </a:xfrm>
        </p:grpSpPr>
        <p:sp>
          <p:nvSpPr>
            <p:cNvPr id="18446" name="Oval 7"/>
            <p:cNvSpPr>
              <a:spLocks noChangeArrowheads="1"/>
            </p:cNvSpPr>
            <p:nvPr/>
          </p:nvSpPr>
          <p:spPr bwMode="auto">
            <a:xfrm>
              <a:off x="3675" y="1947"/>
              <a:ext cx="48" cy="48"/>
            </a:xfrm>
            <a:prstGeom prst="ellipse">
              <a:avLst/>
            </a:prstGeom>
            <a:solidFill>
              <a:srgbClr val="FFFF00"/>
            </a:solidFill>
            <a:ln w="9525">
              <a:solidFill>
                <a:schemeClr val="tx1"/>
              </a:solidFill>
              <a:round/>
              <a:headEnd/>
              <a:tailEnd/>
            </a:ln>
          </p:spPr>
          <p:txBody>
            <a:bodyPr wrap="none" anchor="ctr"/>
            <a:lstStyle/>
            <a:p>
              <a:endParaRPr lang="en-US"/>
            </a:p>
          </p:txBody>
        </p:sp>
        <p:sp>
          <p:nvSpPr>
            <p:cNvPr id="18447" name="Rectangle 17"/>
            <p:cNvSpPr>
              <a:spLocks noChangeArrowheads="1"/>
            </p:cNvSpPr>
            <p:nvPr/>
          </p:nvSpPr>
          <p:spPr bwMode="auto">
            <a:xfrm>
              <a:off x="3600" y="1872"/>
              <a:ext cx="192" cy="192"/>
            </a:xfrm>
            <a:prstGeom prst="rect">
              <a:avLst/>
            </a:prstGeom>
            <a:noFill/>
            <a:ln w="38100">
              <a:solidFill>
                <a:srgbClr val="FFFF00"/>
              </a:solidFill>
              <a:miter lim="800000"/>
              <a:headEnd/>
              <a:tailEnd/>
            </a:ln>
          </p:spPr>
          <p:txBody>
            <a:bodyPr wrap="none" anchor="ctr"/>
            <a:lstStyle/>
            <a:p>
              <a:endParaRPr lang="en-US"/>
            </a:p>
          </p:txBody>
        </p:sp>
      </p:grpSp>
      <p:sp>
        <p:nvSpPr>
          <p:cNvPr id="396301" name="Rectangle 13"/>
          <p:cNvSpPr>
            <a:spLocks noGrp="1" noChangeArrowheads="1"/>
          </p:cNvSpPr>
          <p:nvPr>
            <p:ph type="body" idx="1"/>
          </p:nvPr>
        </p:nvSpPr>
        <p:spPr>
          <a:xfrm>
            <a:off x="1828800" y="4114800"/>
            <a:ext cx="8686800" cy="2438400"/>
          </a:xfrm>
        </p:spPr>
        <p:txBody>
          <a:bodyPr/>
          <a:lstStyle/>
          <a:p>
            <a:pPr>
              <a:lnSpc>
                <a:spcPct val="90000"/>
              </a:lnSpc>
              <a:buFontTx/>
              <a:buChar char="•"/>
            </a:pPr>
            <a:r>
              <a:rPr lang="en-US" dirty="0"/>
              <a:t>For each pixel in the first image</a:t>
            </a:r>
          </a:p>
          <a:p>
            <a:pPr lvl="1">
              <a:lnSpc>
                <a:spcPct val="90000"/>
              </a:lnSpc>
            </a:pPr>
            <a:r>
              <a:rPr lang="en-US" dirty="0"/>
              <a:t>Find corresponding </a:t>
            </a:r>
            <a:r>
              <a:rPr lang="en-US" dirty="0" err="1"/>
              <a:t>epipolar</a:t>
            </a:r>
            <a:r>
              <a:rPr lang="en-US" dirty="0"/>
              <a:t> line in the right image</a:t>
            </a:r>
          </a:p>
          <a:p>
            <a:pPr lvl="1">
              <a:lnSpc>
                <a:spcPct val="90000"/>
              </a:lnSpc>
            </a:pPr>
            <a:r>
              <a:rPr lang="en-US" dirty="0"/>
              <a:t>Examine all pixels on the </a:t>
            </a:r>
            <a:r>
              <a:rPr lang="en-US" dirty="0" err="1"/>
              <a:t>epipolar</a:t>
            </a:r>
            <a:r>
              <a:rPr lang="en-US" dirty="0"/>
              <a:t> line and pick the best match</a:t>
            </a:r>
          </a:p>
          <a:p>
            <a:pPr lvl="1">
              <a:lnSpc>
                <a:spcPct val="90000"/>
              </a:lnSpc>
            </a:pPr>
            <a:r>
              <a:rPr lang="en-US" dirty="0"/>
              <a:t>Triangulate the matches to get depth information</a:t>
            </a:r>
            <a:br>
              <a:rPr lang="en-US" dirty="0"/>
            </a:br>
            <a:endParaRPr lang="en-US" dirty="0"/>
          </a:p>
          <a:p>
            <a:pPr>
              <a:lnSpc>
                <a:spcPct val="90000"/>
              </a:lnSpc>
              <a:buFontTx/>
              <a:buChar char="•"/>
            </a:pPr>
            <a:r>
              <a:rPr lang="en-US" dirty="0"/>
              <a:t>Simplest case: </a:t>
            </a:r>
            <a:r>
              <a:rPr lang="en-US" dirty="0" err="1"/>
              <a:t>epipolar</a:t>
            </a:r>
            <a:r>
              <a:rPr lang="en-US" dirty="0"/>
              <a:t> lines are corresponding </a:t>
            </a:r>
            <a:r>
              <a:rPr lang="en-US" dirty="0" err="1"/>
              <a:t>scanlines</a:t>
            </a:r>
            <a:endParaRPr lang="en-US" dirty="0"/>
          </a:p>
          <a:p>
            <a:pPr lvl="1">
              <a:lnSpc>
                <a:spcPct val="90000"/>
              </a:lnSpc>
            </a:pPr>
            <a:r>
              <a:rPr lang="en-US" dirty="0"/>
              <a:t>When does this happen?</a:t>
            </a:r>
          </a:p>
        </p:txBody>
      </p:sp>
      <p:grpSp>
        <p:nvGrpSpPr>
          <p:cNvPr id="4" name="Group 16"/>
          <p:cNvGrpSpPr>
            <a:grpSpLocks/>
          </p:cNvGrpSpPr>
          <p:nvPr/>
        </p:nvGrpSpPr>
        <p:grpSpPr bwMode="auto">
          <a:xfrm>
            <a:off x="6324600" y="2971800"/>
            <a:ext cx="304800" cy="304800"/>
            <a:chOff x="3600" y="1872"/>
            <a:chExt cx="192" cy="192"/>
          </a:xfrm>
        </p:grpSpPr>
        <p:sp>
          <p:nvSpPr>
            <p:cNvPr id="18444" name="Oval 17"/>
            <p:cNvSpPr>
              <a:spLocks noChangeArrowheads="1"/>
            </p:cNvSpPr>
            <p:nvPr/>
          </p:nvSpPr>
          <p:spPr bwMode="auto">
            <a:xfrm>
              <a:off x="3675" y="1947"/>
              <a:ext cx="48" cy="48"/>
            </a:xfrm>
            <a:prstGeom prst="ellipse">
              <a:avLst/>
            </a:prstGeom>
            <a:solidFill>
              <a:srgbClr val="FFFF00"/>
            </a:solidFill>
            <a:ln w="9525">
              <a:solidFill>
                <a:schemeClr val="tx1"/>
              </a:solidFill>
              <a:round/>
              <a:headEnd/>
              <a:tailEnd/>
            </a:ln>
          </p:spPr>
          <p:txBody>
            <a:bodyPr wrap="none" anchor="ctr"/>
            <a:lstStyle/>
            <a:p>
              <a:endParaRPr lang="en-US"/>
            </a:p>
          </p:txBody>
        </p:sp>
        <p:sp>
          <p:nvSpPr>
            <p:cNvPr id="18445" name="Rectangle 18"/>
            <p:cNvSpPr>
              <a:spLocks noChangeArrowheads="1"/>
            </p:cNvSpPr>
            <p:nvPr/>
          </p:nvSpPr>
          <p:spPr bwMode="auto">
            <a:xfrm>
              <a:off x="3600" y="1872"/>
              <a:ext cx="192" cy="192"/>
            </a:xfrm>
            <a:prstGeom prst="rect">
              <a:avLst/>
            </a:prstGeom>
            <a:noFill/>
            <a:ln w="38100">
              <a:solidFill>
                <a:srgbClr val="FFFF00"/>
              </a:solidFill>
              <a:miter lim="800000"/>
              <a:headEnd/>
              <a:tailEnd/>
            </a:ln>
          </p:spPr>
          <p:txBody>
            <a:bodyPr wrap="none" anchor="ctr"/>
            <a:lstStyle/>
            <a:p>
              <a:endParaRPr lang="en-US"/>
            </a:p>
          </p:txBody>
        </p:sp>
      </p:grpSp>
      <p:grpSp>
        <p:nvGrpSpPr>
          <p:cNvPr id="5" name="Group 19"/>
          <p:cNvGrpSpPr>
            <a:grpSpLocks/>
          </p:cNvGrpSpPr>
          <p:nvPr/>
        </p:nvGrpSpPr>
        <p:grpSpPr bwMode="auto">
          <a:xfrm>
            <a:off x="7239000" y="2971800"/>
            <a:ext cx="304800" cy="304800"/>
            <a:chOff x="3600" y="1872"/>
            <a:chExt cx="192" cy="192"/>
          </a:xfrm>
        </p:grpSpPr>
        <p:sp>
          <p:nvSpPr>
            <p:cNvPr id="18442" name="Oval 20"/>
            <p:cNvSpPr>
              <a:spLocks noChangeArrowheads="1"/>
            </p:cNvSpPr>
            <p:nvPr/>
          </p:nvSpPr>
          <p:spPr bwMode="auto">
            <a:xfrm>
              <a:off x="3675" y="1947"/>
              <a:ext cx="48" cy="48"/>
            </a:xfrm>
            <a:prstGeom prst="ellipse">
              <a:avLst/>
            </a:prstGeom>
            <a:solidFill>
              <a:srgbClr val="FFFF00"/>
            </a:solidFill>
            <a:ln w="9525">
              <a:solidFill>
                <a:schemeClr val="tx1"/>
              </a:solidFill>
              <a:round/>
              <a:headEnd/>
              <a:tailEnd/>
            </a:ln>
          </p:spPr>
          <p:txBody>
            <a:bodyPr wrap="none" anchor="ctr"/>
            <a:lstStyle/>
            <a:p>
              <a:endParaRPr lang="en-US"/>
            </a:p>
          </p:txBody>
        </p:sp>
        <p:sp>
          <p:nvSpPr>
            <p:cNvPr id="18443" name="Rectangle 21"/>
            <p:cNvSpPr>
              <a:spLocks noChangeArrowheads="1"/>
            </p:cNvSpPr>
            <p:nvPr/>
          </p:nvSpPr>
          <p:spPr bwMode="auto">
            <a:xfrm>
              <a:off x="3600" y="1872"/>
              <a:ext cx="192" cy="192"/>
            </a:xfrm>
            <a:prstGeom prst="rect">
              <a:avLst/>
            </a:prstGeom>
            <a:noFill/>
            <a:ln w="38100">
              <a:solidFill>
                <a:srgbClr val="FFFF00"/>
              </a:solidFill>
              <a:miter lim="800000"/>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6301">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96301">
                                            <p:txEl>
                                              <p:pRg st="1" end="1"/>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39527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96301">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96301">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96301">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9630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70" grpId="0" animBg="1"/>
      <p:bldP spid="396301"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a:t>Parallel images</a:t>
            </a:r>
          </a:p>
        </p:txBody>
      </p:sp>
      <p:grpSp>
        <p:nvGrpSpPr>
          <p:cNvPr id="20484" name="Group 29"/>
          <p:cNvGrpSpPr>
            <a:grpSpLocks/>
          </p:cNvGrpSpPr>
          <p:nvPr/>
        </p:nvGrpSpPr>
        <p:grpSpPr bwMode="auto">
          <a:xfrm>
            <a:off x="1295400" y="957264"/>
            <a:ext cx="4495800" cy="5519737"/>
            <a:chOff x="336" y="603"/>
            <a:chExt cx="2832" cy="3477"/>
          </a:xfrm>
        </p:grpSpPr>
        <p:sp>
          <p:nvSpPr>
            <p:cNvPr id="20485" name="Freeform 4"/>
            <p:cNvSpPr>
              <a:spLocks/>
            </p:cNvSpPr>
            <p:nvPr/>
          </p:nvSpPr>
          <p:spPr bwMode="auto">
            <a:xfrm>
              <a:off x="2193" y="603"/>
              <a:ext cx="769" cy="529"/>
            </a:xfrm>
            <a:custGeom>
              <a:avLst/>
              <a:gdLst>
                <a:gd name="T0" fmla="*/ 53 w 865"/>
                <a:gd name="T1" fmla="*/ 0 h 529"/>
                <a:gd name="T2" fmla="*/ 45 w 865"/>
                <a:gd name="T3" fmla="*/ 24 h 529"/>
                <a:gd name="T4" fmla="*/ 45 w 865"/>
                <a:gd name="T5" fmla="*/ 48 h 529"/>
                <a:gd name="T6" fmla="*/ 30 w 865"/>
                <a:gd name="T7" fmla="*/ 72 h 529"/>
                <a:gd name="T8" fmla="*/ 22 w 865"/>
                <a:gd name="T9" fmla="*/ 96 h 529"/>
                <a:gd name="T10" fmla="*/ 22 w 865"/>
                <a:gd name="T11" fmla="*/ 120 h 529"/>
                <a:gd name="T12" fmla="*/ 22 w 865"/>
                <a:gd name="T13" fmla="*/ 144 h 529"/>
                <a:gd name="T14" fmla="*/ 15 w 865"/>
                <a:gd name="T15" fmla="*/ 168 h 529"/>
                <a:gd name="T16" fmla="*/ 8 w 865"/>
                <a:gd name="T17" fmla="*/ 192 h 529"/>
                <a:gd name="T18" fmla="*/ 0 w 865"/>
                <a:gd name="T19" fmla="*/ 216 h 529"/>
                <a:gd name="T20" fmla="*/ 0 w 865"/>
                <a:gd name="T21" fmla="*/ 240 h 529"/>
                <a:gd name="T22" fmla="*/ 0 w 865"/>
                <a:gd name="T23" fmla="*/ 264 h 529"/>
                <a:gd name="T24" fmla="*/ 8 w 865"/>
                <a:gd name="T25" fmla="*/ 288 h 529"/>
                <a:gd name="T26" fmla="*/ 8 w 865"/>
                <a:gd name="T27" fmla="*/ 312 h 529"/>
                <a:gd name="T28" fmla="*/ 15 w 865"/>
                <a:gd name="T29" fmla="*/ 336 h 529"/>
                <a:gd name="T30" fmla="*/ 15 w 865"/>
                <a:gd name="T31" fmla="*/ 360 h 529"/>
                <a:gd name="T32" fmla="*/ 22 w 865"/>
                <a:gd name="T33" fmla="*/ 384 h 529"/>
                <a:gd name="T34" fmla="*/ 22 w 865"/>
                <a:gd name="T35" fmla="*/ 408 h 529"/>
                <a:gd name="T36" fmla="*/ 30 w 865"/>
                <a:gd name="T37" fmla="*/ 432 h 529"/>
                <a:gd name="T38" fmla="*/ 37 w 865"/>
                <a:gd name="T39" fmla="*/ 456 h 529"/>
                <a:gd name="T40" fmla="*/ 532 w 865"/>
                <a:gd name="T41" fmla="*/ 528 h 529"/>
                <a:gd name="T42" fmla="*/ 502 w 865"/>
                <a:gd name="T43" fmla="*/ 480 h 529"/>
                <a:gd name="T44" fmla="*/ 495 w 865"/>
                <a:gd name="T45" fmla="*/ 456 h 529"/>
                <a:gd name="T46" fmla="*/ 487 w 865"/>
                <a:gd name="T47" fmla="*/ 420 h 529"/>
                <a:gd name="T48" fmla="*/ 480 w 865"/>
                <a:gd name="T49" fmla="*/ 396 h 529"/>
                <a:gd name="T50" fmla="*/ 472 w 865"/>
                <a:gd name="T51" fmla="*/ 372 h 529"/>
                <a:gd name="T52" fmla="*/ 465 w 865"/>
                <a:gd name="T53" fmla="*/ 348 h 529"/>
                <a:gd name="T54" fmla="*/ 465 w 865"/>
                <a:gd name="T55" fmla="*/ 324 h 529"/>
                <a:gd name="T56" fmla="*/ 465 w 865"/>
                <a:gd name="T57" fmla="*/ 288 h 529"/>
                <a:gd name="T58" fmla="*/ 465 w 865"/>
                <a:gd name="T59" fmla="*/ 264 h 529"/>
                <a:gd name="T60" fmla="*/ 465 w 865"/>
                <a:gd name="T61" fmla="*/ 240 h 529"/>
                <a:gd name="T62" fmla="*/ 480 w 865"/>
                <a:gd name="T63" fmla="*/ 216 h 529"/>
                <a:gd name="T64" fmla="*/ 480 w 865"/>
                <a:gd name="T65" fmla="*/ 192 h 529"/>
                <a:gd name="T66" fmla="*/ 487 w 865"/>
                <a:gd name="T67" fmla="*/ 168 h 529"/>
                <a:gd name="T68" fmla="*/ 502 w 865"/>
                <a:gd name="T69" fmla="*/ 156 h 529"/>
                <a:gd name="T70" fmla="*/ 502 w 865"/>
                <a:gd name="T71" fmla="*/ 132 h 529"/>
                <a:gd name="T72" fmla="*/ 517 w 865"/>
                <a:gd name="T73" fmla="*/ 108 h 529"/>
                <a:gd name="T74" fmla="*/ 532 w 865"/>
                <a:gd name="T75" fmla="*/ 96 h 529"/>
                <a:gd name="T76" fmla="*/ 540 w 865"/>
                <a:gd name="T77" fmla="*/ 72 h 529"/>
                <a:gd name="T78" fmla="*/ 53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w="9525" cap="rnd">
              <a:noFill/>
              <a:round/>
              <a:headEnd/>
              <a:tailEnd/>
            </a:ln>
          </p:spPr>
          <p:txBody>
            <a:bodyPr/>
            <a:lstStyle/>
            <a:p>
              <a:endParaRPr lang="en-US"/>
            </a:p>
          </p:txBody>
        </p:sp>
        <p:sp>
          <p:nvSpPr>
            <p:cNvPr id="20486" name="Line 5"/>
            <p:cNvSpPr>
              <a:spLocks noChangeShapeType="1"/>
            </p:cNvSpPr>
            <p:nvPr/>
          </p:nvSpPr>
          <p:spPr bwMode="auto">
            <a:xfrm>
              <a:off x="561" y="2715"/>
              <a:ext cx="2048" cy="1152"/>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0487" name="Freeform 6"/>
            <p:cNvSpPr>
              <a:spLocks/>
            </p:cNvSpPr>
            <p:nvPr/>
          </p:nvSpPr>
          <p:spPr bwMode="auto">
            <a:xfrm>
              <a:off x="966" y="768"/>
              <a:ext cx="1557" cy="1551"/>
            </a:xfrm>
            <a:custGeom>
              <a:avLst/>
              <a:gdLst>
                <a:gd name="T0" fmla="*/ 0 w 1557"/>
                <a:gd name="T1" fmla="*/ 1551 h 1551"/>
                <a:gd name="T2" fmla="*/ 1557 w 1557"/>
                <a:gd name="T3" fmla="*/ 0 h 1551"/>
                <a:gd name="T4" fmla="*/ 0 60000 65536"/>
                <a:gd name="T5" fmla="*/ 0 60000 65536"/>
                <a:gd name="T6" fmla="*/ 0 w 1557"/>
                <a:gd name="T7" fmla="*/ 0 h 1551"/>
                <a:gd name="T8" fmla="*/ 1557 w 1557"/>
                <a:gd name="T9" fmla="*/ 1551 h 1551"/>
              </a:gdLst>
              <a:ahLst/>
              <a:cxnLst>
                <a:cxn ang="T4">
                  <a:pos x="T0" y="T1"/>
                </a:cxn>
                <a:cxn ang="T5">
                  <a:pos x="T2" y="T3"/>
                </a:cxn>
              </a:cxnLst>
              <a:rect l="T6" t="T7" r="T8" b="T9"/>
              <a:pathLst>
                <a:path w="1557" h="1551">
                  <a:moveTo>
                    <a:pt x="0" y="1551"/>
                  </a:moveTo>
                  <a:lnTo>
                    <a:pt x="1557" y="0"/>
                  </a:lnTo>
                </a:path>
              </a:pathLst>
            </a:custGeom>
            <a:noFill/>
            <a:ln w="12700">
              <a:solidFill>
                <a:schemeClr val="tx1"/>
              </a:solidFill>
              <a:round/>
              <a:headEnd type="none" w="sm" len="sm"/>
              <a:tailEnd type="none" w="sm" len="sm"/>
            </a:ln>
          </p:spPr>
          <p:txBody>
            <a:bodyPr wrap="none" anchor="ctr"/>
            <a:lstStyle/>
            <a:p>
              <a:endParaRPr lang="en-US"/>
            </a:p>
          </p:txBody>
        </p:sp>
        <p:sp>
          <p:nvSpPr>
            <p:cNvPr id="20488" name="Freeform 7"/>
            <p:cNvSpPr>
              <a:spLocks/>
            </p:cNvSpPr>
            <p:nvPr/>
          </p:nvSpPr>
          <p:spPr bwMode="auto">
            <a:xfrm>
              <a:off x="433" y="1569"/>
              <a:ext cx="769" cy="1261"/>
            </a:xfrm>
            <a:custGeom>
              <a:avLst/>
              <a:gdLst>
                <a:gd name="T0" fmla="*/ 0 w 865"/>
                <a:gd name="T1" fmla="*/ 828 h 1261"/>
                <a:gd name="T2" fmla="*/ 540 w 865"/>
                <a:gd name="T3" fmla="*/ 1260 h 1261"/>
                <a:gd name="T4" fmla="*/ 540 w 865"/>
                <a:gd name="T5" fmla="*/ 414 h 1261"/>
                <a:gd name="T6" fmla="*/ 0 w 865"/>
                <a:gd name="T7" fmla="*/ 0 h 1261"/>
                <a:gd name="T8" fmla="*/ 0 w 865"/>
                <a:gd name="T9" fmla="*/ 828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a:p>
          </p:txBody>
        </p:sp>
        <p:sp>
          <p:nvSpPr>
            <p:cNvPr id="20489" name="Freeform 8"/>
            <p:cNvSpPr>
              <a:spLocks/>
            </p:cNvSpPr>
            <p:nvPr/>
          </p:nvSpPr>
          <p:spPr bwMode="auto">
            <a:xfrm>
              <a:off x="2514" y="768"/>
              <a:ext cx="74" cy="2463"/>
            </a:xfrm>
            <a:custGeom>
              <a:avLst/>
              <a:gdLst>
                <a:gd name="T0" fmla="*/ 74 w 74"/>
                <a:gd name="T1" fmla="*/ 2463 h 2463"/>
                <a:gd name="T2" fmla="*/ 0 w 74"/>
                <a:gd name="T3" fmla="*/ 0 h 2463"/>
                <a:gd name="T4" fmla="*/ 0 60000 65536"/>
                <a:gd name="T5" fmla="*/ 0 60000 65536"/>
                <a:gd name="T6" fmla="*/ 0 w 74"/>
                <a:gd name="T7" fmla="*/ 0 h 2463"/>
                <a:gd name="T8" fmla="*/ 74 w 74"/>
                <a:gd name="T9" fmla="*/ 2463 h 2463"/>
              </a:gdLst>
              <a:ahLst/>
              <a:cxnLst>
                <a:cxn ang="T4">
                  <a:pos x="T0" y="T1"/>
                </a:cxn>
                <a:cxn ang="T5">
                  <a:pos x="T2" y="T3"/>
                </a:cxn>
              </a:cxnLst>
              <a:rect l="T6" t="T7" r="T8" b="T9"/>
              <a:pathLst>
                <a:path w="74" h="2463">
                  <a:moveTo>
                    <a:pt x="74" y="2463"/>
                  </a:moveTo>
                  <a:lnTo>
                    <a:pt x="0" y="0"/>
                  </a:lnTo>
                </a:path>
              </a:pathLst>
            </a:custGeom>
            <a:noFill/>
            <a:ln w="12700">
              <a:solidFill>
                <a:schemeClr val="tx1"/>
              </a:solidFill>
              <a:round/>
              <a:headEnd type="none" w="sm" len="sm"/>
              <a:tailEnd type="none" w="sm" len="sm"/>
            </a:ln>
          </p:spPr>
          <p:txBody>
            <a:bodyPr wrap="none" anchor="ctr"/>
            <a:lstStyle/>
            <a:p>
              <a:endParaRPr lang="en-US"/>
            </a:p>
          </p:txBody>
        </p:sp>
        <p:sp>
          <p:nvSpPr>
            <p:cNvPr id="20490" name="Freeform 9"/>
            <p:cNvSpPr>
              <a:spLocks/>
            </p:cNvSpPr>
            <p:nvPr/>
          </p:nvSpPr>
          <p:spPr bwMode="auto">
            <a:xfrm>
              <a:off x="2396" y="2651"/>
              <a:ext cx="769" cy="1261"/>
            </a:xfrm>
            <a:custGeom>
              <a:avLst/>
              <a:gdLst>
                <a:gd name="T0" fmla="*/ 0 w 865"/>
                <a:gd name="T1" fmla="*/ 828 h 1261"/>
                <a:gd name="T2" fmla="*/ 540 w 865"/>
                <a:gd name="T3" fmla="*/ 1260 h 1261"/>
                <a:gd name="T4" fmla="*/ 540 w 865"/>
                <a:gd name="T5" fmla="*/ 414 h 1261"/>
                <a:gd name="T6" fmla="*/ 0 w 865"/>
                <a:gd name="T7" fmla="*/ 0 h 1261"/>
                <a:gd name="T8" fmla="*/ 0 w 865"/>
                <a:gd name="T9" fmla="*/ 828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a:p>
          </p:txBody>
        </p:sp>
        <p:sp>
          <p:nvSpPr>
            <p:cNvPr id="20491" name="Line 10"/>
            <p:cNvSpPr>
              <a:spLocks noChangeShapeType="1"/>
            </p:cNvSpPr>
            <p:nvPr/>
          </p:nvSpPr>
          <p:spPr bwMode="auto">
            <a:xfrm flipV="1">
              <a:off x="561" y="2319"/>
              <a:ext cx="405" cy="396"/>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0492" name="Line 11"/>
            <p:cNvSpPr>
              <a:spLocks noChangeShapeType="1"/>
            </p:cNvSpPr>
            <p:nvPr/>
          </p:nvSpPr>
          <p:spPr bwMode="auto">
            <a:xfrm flipH="1" flipV="1">
              <a:off x="2588" y="3231"/>
              <a:ext cx="21" cy="636"/>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0493" name="Freeform 12"/>
            <p:cNvSpPr>
              <a:spLocks/>
            </p:cNvSpPr>
            <p:nvPr/>
          </p:nvSpPr>
          <p:spPr bwMode="auto">
            <a:xfrm>
              <a:off x="336" y="2684"/>
              <a:ext cx="248" cy="244"/>
            </a:xfrm>
            <a:custGeom>
              <a:avLst/>
              <a:gdLst>
                <a:gd name="T0" fmla="*/ 0 w 279"/>
                <a:gd name="T1" fmla="*/ 243 h 244"/>
                <a:gd name="T2" fmla="*/ 92 w 279"/>
                <a:gd name="T3" fmla="*/ 1 h 244"/>
                <a:gd name="T4" fmla="*/ 100 w 279"/>
                <a:gd name="T5" fmla="*/ 0 h 244"/>
                <a:gd name="T6" fmla="*/ 104 w 279"/>
                <a:gd name="T7" fmla="*/ 3 h 244"/>
                <a:gd name="T8" fmla="*/ 104 w 279"/>
                <a:gd name="T9" fmla="*/ 6 h 244"/>
                <a:gd name="T10" fmla="*/ 108 w 279"/>
                <a:gd name="T11" fmla="*/ 5 h 244"/>
                <a:gd name="T12" fmla="*/ 110 w 279"/>
                <a:gd name="T13" fmla="*/ 9 h 244"/>
                <a:gd name="T14" fmla="*/ 114 w 279"/>
                <a:gd name="T15" fmla="*/ 7 h 244"/>
                <a:gd name="T16" fmla="*/ 116 w 279"/>
                <a:gd name="T17" fmla="*/ 12 h 244"/>
                <a:gd name="T18" fmla="*/ 118 w 279"/>
                <a:gd name="T19" fmla="*/ 13 h 244"/>
                <a:gd name="T20" fmla="*/ 123 w 279"/>
                <a:gd name="T21" fmla="*/ 14 h 244"/>
                <a:gd name="T22" fmla="*/ 125 w 279"/>
                <a:gd name="T23" fmla="*/ 15 h 244"/>
                <a:gd name="T24" fmla="*/ 128 w 279"/>
                <a:gd name="T25" fmla="*/ 19 h 244"/>
                <a:gd name="T26" fmla="*/ 132 w 279"/>
                <a:gd name="T27" fmla="*/ 20 h 244"/>
                <a:gd name="T28" fmla="*/ 134 w 279"/>
                <a:gd name="T29" fmla="*/ 23 h 244"/>
                <a:gd name="T30" fmla="*/ 139 w 279"/>
                <a:gd name="T31" fmla="*/ 25 h 244"/>
                <a:gd name="T32" fmla="*/ 141 w 279"/>
                <a:gd name="T33" fmla="*/ 29 h 244"/>
                <a:gd name="T34" fmla="*/ 143 w 279"/>
                <a:gd name="T35" fmla="*/ 32 h 244"/>
                <a:gd name="T36" fmla="*/ 144 w 279"/>
                <a:gd name="T37" fmla="*/ 36 h 244"/>
                <a:gd name="T38" fmla="*/ 147 w 279"/>
                <a:gd name="T39" fmla="*/ 39 h 244"/>
                <a:gd name="T40" fmla="*/ 148 w 279"/>
                <a:gd name="T41" fmla="*/ 45 h 244"/>
                <a:gd name="T42" fmla="*/ 151 w 279"/>
                <a:gd name="T43" fmla="*/ 46 h 244"/>
                <a:gd name="T44" fmla="*/ 155 w 279"/>
                <a:gd name="T45" fmla="*/ 55 h 244"/>
                <a:gd name="T46" fmla="*/ 155 w 279"/>
                <a:gd name="T47" fmla="*/ 58 h 244"/>
                <a:gd name="T48" fmla="*/ 160 w 279"/>
                <a:gd name="T49" fmla="*/ 63 h 244"/>
                <a:gd name="T50" fmla="*/ 160 w 279"/>
                <a:gd name="T51" fmla="*/ 67 h 244"/>
                <a:gd name="T52" fmla="*/ 163 w 279"/>
                <a:gd name="T53" fmla="*/ 71 h 244"/>
                <a:gd name="T54" fmla="*/ 163 w 279"/>
                <a:gd name="T55" fmla="*/ 75 h 244"/>
                <a:gd name="T56" fmla="*/ 165 w 279"/>
                <a:gd name="T57" fmla="*/ 81 h 244"/>
                <a:gd name="T58" fmla="*/ 165 w 279"/>
                <a:gd name="T59" fmla="*/ 86 h 244"/>
                <a:gd name="T60" fmla="*/ 166 w 279"/>
                <a:gd name="T61" fmla="*/ 90 h 244"/>
                <a:gd name="T62" fmla="*/ 166 w 279"/>
                <a:gd name="T63" fmla="*/ 95 h 244"/>
                <a:gd name="T64" fmla="*/ 167 w 279"/>
                <a:gd name="T65" fmla="*/ 99 h 244"/>
                <a:gd name="T66" fmla="*/ 167 w 279"/>
                <a:gd name="T67" fmla="*/ 103 h 244"/>
                <a:gd name="T68" fmla="*/ 167 w 279"/>
                <a:gd name="T69" fmla="*/ 109 h 244"/>
                <a:gd name="T70" fmla="*/ 167 w 279"/>
                <a:gd name="T71" fmla="*/ 113 h 244"/>
                <a:gd name="T72" fmla="*/ 171 w 279"/>
                <a:gd name="T73" fmla="*/ 119 h 244"/>
                <a:gd name="T74" fmla="*/ 172 w 279"/>
                <a:gd name="T75" fmla="*/ 124 h 244"/>
                <a:gd name="T76" fmla="*/ 172 w 279"/>
                <a:gd name="T77" fmla="*/ 128 h 244"/>
                <a:gd name="T78" fmla="*/ 172 w 279"/>
                <a:gd name="T79" fmla="*/ 134 h 244"/>
                <a:gd name="T80" fmla="*/ 173 w 279"/>
                <a:gd name="T81" fmla="*/ 138 h 244"/>
                <a:gd name="T82" fmla="*/ 173 w 279"/>
                <a:gd name="T83" fmla="*/ 143 h 244"/>
                <a:gd name="T84" fmla="*/ 173 w 279"/>
                <a:gd name="T85" fmla="*/ 147 h 244"/>
                <a:gd name="T86" fmla="*/ 172 w 279"/>
                <a:gd name="T87" fmla="*/ 153 h 244"/>
                <a:gd name="T88" fmla="*/ 172 w 279"/>
                <a:gd name="T89" fmla="*/ 156 h 244"/>
                <a:gd name="T90" fmla="*/ 173 w 279"/>
                <a:gd name="T91" fmla="*/ 162 h 244"/>
                <a:gd name="T92" fmla="*/ 174 w 279"/>
                <a:gd name="T93" fmla="*/ 167 h 244"/>
                <a:gd name="T94" fmla="*/ 172 w 279"/>
                <a:gd name="T95" fmla="*/ 172 h 244"/>
                <a:gd name="T96" fmla="*/ 169 w 279"/>
                <a:gd name="T97" fmla="*/ 181 h 244"/>
                <a:gd name="T98" fmla="*/ 0 w 279"/>
                <a:gd name="T99" fmla="*/ 243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a:p>
          </p:txBody>
        </p:sp>
        <p:sp>
          <p:nvSpPr>
            <p:cNvPr id="20494" name="Arc 13"/>
            <p:cNvSpPr>
              <a:spLocks/>
            </p:cNvSpPr>
            <p:nvPr/>
          </p:nvSpPr>
          <p:spPr bwMode="auto">
            <a:xfrm rot="720000">
              <a:off x="462" y="2694"/>
              <a:ext cx="133"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a:p>
          </p:txBody>
        </p:sp>
        <p:sp>
          <p:nvSpPr>
            <p:cNvPr id="20495" name="Line 14"/>
            <p:cNvSpPr>
              <a:spLocks noChangeShapeType="1"/>
            </p:cNvSpPr>
            <p:nvPr/>
          </p:nvSpPr>
          <p:spPr bwMode="auto">
            <a:xfrm flipH="1">
              <a:off x="336" y="2580"/>
              <a:ext cx="191" cy="347"/>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0496" name="Oval 15"/>
            <p:cNvSpPr>
              <a:spLocks noChangeArrowheads="1"/>
            </p:cNvSpPr>
            <p:nvPr/>
          </p:nvSpPr>
          <p:spPr bwMode="auto">
            <a:xfrm rot="-1860000">
              <a:off x="511" y="2697"/>
              <a:ext cx="63" cy="125"/>
            </a:xfrm>
            <a:prstGeom prst="ellipse">
              <a:avLst/>
            </a:prstGeom>
            <a:solidFill>
              <a:schemeClr val="tx1"/>
            </a:solidFill>
            <a:ln w="12700">
              <a:solidFill>
                <a:schemeClr val="tx1"/>
              </a:solidFill>
              <a:round/>
              <a:headEnd/>
              <a:tailEnd/>
            </a:ln>
          </p:spPr>
          <p:txBody>
            <a:bodyPr wrap="none" anchor="ctr"/>
            <a:lstStyle/>
            <a:p>
              <a:endParaRPr lang="en-US"/>
            </a:p>
          </p:txBody>
        </p:sp>
        <p:sp>
          <p:nvSpPr>
            <p:cNvPr id="20497" name="Line 16"/>
            <p:cNvSpPr>
              <a:spLocks noChangeShapeType="1"/>
            </p:cNvSpPr>
            <p:nvPr/>
          </p:nvSpPr>
          <p:spPr bwMode="auto">
            <a:xfrm flipV="1">
              <a:off x="336" y="2836"/>
              <a:ext cx="350" cy="91"/>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0498" name="Freeform 17"/>
            <p:cNvSpPr>
              <a:spLocks/>
            </p:cNvSpPr>
            <p:nvPr/>
          </p:nvSpPr>
          <p:spPr bwMode="auto">
            <a:xfrm>
              <a:off x="2384" y="3836"/>
              <a:ext cx="248" cy="244"/>
            </a:xfrm>
            <a:custGeom>
              <a:avLst/>
              <a:gdLst>
                <a:gd name="T0" fmla="*/ 0 w 279"/>
                <a:gd name="T1" fmla="*/ 243 h 244"/>
                <a:gd name="T2" fmla="*/ 92 w 279"/>
                <a:gd name="T3" fmla="*/ 1 h 244"/>
                <a:gd name="T4" fmla="*/ 100 w 279"/>
                <a:gd name="T5" fmla="*/ 0 h 244"/>
                <a:gd name="T6" fmla="*/ 104 w 279"/>
                <a:gd name="T7" fmla="*/ 3 h 244"/>
                <a:gd name="T8" fmla="*/ 104 w 279"/>
                <a:gd name="T9" fmla="*/ 6 h 244"/>
                <a:gd name="T10" fmla="*/ 108 w 279"/>
                <a:gd name="T11" fmla="*/ 5 h 244"/>
                <a:gd name="T12" fmla="*/ 110 w 279"/>
                <a:gd name="T13" fmla="*/ 9 h 244"/>
                <a:gd name="T14" fmla="*/ 114 w 279"/>
                <a:gd name="T15" fmla="*/ 7 h 244"/>
                <a:gd name="T16" fmla="*/ 116 w 279"/>
                <a:gd name="T17" fmla="*/ 12 h 244"/>
                <a:gd name="T18" fmla="*/ 118 w 279"/>
                <a:gd name="T19" fmla="*/ 13 h 244"/>
                <a:gd name="T20" fmla="*/ 123 w 279"/>
                <a:gd name="T21" fmla="*/ 14 h 244"/>
                <a:gd name="T22" fmla="*/ 125 w 279"/>
                <a:gd name="T23" fmla="*/ 15 h 244"/>
                <a:gd name="T24" fmla="*/ 128 w 279"/>
                <a:gd name="T25" fmla="*/ 19 h 244"/>
                <a:gd name="T26" fmla="*/ 132 w 279"/>
                <a:gd name="T27" fmla="*/ 20 h 244"/>
                <a:gd name="T28" fmla="*/ 134 w 279"/>
                <a:gd name="T29" fmla="*/ 23 h 244"/>
                <a:gd name="T30" fmla="*/ 139 w 279"/>
                <a:gd name="T31" fmla="*/ 25 h 244"/>
                <a:gd name="T32" fmla="*/ 141 w 279"/>
                <a:gd name="T33" fmla="*/ 29 h 244"/>
                <a:gd name="T34" fmla="*/ 143 w 279"/>
                <a:gd name="T35" fmla="*/ 32 h 244"/>
                <a:gd name="T36" fmla="*/ 144 w 279"/>
                <a:gd name="T37" fmla="*/ 36 h 244"/>
                <a:gd name="T38" fmla="*/ 147 w 279"/>
                <a:gd name="T39" fmla="*/ 39 h 244"/>
                <a:gd name="T40" fmla="*/ 148 w 279"/>
                <a:gd name="T41" fmla="*/ 45 h 244"/>
                <a:gd name="T42" fmla="*/ 151 w 279"/>
                <a:gd name="T43" fmla="*/ 46 h 244"/>
                <a:gd name="T44" fmla="*/ 155 w 279"/>
                <a:gd name="T45" fmla="*/ 55 h 244"/>
                <a:gd name="T46" fmla="*/ 155 w 279"/>
                <a:gd name="T47" fmla="*/ 58 h 244"/>
                <a:gd name="T48" fmla="*/ 160 w 279"/>
                <a:gd name="T49" fmla="*/ 63 h 244"/>
                <a:gd name="T50" fmla="*/ 160 w 279"/>
                <a:gd name="T51" fmla="*/ 67 h 244"/>
                <a:gd name="T52" fmla="*/ 163 w 279"/>
                <a:gd name="T53" fmla="*/ 71 h 244"/>
                <a:gd name="T54" fmla="*/ 163 w 279"/>
                <a:gd name="T55" fmla="*/ 75 h 244"/>
                <a:gd name="T56" fmla="*/ 165 w 279"/>
                <a:gd name="T57" fmla="*/ 81 h 244"/>
                <a:gd name="T58" fmla="*/ 165 w 279"/>
                <a:gd name="T59" fmla="*/ 86 h 244"/>
                <a:gd name="T60" fmla="*/ 166 w 279"/>
                <a:gd name="T61" fmla="*/ 90 h 244"/>
                <a:gd name="T62" fmla="*/ 166 w 279"/>
                <a:gd name="T63" fmla="*/ 95 h 244"/>
                <a:gd name="T64" fmla="*/ 167 w 279"/>
                <a:gd name="T65" fmla="*/ 99 h 244"/>
                <a:gd name="T66" fmla="*/ 167 w 279"/>
                <a:gd name="T67" fmla="*/ 103 h 244"/>
                <a:gd name="T68" fmla="*/ 167 w 279"/>
                <a:gd name="T69" fmla="*/ 109 h 244"/>
                <a:gd name="T70" fmla="*/ 167 w 279"/>
                <a:gd name="T71" fmla="*/ 113 h 244"/>
                <a:gd name="T72" fmla="*/ 171 w 279"/>
                <a:gd name="T73" fmla="*/ 119 h 244"/>
                <a:gd name="T74" fmla="*/ 172 w 279"/>
                <a:gd name="T75" fmla="*/ 124 h 244"/>
                <a:gd name="T76" fmla="*/ 172 w 279"/>
                <a:gd name="T77" fmla="*/ 128 h 244"/>
                <a:gd name="T78" fmla="*/ 172 w 279"/>
                <a:gd name="T79" fmla="*/ 134 h 244"/>
                <a:gd name="T80" fmla="*/ 173 w 279"/>
                <a:gd name="T81" fmla="*/ 138 h 244"/>
                <a:gd name="T82" fmla="*/ 173 w 279"/>
                <a:gd name="T83" fmla="*/ 143 h 244"/>
                <a:gd name="T84" fmla="*/ 173 w 279"/>
                <a:gd name="T85" fmla="*/ 147 h 244"/>
                <a:gd name="T86" fmla="*/ 172 w 279"/>
                <a:gd name="T87" fmla="*/ 153 h 244"/>
                <a:gd name="T88" fmla="*/ 172 w 279"/>
                <a:gd name="T89" fmla="*/ 156 h 244"/>
                <a:gd name="T90" fmla="*/ 173 w 279"/>
                <a:gd name="T91" fmla="*/ 162 h 244"/>
                <a:gd name="T92" fmla="*/ 174 w 279"/>
                <a:gd name="T93" fmla="*/ 167 h 244"/>
                <a:gd name="T94" fmla="*/ 172 w 279"/>
                <a:gd name="T95" fmla="*/ 172 h 244"/>
                <a:gd name="T96" fmla="*/ 169 w 279"/>
                <a:gd name="T97" fmla="*/ 181 h 244"/>
                <a:gd name="T98" fmla="*/ 0 w 279"/>
                <a:gd name="T99" fmla="*/ 243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a:p>
          </p:txBody>
        </p:sp>
        <p:sp>
          <p:nvSpPr>
            <p:cNvPr id="20499" name="Arc 18"/>
            <p:cNvSpPr>
              <a:spLocks/>
            </p:cNvSpPr>
            <p:nvPr/>
          </p:nvSpPr>
          <p:spPr bwMode="auto">
            <a:xfrm rot="720000">
              <a:off x="2510" y="3846"/>
              <a:ext cx="133"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a:p>
          </p:txBody>
        </p:sp>
        <p:sp>
          <p:nvSpPr>
            <p:cNvPr id="20500" name="Line 19"/>
            <p:cNvSpPr>
              <a:spLocks noChangeShapeType="1"/>
            </p:cNvSpPr>
            <p:nvPr/>
          </p:nvSpPr>
          <p:spPr bwMode="auto">
            <a:xfrm flipH="1">
              <a:off x="2384" y="3732"/>
              <a:ext cx="191" cy="347"/>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0501" name="Oval 20"/>
            <p:cNvSpPr>
              <a:spLocks noChangeArrowheads="1"/>
            </p:cNvSpPr>
            <p:nvPr/>
          </p:nvSpPr>
          <p:spPr bwMode="auto">
            <a:xfrm rot="-1860000">
              <a:off x="2559" y="3849"/>
              <a:ext cx="63" cy="125"/>
            </a:xfrm>
            <a:prstGeom prst="ellipse">
              <a:avLst/>
            </a:prstGeom>
            <a:solidFill>
              <a:schemeClr val="tx1"/>
            </a:solidFill>
            <a:ln w="12700">
              <a:solidFill>
                <a:schemeClr val="tx1"/>
              </a:solidFill>
              <a:round/>
              <a:headEnd/>
              <a:tailEnd/>
            </a:ln>
          </p:spPr>
          <p:txBody>
            <a:bodyPr wrap="none" anchor="ctr"/>
            <a:lstStyle/>
            <a:p>
              <a:endParaRPr lang="en-US"/>
            </a:p>
          </p:txBody>
        </p:sp>
        <p:sp>
          <p:nvSpPr>
            <p:cNvPr id="20502" name="Line 21"/>
            <p:cNvSpPr>
              <a:spLocks noChangeShapeType="1"/>
            </p:cNvSpPr>
            <p:nvPr/>
          </p:nvSpPr>
          <p:spPr bwMode="auto">
            <a:xfrm flipV="1">
              <a:off x="2384" y="3988"/>
              <a:ext cx="350" cy="91"/>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0503" name="Line 22"/>
            <p:cNvSpPr>
              <a:spLocks noChangeShapeType="1"/>
            </p:cNvSpPr>
            <p:nvPr/>
          </p:nvSpPr>
          <p:spPr bwMode="auto">
            <a:xfrm>
              <a:off x="1207" y="1989"/>
              <a:ext cx="1193" cy="659"/>
            </a:xfrm>
            <a:prstGeom prst="line">
              <a:avLst/>
            </a:prstGeom>
            <a:noFill/>
            <a:ln w="12700">
              <a:solidFill>
                <a:schemeClr val="tx1"/>
              </a:solidFill>
              <a:prstDash val="dash"/>
              <a:round/>
              <a:headEnd/>
              <a:tailEnd/>
            </a:ln>
          </p:spPr>
          <p:txBody>
            <a:bodyPr/>
            <a:lstStyle/>
            <a:p>
              <a:endParaRPr lang="en-US"/>
            </a:p>
          </p:txBody>
        </p:sp>
        <p:sp>
          <p:nvSpPr>
            <p:cNvPr id="20504" name="Line 23"/>
            <p:cNvSpPr>
              <a:spLocks noChangeShapeType="1"/>
            </p:cNvSpPr>
            <p:nvPr/>
          </p:nvSpPr>
          <p:spPr bwMode="auto">
            <a:xfrm>
              <a:off x="1202" y="2827"/>
              <a:ext cx="1193" cy="659"/>
            </a:xfrm>
            <a:prstGeom prst="line">
              <a:avLst/>
            </a:prstGeom>
            <a:noFill/>
            <a:ln w="12700">
              <a:solidFill>
                <a:schemeClr val="tx1"/>
              </a:solidFill>
              <a:prstDash val="dash"/>
              <a:round/>
              <a:headEnd/>
              <a:tailEnd/>
            </a:ln>
          </p:spPr>
          <p:txBody>
            <a:bodyPr/>
            <a:lstStyle/>
            <a:p>
              <a:endParaRPr lang="en-US"/>
            </a:p>
          </p:txBody>
        </p:sp>
        <p:sp>
          <p:nvSpPr>
            <p:cNvPr id="20505" name="Line 24"/>
            <p:cNvSpPr>
              <a:spLocks noChangeShapeType="1"/>
            </p:cNvSpPr>
            <p:nvPr/>
          </p:nvSpPr>
          <p:spPr bwMode="auto">
            <a:xfrm>
              <a:off x="433" y="2021"/>
              <a:ext cx="762" cy="421"/>
            </a:xfrm>
            <a:prstGeom prst="line">
              <a:avLst/>
            </a:prstGeom>
            <a:noFill/>
            <a:ln w="12700">
              <a:solidFill>
                <a:schemeClr val="tx1"/>
              </a:solidFill>
              <a:round/>
              <a:headEnd/>
              <a:tailEnd/>
            </a:ln>
          </p:spPr>
          <p:txBody>
            <a:bodyPr/>
            <a:lstStyle/>
            <a:p>
              <a:endParaRPr lang="en-US"/>
            </a:p>
          </p:txBody>
        </p:sp>
        <p:sp>
          <p:nvSpPr>
            <p:cNvPr id="20506" name="Line 25"/>
            <p:cNvSpPr>
              <a:spLocks noChangeShapeType="1"/>
            </p:cNvSpPr>
            <p:nvPr/>
          </p:nvSpPr>
          <p:spPr bwMode="auto">
            <a:xfrm>
              <a:off x="2406" y="3121"/>
              <a:ext cx="762" cy="421"/>
            </a:xfrm>
            <a:prstGeom prst="line">
              <a:avLst/>
            </a:prstGeom>
            <a:noFill/>
            <a:ln w="12700">
              <a:solidFill>
                <a:schemeClr val="tx1"/>
              </a:solidFill>
              <a:round/>
              <a:headEnd/>
              <a:tailEnd/>
            </a:ln>
          </p:spPr>
          <p:txBody>
            <a:bodyPr/>
            <a:lstStyle/>
            <a:p>
              <a:endParaRPr lang="en-US"/>
            </a:p>
          </p:txBody>
        </p:sp>
        <p:sp>
          <p:nvSpPr>
            <p:cNvPr id="20507" name="Line 26"/>
            <p:cNvSpPr>
              <a:spLocks noChangeShapeType="1"/>
            </p:cNvSpPr>
            <p:nvPr/>
          </p:nvSpPr>
          <p:spPr bwMode="auto">
            <a:xfrm>
              <a:off x="1207" y="2453"/>
              <a:ext cx="1193" cy="659"/>
            </a:xfrm>
            <a:prstGeom prst="line">
              <a:avLst/>
            </a:prstGeom>
            <a:noFill/>
            <a:ln w="12700">
              <a:solidFill>
                <a:schemeClr val="tx1"/>
              </a:solidFill>
              <a:prstDash val="dash"/>
              <a:round/>
              <a:headEnd/>
              <a:tailEnd/>
            </a:ln>
          </p:spPr>
          <p:txBody>
            <a:bodyPr/>
            <a:lstStyle/>
            <a:p>
              <a:endParaRPr lang="en-US"/>
            </a:p>
          </p:txBody>
        </p:sp>
        <p:sp>
          <p:nvSpPr>
            <p:cNvPr id="20508" name="Oval 27"/>
            <p:cNvSpPr>
              <a:spLocks noChangeArrowheads="1"/>
            </p:cNvSpPr>
            <p:nvPr/>
          </p:nvSpPr>
          <p:spPr bwMode="auto">
            <a:xfrm>
              <a:off x="2570" y="3201"/>
              <a:ext cx="36" cy="40"/>
            </a:xfrm>
            <a:prstGeom prst="ellipse">
              <a:avLst/>
            </a:prstGeom>
            <a:solidFill>
              <a:srgbClr val="037C03"/>
            </a:solidFill>
            <a:ln w="12700">
              <a:solidFill>
                <a:schemeClr val="bg2"/>
              </a:solidFill>
              <a:round/>
              <a:headEnd/>
              <a:tailEnd/>
            </a:ln>
          </p:spPr>
          <p:txBody>
            <a:bodyPr wrap="none" anchor="ctr"/>
            <a:lstStyle/>
            <a:p>
              <a:endParaRPr lang="en-US"/>
            </a:p>
          </p:txBody>
        </p:sp>
        <p:sp>
          <p:nvSpPr>
            <p:cNvPr id="20509" name="Oval 28"/>
            <p:cNvSpPr>
              <a:spLocks noChangeArrowheads="1"/>
            </p:cNvSpPr>
            <p:nvPr/>
          </p:nvSpPr>
          <p:spPr bwMode="auto">
            <a:xfrm>
              <a:off x="948" y="2299"/>
              <a:ext cx="36" cy="40"/>
            </a:xfrm>
            <a:prstGeom prst="ellipse">
              <a:avLst/>
            </a:prstGeom>
            <a:solidFill>
              <a:srgbClr val="037C03"/>
            </a:solidFill>
            <a:ln w="12700">
              <a:solidFill>
                <a:schemeClr val="bg2"/>
              </a:solidFill>
              <a:round/>
              <a:headEnd/>
              <a:tailEnd/>
            </a:ln>
          </p:spPr>
          <p:txBody>
            <a:bodyPr wrap="none" anchor="ctr"/>
            <a:lstStyle/>
            <a:p>
              <a:endParaRPr lang="en-US"/>
            </a:p>
          </p:txBody>
        </p:sp>
      </p:grpSp>
      <p:sp>
        <p:nvSpPr>
          <p:cNvPr id="32" name="Rectangle 3">
            <a:extLst>
              <a:ext uri="{FF2B5EF4-FFF2-40B4-BE49-F238E27FC236}">
                <a16:creationId xmlns:a16="http://schemas.microsoft.com/office/drawing/2014/main" id="{B01A60C1-1295-8F4F-A401-D102512A64C6}"/>
              </a:ext>
            </a:extLst>
          </p:cNvPr>
          <p:cNvSpPr txBox="1">
            <a:spLocks noChangeArrowheads="1"/>
          </p:cNvSpPr>
          <p:nvPr/>
        </p:nvSpPr>
        <p:spPr bwMode="auto">
          <a:xfrm>
            <a:off x="6296025" y="914400"/>
            <a:ext cx="5010149"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a:buFontTx/>
              <a:buChar char="•"/>
            </a:pPr>
            <a:r>
              <a:rPr lang="en-US" sz="2800" kern="0" dirty="0"/>
              <a:t>Image planes of cameras are parallel to each other and to the baseline</a:t>
            </a:r>
          </a:p>
          <a:p>
            <a:pPr>
              <a:buFontTx/>
              <a:buChar char="•"/>
            </a:pPr>
            <a:r>
              <a:rPr lang="en-US" sz="2800" kern="0" dirty="0"/>
              <a:t>Camera centers are at the same height</a:t>
            </a:r>
          </a:p>
          <a:p>
            <a:pPr>
              <a:buFontTx/>
              <a:buChar char="•"/>
            </a:pPr>
            <a:r>
              <a:rPr lang="en-US" sz="2800" kern="0" dirty="0"/>
              <a:t>Focal lengths are the same</a:t>
            </a:r>
          </a:p>
          <a:p>
            <a:pPr>
              <a:buFontTx/>
              <a:buChar char="•"/>
            </a:pPr>
            <a:r>
              <a:rPr lang="en-US" sz="2800" kern="0" dirty="0"/>
              <a:t>Then </a:t>
            </a:r>
            <a:r>
              <a:rPr lang="en-US" sz="2800" kern="0" dirty="0" err="1"/>
              <a:t>epipolar</a:t>
            </a:r>
            <a:r>
              <a:rPr lang="en-US" sz="2800" kern="0" dirty="0"/>
              <a:t> lines fall along horizontal scan lines of the images</a:t>
            </a:r>
          </a:p>
          <a:p>
            <a:endParaRPr lang="en-US" sz="2000" kern="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Grp="1" noChangeArrowheads="1"/>
          </p:cNvSpPr>
          <p:nvPr>
            <p:ph type="title"/>
          </p:nvPr>
        </p:nvSpPr>
        <p:spPr/>
        <p:txBody>
          <a:bodyPr/>
          <a:lstStyle/>
          <a:p>
            <a:r>
              <a:rPr lang="en-US"/>
              <a:t>Essential matrix for parallel images</a:t>
            </a:r>
          </a:p>
        </p:txBody>
      </p:sp>
      <mc:AlternateContent xmlns:mc="http://schemas.openxmlformats.org/markup-compatibility/2006" xmlns:a14="http://schemas.microsoft.com/office/drawing/2010/main">
        <mc:Choice Requires="a14">
          <p:sp>
            <p:nvSpPr>
              <p:cNvPr id="2054" name="Text Box 33"/>
              <p:cNvSpPr txBox="1">
                <a:spLocks noChangeArrowheads="1"/>
              </p:cNvSpPr>
              <p:nvPr/>
            </p:nvSpPr>
            <p:spPr bwMode="auto">
              <a:xfrm>
                <a:off x="6502195" y="989013"/>
                <a:ext cx="3715824" cy="1077218"/>
              </a:xfrm>
              <a:prstGeom prst="rect">
                <a:avLst/>
              </a:prstGeom>
              <a:noFill/>
              <a:ln w="9525">
                <a:noFill/>
                <a:miter lim="800000"/>
                <a:headEnd/>
                <a:tailEnd/>
              </a:ln>
            </p:spPr>
            <p:txBody>
              <a:bodyPr wrap="none">
                <a:spAutoFit/>
              </a:bodyPr>
              <a:lstStyle/>
              <a:p>
                <a:pPr algn="ctr"/>
                <a:r>
                  <a:rPr lang="en-US" sz="2800" dirty="0"/>
                  <a:t>Epipolar constraint: </a:t>
                </a:r>
                <a:br>
                  <a:rPr lang="en-US" sz="2800" dirty="0"/>
                </a:br>
                <a:endParaRPr lang="en-US" sz="12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n-US" i="1" smtClean="0">
                              <a:solidFill>
                                <a:srgbClr val="7030A0"/>
                              </a:solidFill>
                              <a:latin typeface="Cambria Math" panose="02040503050406030204" pitchFamily="18" charset="0"/>
                            </a:rPr>
                          </m:ctrlPr>
                        </m:sSupPr>
                        <m:e>
                          <m:r>
                            <a:rPr lang="en-US" b="1" i="1" smtClean="0">
                              <a:solidFill>
                                <a:srgbClr val="7030A0"/>
                              </a:solidFill>
                              <a:latin typeface="Cambria Math" panose="02040503050406030204" pitchFamily="18" charset="0"/>
                            </a:rPr>
                            <m:t>𝒙</m:t>
                          </m:r>
                        </m:e>
                        <m:sup>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𝑇</m:t>
                          </m:r>
                        </m:sup>
                      </m:sSup>
                      <m:r>
                        <a:rPr lang="en-US" b="1" i="1" smtClean="0">
                          <a:solidFill>
                            <a:srgbClr val="7030A0"/>
                          </a:solidFill>
                          <a:latin typeface="Cambria Math" panose="02040503050406030204" pitchFamily="18" charset="0"/>
                        </a:rPr>
                        <m:t>𝑬𝒙</m:t>
                      </m:r>
                      <m:r>
                        <a:rPr lang="en-US" b="0" i="1" smtClean="0">
                          <a:solidFill>
                            <a:srgbClr val="7030A0"/>
                          </a:solidFill>
                          <a:latin typeface="Cambria Math" panose="02040503050406030204" pitchFamily="18" charset="0"/>
                        </a:rPr>
                        <m:t>=0, </m:t>
                      </m:r>
                      <m:r>
                        <a:rPr lang="en-US" b="1" i="1" smtClean="0">
                          <a:solidFill>
                            <a:srgbClr val="7030A0"/>
                          </a:solidFill>
                          <a:latin typeface="Cambria Math" panose="02040503050406030204" pitchFamily="18" charset="0"/>
                        </a:rPr>
                        <m:t> </m:t>
                      </m:r>
                      <m:r>
                        <a:rPr lang="en-US" b="1" i="1" smtClean="0">
                          <a:solidFill>
                            <a:srgbClr val="7030A0"/>
                          </a:solidFill>
                          <a:latin typeface="Cambria Math" panose="02040503050406030204" pitchFamily="18" charset="0"/>
                        </a:rPr>
                        <m:t>𝑬</m:t>
                      </m:r>
                      <m:r>
                        <a:rPr lang="en-US" b="0" i="1" smtClean="0">
                          <a:solidFill>
                            <a:srgbClr val="7030A0"/>
                          </a:solidFill>
                          <a:latin typeface="Cambria Math" panose="02040503050406030204" pitchFamily="18" charset="0"/>
                        </a:rPr>
                        <m:t>=</m:t>
                      </m:r>
                      <m:d>
                        <m:dPr>
                          <m:begChr m:val="["/>
                          <m:endChr m:val="]"/>
                          <m:ctrlPr>
                            <a:rPr lang="en-US" b="0" i="1" smtClean="0">
                              <a:solidFill>
                                <a:srgbClr val="7030A0"/>
                              </a:solidFill>
                              <a:latin typeface="Cambria Math" panose="02040503050406030204" pitchFamily="18" charset="0"/>
                            </a:rPr>
                          </m:ctrlPr>
                        </m:dPr>
                        <m:e>
                          <m:sSub>
                            <m:sSubPr>
                              <m:ctrlPr>
                                <a:rPr lang="en-US" b="0" i="1" smtClean="0">
                                  <a:solidFill>
                                    <a:srgbClr val="7030A0"/>
                                  </a:solidFill>
                                  <a:latin typeface="Cambria Math" panose="02040503050406030204" pitchFamily="18" charset="0"/>
                                </a:rPr>
                              </m:ctrlPr>
                            </m:sSubPr>
                            <m:e>
                              <m:r>
                                <a:rPr lang="en-US" b="1" i="1" smtClean="0">
                                  <a:solidFill>
                                    <a:srgbClr val="7030A0"/>
                                  </a:solidFill>
                                  <a:latin typeface="Cambria Math" panose="02040503050406030204" pitchFamily="18" charset="0"/>
                                </a:rPr>
                                <m:t>𝒕</m:t>
                              </m:r>
                            </m:e>
                            <m:sub>
                              <m:r>
                                <a:rPr lang="en-US" b="0" i="1" smtClean="0">
                                  <a:solidFill>
                                    <a:srgbClr val="7030A0"/>
                                  </a:solidFill>
                                  <a:latin typeface="Cambria Math" panose="02040503050406030204" pitchFamily="18" charset="0"/>
                                  <a:ea typeface="Cambria Math" panose="02040503050406030204" pitchFamily="18" charset="0"/>
                                </a:rPr>
                                <m:t>×</m:t>
                              </m:r>
                            </m:sub>
                          </m:sSub>
                        </m:e>
                      </m:d>
                      <m:r>
                        <a:rPr lang="en-US" b="1" i="1" smtClean="0">
                          <a:solidFill>
                            <a:srgbClr val="7030A0"/>
                          </a:solidFill>
                          <a:latin typeface="Cambria Math" panose="02040503050406030204" pitchFamily="18" charset="0"/>
                        </a:rPr>
                        <m:t>𝑹</m:t>
                      </m:r>
                    </m:oMath>
                  </m:oMathPara>
                </a14:m>
                <a:endParaRPr lang="en-US" b="1" dirty="0">
                  <a:solidFill>
                    <a:srgbClr val="7030A0"/>
                  </a:solidFill>
                </a:endParaRPr>
              </a:p>
            </p:txBody>
          </p:sp>
        </mc:Choice>
        <mc:Fallback xmlns="">
          <p:sp>
            <p:nvSpPr>
              <p:cNvPr id="2054" name="Text Box 33"/>
              <p:cNvSpPr txBox="1">
                <a:spLocks noRot="1" noChangeAspect="1" noMove="1" noResize="1" noEditPoints="1" noAdjustHandles="1" noChangeArrowheads="1" noChangeShapeType="1" noTextEdit="1"/>
              </p:cNvSpPr>
              <p:nvPr/>
            </p:nvSpPr>
            <p:spPr bwMode="auto">
              <a:xfrm>
                <a:off x="6502195" y="989013"/>
                <a:ext cx="3715824" cy="1077218"/>
              </a:xfrm>
              <a:prstGeom prst="rect">
                <a:avLst/>
              </a:prstGeom>
              <a:blipFill>
                <a:blip r:embed="rId3"/>
                <a:stretch>
                  <a:fillRect t="-5814" b="-6977"/>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55" name="Text Box 38"/>
              <p:cNvSpPr txBox="1">
                <a:spLocks noChangeArrowheads="1"/>
              </p:cNvSpPr>
              <p:nvPr/>
            </p:nvSpPr>
            <p:spPr bwMode="auto">
              <a:xfrm>
                <a:off x="6781800" y="2357735"/>
                <a:ext cx="3100464" cy="46166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𝑹</m:t>
                      </m:r>
                      <m:r>
                        <a:rPr lang="en-US" i="1" dirty="0">
                          <a:solidFill>
                            <a:srgbClr val="7030A0"/>
                          </a:solidFill>
                          <a:latin typeface="Cambria Math" panose="02040503050406030204" pitchFamily="18" charset="0"/>
                        </a:rPr>
                        <m:t> = </m:t>
                      </m:r>
                      <m:r>
                        <a:rPr lang="en-US" b="1" i="1" dirty="0">
                          <a:solidFill>
                            <a:srgbClr val="7030A0"/>
                          </a:solidFill>
                          <a:latin typeface="Cambria Math" panose="02040503050406030204" pitchFamily="18" charset="0"/>
                        </a:rPr>
                        <m:t>𝑰</m:t>
                      </m:r>
                      <m:r>
                        <a:rPr lang="en-US" i="1" dirty="0">
                          <a:solidFill>
                            <a:srgbClr val="7030A0"/>
                          </a:solidFill>
                          <a:latin typeface="Cambria Math" panose="02040503050406030204" pitchFamily="18" charset="0"/>
                        </a:rPr>
                        <m:t>	    </m:t>
                      </m:r>
                      <m:r>
                        <a:rPr lang="en-US" b="1" i="1" dirty="0">
                          <a:solidFill>
                            <a:srgbClr val="7030A0"/>
                          </a:solidFill>
                          <a:latin typeface="Cambria Math" panose="02040503050406030204" pitchFamily="18" charset="0"/>
                        </a:rPr>
                        <m:t>𝒕</m:t>
                      </m:r>
                      <m:r>
                        <a:rPr lang="en-US" i="1" dirty="0">
                          <a:solidFill>
                            <a:srgbClr val="7030A0"/>
                          </a:solidFill>
                          <a:latin typeface="Cambria Math" panose="02040503050406030204" pitchFamily="18" charset="0"/>
                        </a:rPr>
                        <m:t> = (</m:t>
                      </m:r>
                      <m:r>
                        <a:rPr lang="en-US" b="0" i="1" dirty="0" smtClean="0">
                          <a:solidFill>
                            <a:srgbClr val="7030A0"/>
                          </a:solidFill>
                          <a:latin typeface="Cambria Math" panose="02040503050406030204" pitchFamily="18" charset="0"/>
                        </a:rPr>
                        <m:t>𝑡</m:t>
                      </m:r>
                      <m:r>
                        <a:rPr lang="en-US" i="1" dirty="0">
                          <a:solidFill>
                            <a:srgbClr val="7030A0"/>
                          </a:solidFill>
                          <a:latin typeface="Cambria Math" panose="02040503050406030204" pitchFamily="18" charset="0"/>
                        </a:rPr>
                        <m:t>, 0, 0)</m:t>
                      </m:r>
                    </m:oMath>
                  </m:oMathPara>
                </a14:m>
                <a:endParaRPr lang="en-US" dirty="0">
                  <a:solidFill>
                    <a:srgbClr val="7030A0"/>
                  </a:solidFill>
                  <a:latin typeface="Times New Roman" pitchFamily="18" charset="0"/>
                </a:endParaRPr>
              </a:p>
            </p:txBody>
          </p:sp>
        </mc:Choice>
        <mc:Fallback xmlns="">
          <p:sp>
            <p:nvSpPr>
              <p:cNvPr id="2055" name="Text Box 38"/>
              <p:cNvSpPr txBox="1">
                <a:spLocks noRot="1" noChangeAspect="1" noMove="1" noResize="1" noEditPoints="1" noAdjustHandles="1" noChangeArrowheads="1" noChangeShapeType="1" noTextEdit="1"/>
              </p:cNvSpPr>
              <p:nvPr/>
            </p:nvSpPr>
            <p:spPr bwMode="auto">
              <a:xfrm>
                <a:off x="6781800" y="2357735"/>
                <a:ext cx="3100464" cy="461665"/>
              </a:xfrm>
              <a:prstGeom prst="rect">
                <a:avLst/>
              </a:prstGeom>
              <a:blipFill>
                <a:blip r:embed="rId4"/>
                <a:stretch>
                  <a:fillRect b="-18919"/>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6489" name="Text Box 41"/>
              <p:cNvSpPr txBox="1">
                <a:spLocks noChangeArrowheads="1"/>
              </p:cNvSpPr>
              <p:nvPr/>
            </p:nvSpPr>
            <p:spPr bwMode="auto">
              <a:xfrm>
                <a:off x="2132190" y="6273969"/>
                <a:ext cx="7927619" cy="461665"/>
              </a:xfrm>
              <a:prstGeom prst="rect">
                <a:avLst/>
              </a:prstGeom>
              <a:noFill/>
              <a:ln w="9525">
                <a:noFill/>
                <a:miter lim="800000"/>
                <a:headEnd/>
                <a:tailEnd/>
              </a:ln>
            </p:spPr>
            <p:txBody>
              <a:bodyPr wrap="none">
                <a:spAutoFit/>
              </a:bodyPr>
              <a:lstStyle/>
              <a:p>
                <a:r>
                  <a:rPr lang="en-US" dirty="0"/>
                  <a:t>The </a:t>
                </a:r>
                <a14:m>
                  <m:oMath xmlns:m="http://schemas.openxmlformats.org/officeDocument/2006/math">
                    <m:r>
                      <a:rPr lang="en-US" i="1" dirty="0" smtClean="0">
                        <a:latin typeface="Cambria Math" panose="02040503050406030204" pitchFamily="18" charset="0"/>
                      </a:rPr>
                      <m:t>𝑦</m:t>
                    </m:r>
                  </m:oMath>
                </a14:m>
                <a:r>
                  <a:rPr lang="en-US" dirty="0"/>
                  <a:t>-coordinates of corresponding points are the same!</a:t>
                </a:r>
              </a:p>
            </p:txBody>
          </p:sp>
        </mc:Choice>
        <mc:Fallback xmlns="">
          <p:sp>
            <p:nvSpPr>
              <p:cNvPr id="616489" name="Text Box 41"/>
              <p:cNvSpPr txBox="1">
                <a:spLocks noRot="1" noChangeAspect="1" noMove="1" noResize="1" noEditPoints="1" noAdjustHandles="1" noChangeArrowheads="1" noChangeShapeType="1" noTextEdit="1"/>
              </p:cNvSpPr>
              <p:nvPr/>
            </p:nvSpPr>
            <p:spPr bwMode="auto">
              <a:xfrm>
                <a:off x="2132190" y="6273969"/>
                <a:ext cx="7927619" cy="461665"/>
              </a:xfrm>
              <a:prstGeom prst="rect">
                <a:avLst/>
              </a:prstGeom>
              <a:blipFill>
                <a:blip r:embed="rId5"/>
                <a:stretch>
                  <a:fillRect l="-1282" t="-8108" r="-160" b="-27027"/>
                </a:stretch>
              </a:blipFill>
              <a:ln w="9525">
                <a:noFill/>
                <a:miter lim="800000"/>
                <a:headEnd/>
                <a:tailEnd/>
              </a:ln>
            </p:spPr>
            <p:txBody>
              <a:bodyPr/>
              <a:lstStyle/>
              <a:p>
                <a:r>
                  <a:rPr lang="en-US">
                    <a:noFill/>
                  </a:rPr>
                  <a:t> </a:t>
                </a:r>
              </a:p>
            </p:txBody>
          </p:sp>
        </mc:Fallback>
      </mc:AlternateContent>
      <p:grpSp>
        <p:nvGrpSpPr>
          <p:cNvPr id="2057" name="Group 42"/>
          <p:cNvGrpSpPr>
            <a:grpSpLocks/>
          </p:cNvGrpSpPr>
          <p:nvPr/>
        </p:nvGrpSpPr>
        <p:grpSpPr bwMode="auto">
          <a:xfrm>
            <a:off x="2057400" y="1033464"/>
            <a:ext cx="3124200" cy="3690937"/>
            <a:chOff x="336" y="603"/>
            <a:chExt cx="2832" cy="3477"/>
          </a:xfrm>
        </p:grpSpPr>
        <p:sp>
          <p:nvSpPr>
            <p:cNvPr id="2062" name="Freeform 43"/>
            <p:cNvSpPr>
              <a:spLocks/>
            </p:cNvSpPr>
            <p:nvPr/>
          </p:nvSpPr>
          <p:spPr bwMode="auto">
            <a:xfrm>
              <a:off x="2193" y="603"/>
              <a:ext cx="769" cy="529"/>
            </a:xfrm>
            <a:custGeom>
              <a:avLst/>
              <a:gdLst>
                <a:gd name="T0" fmla="*/ 53 w 865"/>
                <a:gd name="T1" fmla="*/ 0 h 529"/>
                <a:gd name="T2" fmla="*/ 45 w 865"/>
                <a:gd name="T3" fmla="*/ 24 h 529"/>
                <a:gd name="T4" fmla="*/ 45 w 865"/>
                <a:gd name="T5" fmla="*/ 48 h 529"/>
                <a:gd name="T6" fmla="*/ 30 w 865"/>
                <a:gd name="T7" fmla="*/ 72 h 529"/>
                <a:gd name="T8" fmla="*/ 22 w 865"/>
                <a:gd name="T9" fmla="*/ 96 h 529"/>
                <a:gd name="T10" fmla="*/ 22 w 865"/>
                <a:gd name="T11" fmla="*/ 120 h 529"/>
                <a:gd name="T12" fmla="*/ 22 w 865"/>
                <a:gd name="T13" fmla="*/ 144 h 529"/>
                <a:gd name="T14" fmla="*/ 15 w 865"/>
                <a:gd name="T15" fmla="*/ 168 h 529"/>
                <a:gd name="T16" fmla="*/ 8 w 865"/>
                <a:gd name="T17" fmla="*/ 192 h 529"/>
                <a:gd name="T18" fmla="*/ 0 w 865"/>
                <a:gd name="T19" fmla="*/ 216 h 529"/>
                <a:gd name="T20" fmla="*/ 0 w 865"/>
                <a:gd name="T21" fmla="*/ 240 h 529"/>
                <a:gd name="T22" fmla="*/ 0 w 865"/>
                <a:gd name="T23" fmla="*/ 264 h 529"/>
                <a:gd name="T24" fmla="*/ 8 w 865"/>
                <a:gd name="T25" fmla="*/ 288 h 529"/>
                <a:gd name="T26" fmla="*/ 8 w 865"/>
                <a:gd name="T27" fmla="*/ 312 h 529"/>
                <a:gd name="T28" fmla="*/ 15 w 865"/>
                <a:gd name="T29" fmla="*/ 336 h 529"/>
                <a:gd name="T30" fmla="*/ 15 w 865"/>
                <a:gd name="T31" fmla="*/ 360 h 529"/>
                <a:gd name="T32" fmla="*/ 22 w 865"/>
                <a:gd name="T33" fmla="*/ 384 h 529"/>
                <a:gd name="T34" fmla="*/ 22 w 865"/>
                <a:gd name="T35" fmla="*/ 408 h 529"/>
                <a:gd name="T36" fmla="*/ 30 w 865"/>
                <a:gd name="T37" fmla="*/ 432 h 529"/>
                <a:gd name="T38" fmla="*/ 37 w 865"/>
                <a:gd name="T39" fmla="*/ 456 h 529"/>
                <a:gd name="T40" fmla="*/ 532 w 865"/>
                <a:gd name="T41" fmla="*/ 528 h 529"/>
                <a:gd name="T42" fmla="*/ 502 w 865"/>
                <a:gd name="T43" fmla="*/ 480 h 529"/>
                <a:gd name="T44" fmla="*/ 495 w 865"/>
                <a:gd name="T45" fmla="*/ 456 h 529"/>
                <a:gd name="T46" fmla="*/ 487 w 865"/>
                <a:gd name="T47" fmla="*/ 420 h 529"/>
                <a:gd name="T48" fmla="*/ 480 w 865"/>
                <a:gd name="T49" fmla="*/ 396 h 529"/>
                <a:gd name="T50" fmla="*/ 472 w 865"/>
                <a:gd name="T51" fmla="*/ 372 h 529"/>
                <a:gd name="T52" fmla="*/ 465 w 865"/>
                <a:gd name="T53" fmla="*/ 348 h 529"/>
                <a:gd name="T54" fmla="*/ 465 w 865"/>
                <a:gd name="T55" fmla="*/ 324 h 529"/>
                <a:gd name="T56" fmla="*/ 465 w 865"/>
                <a:gd name="T57" fmla="*/ 288 h 529"/>
                <a:gd name="T58" fmla="*/ 465 w 865"/>
                <a:gd name="T59" fmla="*/ 264 h 529"/>
                <a:gd name="T60" fmla="*/ 465 w 865"/>
                <a:gd name="T61" fmla="*/ 240 h 529"/>
                <a:gd name="T62" fmla="*/ 480 w 865"/>
                <a:gd name="T63" fmla="*/ 216 h 529"/>
                <a:gd name="T64" fmla="*/ 480 w 865"/>
                <a:gd name="T65" fmla="*/ 192 h 529"/>
                <a:gd name="T66" fmla="*/ 487 w 865"/>
                <a:gd name="T67" fmla="*/ 168 h 529"/>
                <a:gd name="T68" fmla="*/ 502 w 865"/>
                <a:gd name="T69" fmla="*/ 156 h 529"/>
                <a:gd name="T70" fmla="*/ 502 w 865"/>
                <a:gd name="T71" fmla="*/ 132 h 529"/>
                <a:gd name="T72" fmla="*/ 517 w 865"/>
                <a:gd name="T73" fmla="*/ 108 h 529"/>
                <a:gd name="T74" fmla="*/ 532 w 865"/>
                <a:gd name="T75" fmla="*/ 96 h 529"/>
                <a:gd name="T76" fmla="*/ 540 w 865"/>
                <a:gd name="T77" fmla="*/ 72 h 529"/>
                <a:gd name="T78" fmla="*/ 53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w="9525" cap="rnd">
              <a:noFill/>
              <a:round/>
              <a:headEnd/>
              <a:tailEnd/>
            </a:ln>
          </p:spPr>
          <p:txBody>
            <a:bodyPr/>
            <a:lstStyle/>
            <a:p>
              <a:endParaRPr lang="en-US"/>
            </a:p>
          </p:txBody>
        </p:sp>
        <p:sp>
          <p:nvSpPr>
            <p:cNvPr id="2063" name="Line 44"/>
            <p:cNvSpPr>
              <a:spLocks noChangeShapeType="1"/>
            </p:cNvSpPr>
            <p:nvPr/>
          </p:nvSpPr>
          <p:spPr bwMode="auto">
            <a:xfrm>
              <a:off x="561" y="2715"/>
              <a:ext cx="2048" cy="1152"/>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064" name="Freeform 45"/>
            <p:cNvSpPr>
              <a:spLocks/>
            </p:cNvSpPr>
            <p:nvPr/>
          </p:nvSpPr>
          <p:spPr bwMode="auto">
            <a:xfrm>
              <a:off x="966" y="768"/>
              <a:ext cx="1557" cy="1551"/>
            </a:xfrm>
            <a:custGeom>
              <a:avLst/>
              <a:gdLst>
                <a:gd name="T0" fmla="*/ 0 w 1557"/>
                <a:gd name="T1" fmla="*/ 1551 h 1551"/>
                <a:gd name="T2" fmla="*/ 1557 w 1557"/>
                <a:gd name="T3" fmla="*/ 0 h 1551"/>
                <a:gd name="T4" fmla="*/ 0 60000 65536"/>
                <a:gd name="T5" fmla="*/ 0 60000 65536"/>
                <a:gd name="T6" fmla="*/ 0 w 1557"/>
                <a:gd name="T7" fmla="*/ 0 h 1551"/>
                <a:gd name="T8" fmla="*/ 1557 w 1557"/>
                <a:gd name="T9" fmla="*/ 1551 h 1551"/>
              </a:gdLst>
              <a:ahLst/>
              <a:cxnLst>
                <a:cxn ang="T4">
                  <a:pos x="T0" y="T1"/>
                </a:cxn>
                <a:cxn ang="T5">
                  <a:pos x="T2" y="T3"/>
                </a:cxn>
              </a:cxnLst>
              <a:rect l="T6" t="T7" r="T8" b="T9"/>
              <a:pathLst>
                <a:path w="1557" h="1551">
                  <a:moveTo>
                    <a:pt x="0" y="1551"/>
                  </a:moveTo>
                  <a:lnTo>
                    <a:pt x="1557" y="0"/>
                  </a:lnTo>
                </a:path>
              </a:pathLst>
            </a:custGeom>
            <a:noFill/>
            <a:ln w="12700">
              <a:solidFill>
                <a:schemeClr val="tx1"/>
              </a:solidFill>
              <a:round/>
              <a:headEnd type="none" w="sm" len="sm"/>
              <a:tailEnd type="none" w="sm" len="sm"/>
            </a:ln>
          </p:spPr>
          <p:txBody>
            <a:bodyPr wrap="none" anchor="ctr"/>
            <a:lstStyle/>
            <a:p>
              <a:endParaRPr lang="en-US"/>
            </a:p>
          </p:txBody>
        </p:sp>
        <p:sp>
          <p:nvSpPr>
            <p:cNvPr id="2065" name="Freeform 46"/>
            <p:cNvSpPr>
              <a:spLocks/>
            </p:cNvSpPr>
            <p:nvPr/>
          </p:nvSpPr>
          <p:spPr bwMode="auto">
            <a:xfrm>
              <a:off x="433" y="1569"/>
              <a:ext cx="769" cy="1261"/>
            </a:xfrm>
            <a:custGeom>
              <a:avLst/>
              <a:gdLst>
                <a:gd name="T0" fmla="*/ 0 w 865"/>
                <a:gd name="T1" fmla="*/ 828 h 1261"/>
                <a:gd name="T2" fmla="*/ 540 w 865"/>
                <a:gd name="T3" fmla="*/ 1260 h 1261"/>
                <a:gd name="T4" fmla="*/ 540 w 865"/>
                <a:gd name="T5" fmla="*/ 414 h 1261"/>
                <a:gd name="T6" fmla="*/ 0 w 865"/>
                <a:gd name="T7" fmla="*/ 0 h 1261"/>
                <a:gd name="T8" fmla="*/ 0 w 865"/>
                <a:gd name="T9" fmla="*/ 828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a:p>
          </p:txBody>
        </p:sp>
        <p:sp>
          <p:nvSpPr>
            <p:cNvPr id="2066" name="Freeform 47"/>
            <p:cNvSpPr>
              <a:spLocks/>
            </p:cNvSpPr>
            <p:nvPr/>
          </p:nvSpPr>
          <p:spPr bwMode="auto">
            <a:xfrm>
              <a:off x="2514" y="768"/>
              <a:ext cx="74" cy="2463"/>
            </a:xfrm>
            <a:custGeom>
              <a:avLst/>
              <a:gdLst>
                <a:gd name="T0" fmla="*/ 74 w 74"/>
                <a:gd name="T1" fmla="*/ 2463 h 2463"/>
                <a:gd name="T2" fmla="*/ 0 w 74"/>
                <a:gd name="T3" fmla="*/ 0 h 2463"/>
                <a:gd name="T4" fmla="*/ 0 60000 65536"/>
                <a:gd name="T5" fmla="*/ 0 60000 65536"/>
                <a:gd name="T6" fmla="*/ 0 w 74"/>
                <a:gd name="T7" fmla="*/ 0 h 2463"/>
                <a:gd name="T8" fmla="*/ 74 w 74"/>
                <a:gd name="T9" fmla="*/ 2463 h 2463"/>
              </a:gdLst>
              <a:ahLst/>
              <a:cxnLst>
                <a:cxn ang="T4">
                  <a:pos x="T0" y="T1"/>
                </a:cxn>
                <a:cxn ang="T5">
                  <a:pos x="T2" y="T3"/>
                </a:cxn>
              </a:cxnLst>
              <a:rect l="T6" t="T7" r="T8" b="T9"/>
              <a:pathLst>
                <a:path w="74" h="2463">
                  <a:moveTo>
                    <a:pt x="74" y="2463"/>
                  </a:moveTo>
                  <a:lnTo>
                    <a:pt x="0" y="0"/>
                  </a:lnTo>
                </a:path>
              </a:pathLst>
            </a:custGeom>
            <a:noFill/>
            <a:ln w="12700">
              <a:solidFill>
                <a:schemeClr val="tx1"/>
              </a:solidFill>
              <a:round/>
              <a:headEnd type="none" w="sm" len="sm"/>
              <a:tailEnd type="none" w="sm" len="sm"/>
            </a:ln>
          </p:spPr>
          <p:txBody>
            <a:bodyPr wrap="none" anchor="ctr"/>
            <a:lstStyle/>
            <a:p>
              <a:endParaRPr lang="en-US"/>
            </a:p>
          </p:txBody>
        </p:sp>
        <p:sp>
          <p:nvSpPr>
            <p:cNvPr id="2067" name="Freeform 48"/>
            <p:cNvSpPr>
              <a:spLocks/>
            </p:cNvSpPr>
            <p:nvPr/>
          </p:nvSpPr>
          <p:spPr bwMode="auto">
            <a:xfrm>
              <a:off x="2396" y="2651"/>
              <a:ext cx="769" cy="1261"/>
            </a:xfrm>
            <a:custGeom>
              <a:avLst/>
              <a:gdLst>
                <a:gd name="T0" fmla="*/ 0 w 865"/>
                <a:gd name="T1" fmla="*/ 828 h 1261"/>
                <a:gd name="T2" fmla="*/ 540 w 865"/>
                <a:gd name="T3" fmla="*/ 1260 h 1261"/>
                <a:gd name="T4" fmla="*/ 540 w 865"/>
                <a:gd name="T5" fmla="*/ 414 h 1261"/>
                <a:gd name="T6" fmla="*/ 0 w 865"/>
                <a:gd name="T7" fmla="*/ 0 h 1261"/>
                <a:gd name="T8" fmla="*/ 0 w 865"/>
                <a:gd name="T9" fmla="*/ 828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a:p>
          </p:txBody>
        </p:sp>
        <p:sp>
          <p:nvSpPr>
            <p:cNvPr id="2068" name="Line 49"/>
            <p:cNvSpPr>
              <a:spLocks noChangeShapeType="1"/>
            </p:cNvSpPr>
            <p:nvPr/>
          </p:nvSpPr>
          <p:spPr bwMode="auto">
            <a:xfrm flipV="1">
              <a:off x="561" y="2319"/>
              <a:ext cx="405" cy="396"/>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069" name="Line 50"/>
            <p:cNvSpPr>
              <a:spLocks noChangeShapeType="1"/>
            </p:cNvSpPr>
            <p:nvPr/>
          </p:nvSpPr>
          <p:spPr bwMode="auto">
            <a:xfrm flipH="1" flipV="1">
              <a:off x="2588" y="3231"/>
              <a:ext cx="21" cy="636"/>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070" name="Freeform 51"/>
            <p:cNvSpPr>
              <a:spLocks/>
            </p:cNvSpPr>
            <p:nvPr/>
          </p:nvSpPr>
          <p:spPr bwMode="auto">
            <a:xfrm>
              <a:off x="336" y="2684"/>
              <a:ext cx="248" cy="244"/>
            </a:xfrm>
            <a:custGeom>
              <a:avLst/>
              <a:gdLst>
                <a:gd name="T0" fmla="*/ 0 w 279"/>
                <a:gd name="T1" fmla="*/ 243 h 244"/>
                <a:gd name="T2" fmla="*/ 92 w 279"/>
                <a:gd name="T3" fmla="*/ 1 h 244"/>
                <a:gd name="T4" fmla="*/ 100 w 279"/>
                <a:gd name="T5" fmla="*/ 0 h 244"/>
                <a:gd name="T6" fmla="*/ 104 w 279"/>
                <a:gd name="T7" fmla="*/ 3 h 244"/>
                <a:gd name="T8" fmla="*/ 104 w 279"/>
                <a:gd name="T9" fmla="*/ 6 h 244"/>
                <a:gd name="T10" fmla="*/ 108 w 279"/>
                <a:gd name="T11" fmla="*/ 5 h 244"/>
                <a:gd name="T12" fmla="*/ 110 w 279"/>
                <a:gd name="T13" fmla="*/ 9 h 244"/>
                <a:gd name="T14" fmla="*/ 114 w 279"/>
                <a:gd name="T15" fmla="*/ 7 h 244"/>
                <a:gd name="T16" fmla="*/ 116 w 279"/>
                <a:gd name="T17" fmla="*/ 12 h 244"/>
                <a:gd name="T18" fmla="*/ 118 w 279"/>
                <a:gd name="T19" fmla="*/ 13 h 244"/>
                <a:gd name="T20" fmla="*/ 123 w 279"/>
                <a:gd name="T21" fmla="*/ 14 h 244"/>
                <a:gd name="T22" fmla="*/ 125 w 279"/>
                <a:gd name="T23" fmla="*/ 15 h 244"/>
                <a:gd name="T24" fmla="*/ 128 w 279"/>
                <a:gd name="T25" fmla="*/ 19 h 244"/>
                <a:gd name="T26" fmla="*/ 132 w 279"/>
                <a:gd name="T27" fmla="*/ 20 h 244"/>
                <a:gd name="T28" fmla="*/ 134 w 279"/>
                <a:gd name="T29" fmla="*/ 23 h 244"/>
                <a:gd name="T30" fmla="*/ 139 w 279"/>
                <a:gd name="T31" fmla="*/ 25 h 244"/>
                <a:gd name="T32" fmla="*/ 141 w 279"/>
                <a:gd name="T33" fmla="*/ 29 h 244"/>
                <a:gd name="T34" fmla="*/ 143 w 279"/>
                <a:gd name="T35" fmla="*/ 32 h 244"/>
                <a:gd name="T36" fmla="*/ 144 w 279"/>
                <a:gd name="T37" fmla="*/ 36 h 244"/>
                <a:gd name="T38" fmla="*/ 147 w 279"/>
                <a:gd name="T39" fmla="*/ 39 h 244"/>
                <a:gd name="T40" fmla="*/ 148 w 279"/>
                <a:gd name="T41" fmla="*/ 45 h 244"/>
                <a:gd name="T42" fmla="*/ 151 w 279"/>
                <a:gd name="T43" fmla="*/ 46 h 244"/>
                <a:gd name="T44" fmla="*/ 155 w 279"/>
                <a:gd name="T45" fmla="*/ 55 h 244"/>
                <a:gd name="T46" fmla="*/ 155 w 279"/>
                <a:gd name="T47" fmla="*/ 58 h 244"/>
                <a:gd name="T48" fmla="*/ 160 w 279"/>
                <a:gd name="T49" fmla="*/ 63 h 244"/>
                <a:gd name="T50" fmla="*/ 160 w 279"/>
                <a:gd name="T51" fmla="*/ 67 h 244"/>
                <a:gd name="T52" fmla="*/ 163 w 279"/>
                <a:gd name="T53" fmla="*/ 71 h 244"/>
                <a:gd name="T54" fmla="*/ 163 w 279"/>
                <a:gd name="T55" fmla="*/ 75 h 244"/>
                <a:gd name="T56" fmla="*/ 165 w 279"/>
                <a:gd name="T57" fmla="*/ 81 h 244"/>
                <a:gd name="T58" fmla="*/ 165 w 279"/>
                <a:gd name="T59" fmla="*/ 86 h 244"/>
                <a:gd name="T60" fmla="*/ 166 w 279"/>
                <a:gd name="T61" fmla="*/ 90 h 244"/>
                <a:gd name="T62" fmla="*/ 166 w 279"/>
                <a:gd name="T63" fmla="*/ 95 h 244"/>
                <a:gd name="T64" fmla="*/ 167 w 279"/>
                <a:gd name="T65" fmla="*/ 99 h 244"/>
                <a:gd name="T66" fmla="*/ 167 w 279"/>
                <a:gd name="T67" fmla="*/ 103 h 244"/>
                <a:gd name="T68" fmla="*/ 167 w 279"/>
                <a:gd name="T69" fmla="*/ 109 h 244"/>
                <a:gd name="T70" fmla="*/ 167 w 279"/>
                <a:gd name="T71" fmla="*/ 113 h 244"/>
                <a:gd name="T72" fmla="*/ 171 w 279"/>
                <a:gd name="T73" fmla="*/ 119 h 244"/>
                <a:gd name="T74" fmla="*/ 172 w 279"/>
                <a:gd name="T75" fmla="*/ 124 h 244"/>
                <a:gd name="T76" fmla="*/ 172 w 279"/>
                <a:gd name="T77" fmla="*/ 128 h 244"/>
                <a:gd name="T78" fmla="*/ 172 w 279"/>
                <a:gd name="T79" fmla="*/ 134 h 244"/>
                <a:gd name="T80" fmla="*/ 173 w 279"/>
                <a:gd name="T81" fmla="*/ 138 h 244"/>
                <a:gd name="T82" fmla="*/ 173 w 279"/>
                <a:gd name="T83" fmla="*/ 143 h 244"/>
                <a:gd name="T84" fmla="*/ 173 w 279"/>
                <a:gd name="T85" fmla="*/ 147 h 244"/>
                <a:gd name="T86" fmla="*/ 172 w 279"/>
                <a:gd name="T87" fmla="*/ 153 h 244"/>
                <a:gd name="T88" fmla="*/ 172 w 279"/>
                <a:gd name="T89" fmla="*/ 156 h 244"/>
                <a:gd name="T90" fmla="*/ 173 w 279"/>
                <a:gd name="T91" fmla="*/ 162 h 244"/>
                <a:gd name="T92" fmla="*/ 174 w 279"/>
                <a:gd name="T93" fmla="*/ 167 h 244"/>
                <a:gd name="T94" fmla="*/ 172 w 279"/>
                <a:gd name="T95" fmla="*/ 172 h 244"/>
                <a:gd name="T96" fmla="*/ 169 w 279"/>
                <a:gd name="T97" fmla="*/ 181 h 244"/>
                <a:gd name="T98" fmla="*/ 0 w 279"/>
                <a:gd name="T99" fmla="*/ 243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a:p>
          </p:txBody>
        </p:sp>
        <p:sp>
          <p:nvSpPr>
            <p:cNvPr id="2071" name="Arc 52"/>
            <p:cNvSpPr>
              <a:spLocks/>
            </p:cNvSpPr>
            <p:nvPr/>
          </p:nvSpPr>
          <p:spPr bwMode="auto">
            <a:xfrm rot="720000">
              <a:off x="462" y="2694"/>
              <a:ext cx="133"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a:p>
          </p:txBody>
        </p:sp>
        <p:sp>
          <p:nvSpPr>
            <p:cNvPr id="2072" name="Line 53"/>
            <p:cNvSpPr>
              <a:spLocks noChangeShapeType="1"/>
            </p:cNvSpPr>
            <p:nvPr/>
          </p:nvSpPr>
          <p:spPr bwMode="auto">
            <a:xfrm flipH="1">
              <a:off x="336" y="2580"/>
              <a:ext cx="191" cy="347"/>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073" name="Oval 54"/>
            <p:cNvSpPr>
              <a:spLocks noChangeArrowheads="1"/>
            </p:cNvSpPr>
            <p:nvPr/>
          </p:nvSpPr>
          <p:spPr bwMode="auto">
            <a:xfrm rot="-1860000">
              <a:off x="511" y="2697"/>
              <a:ext cx="63" cy="125"/>
            </a:xfrm>
            <a:prstGeom prst="ellipse">
              <a:avLst/>
            </a:prstGeom>
            <a:solidFill>
              <a:schemeClr val="tx1"/>
            </a:solidFill>
            <a:ln w="12700">
              <a:solidFill>
                <a:schemeClr val="tx1"/>
              </a:solidFill>
              <a:round/>
              <a:headEnd/>
              <a:tailEnd/>
            </a:ln>
          </p:spPr>
          <p:txBody>
            <a:bodyPr wrap="none" anchor="ctr"/>
            <a:lstStyle/>
            <a:p>
              <a:endParaRPr lang="en-US"/>
            </a:p>
          </p:txBody>
        </p:sp>
        <p:sp>
          <p:nvSpPr>
            <p:cNvPr id="2074" name="Line 55"/>
            <p:cNvSpPr>
              <a:spLocks noChangeShapeType="1"/>
            </p:cNvSpPr>
            <p:nvPr/>
          </p:nvSpPr>
          <p:spPr bwMode="auto">
            <a:xfrm flipV="1">
              <a:off x="336" y="2836"/>
              <a:ext cx="350" cy="91"/>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075" name="Freeform 56"/>
            <p:cNvSpPr>
              <a:spLocks/>
            </p:cNvSpPr>
            <p:nvPr/>
          </p:nvSpPr>
          <p:spPr bwMode="auto">
            <a:xfrm>
              <a:off x="2384" y="3836"/>
              <a:ext cx="248" cy="244"/>
            </a:xfrm>
            <a:custGeom>
              <a:avLst/>
              <a:gdLst>
                <a:gd name="T0" fmla="*/ 0 w 279"/>
                <a:gd name="T1" fmla="*/ 243 h 244"/>
                <a:gd name="T2" fmla="*/ 92 w 279"/>
                <a:gd name="T3" fmla="*/ 1 h 244"/>
                <a:gd name="T4" fmla="*/ 100 w 279"/>
                <a:gd name="T5" fmla="*/ 0 h 244"/>
                <a:gd name="T6" fmla="*/ 104 w 279"/>
                <a:gd name="T7" fmla="*/ 3 h 244"/>
                <a:gd name="T8" fmla="*/ 104 w 279"/>
                <a:gd name="T9" fmla="*/ 6 h 244"/>
                <a:gd name="T10" fmla="*/ 108 w 279"/>
                <a:gd name="T11" fmla="*/ 5 h 244"/>
                <a:gd name="T12" fmla="*/ 110 w 279"/>
                <a:gd name="T13" fmla="*/ 9 h 244"/>
                <a:gd name="T14" fmla="*/ 114 w 279"/>
                <a:gd name="T15" fmla="*/ 7 h 244"/>
                <a:gd name="T16" fmla="*/ 116 w 279"/>
                <a:gd name="T17" fmla="*/ 12 h 244"/>
                <a:gd name="T18" fmla="*/ 118 w 279"/>
                <a:gd name="T19" fmla="*/ 13 h 244"/>
                <a:gd name="T20" fmla="*/ 123 w 279"/>
                <a:gd name="T21" fmla="*/ 14 h 244"/>
                <a:gd name="T22" fmla="*/ 125 w 279"/>
                <a:gd name="T23" fmla="*/ 15 h 244"/>
                <a:gd name="T24" fmla="*/ 128 w 279"/>
                <a:gd name="T25" fmla="*/ 19 h 244"/>
                <a:gd name="T26" fmla="*/ 132 w 279"/>
                <a:gd name="T27" fmla="*/ 20 h 244"/>
                <a:gd name="T28" fmla="*/ 134 w 279"/>
                <a:gd name="T29" fmla="*/ 23 h 244"/>
                <a:gd name="T30" fmla="*/ 139 w 279"/>
                <a:gd name="T31" fmla="*/ 25 h 244"/>
                <a:gd name="T32" fmla="*/ 141 w 279"/>
                <a:gd name="T33" fmla="*/ 29 h 244"/>
                <a:gd name="T34" fmla="*/ 143 w 279"/>
                <a:gd name="T35" fmla="*/ 32 h 244"/>
                <a:gd name="T36" fmla="*/ 144 w 279"/>
                <a:gd name="T37" fmla="*/ 36 h 244"/>
                <a:gd name="T38" fmla="*/ 147 w 279"/>
                <a:gd name="T39" fmla="*/ 39 h 244"/>
                <a:gd name="T40" fmla="*/ 148 w 279"/>
                <a:gd name="T41" fmla="*/ 45 h 244"/>
                <a:gd name="T42" fmla="*/ 151 w 279"/>
                <a:gd name="T43" fmla="*/ 46 h 244"/>
                <a:gd name="T44" fmla="*/ 155 w 279"/>
                <a:gd name="T45" fmla="*/ 55 h 244"/>
                <a:gd name="T46" fmla="*/ 155 w 279"/>
                <a:gd name="T47" fmla="*/ 58 h 244"/>
                <a:gd name="T48" fmla="*/ 160 w 279"/>
                <a:gd name="T49" fmla="*/ 63 h 244"/>
                <a:gd name="T50" fmla="*/ 160 w 279"/>
                <a:gd name="T51" fmla="*/ 67 h 244"/>
                <a:gd name="T52" fmla="*/ 163 w 279"/>
                <a:gd name="T53" fmla="*/ 71 h 244"/>
                <a:gd name="T54" fmla="*/ 163 w 279"/>
                <a:gd name="T55" fmla="*/ 75 h 244"/>
                <a:gd name="T56" fmla="*/ 165 w 279"/>
                <a:gd name="T57" fmla="*/ 81 h 244"/>
                <a:gd name="T58" fmla="*/ 165 w 279"/>
                <a:gd name="T59" fmla="*/ 86 h 244"/>
                <a:gd name="T60" fmla="*/ 166 w 279"/>
                <a:gd name="T61" fmla="*/ 90 h 244"/>
                <a:gd name="T62" fmla="*/ 166 w 279"/>
                <a:gd name="T63" fmla="*/ 95 h 244"/>
                <a:gd name="T64" fmla="*/ 167 w 279"/>
                <a:gd name="T65" fmla="*/ 99 h 244"/>
                <a:gd name="T66" fmla="*/ 167 w 279"/>
                <a:gd name="T67" fmla="*/ 103 h 244"/>
                <a:gd name="T68" fmla="*/ 167 w 279"/>
                <a:gd name="T69" fmla="*/ 109 h 244"/>
                <a:gd name="T70" fmla="*/ 167 w 279"/>
                <a:gd name="T71" fmla="*/ 113 h 244"/>
                <a:gd name="T72" fmla="*/ 171 w 279"/>
                <a:gd name="T73" fmla="*/ 119 h 244"/>
                <a:gd name="T74" fmla="*/ 172 w 279"/>
                <a:gd name="T75" fmla="*/ 124 h 244"/>
                <a:gd name="T76" fmla="*/ 172 w 279"/>
                <a:gd name="T77" fmla="*/ 128 h 244"/>
                <a:gd name="T78" fmla="*/ 172 w 279"/>
                <a:gd name="T79" fmla="*/ 134 h 244"/>
                <a:gd name="T80" fmla="*/ 173 w 279"/>
                <a:gd name="T81" fmla="*/ 138 h 244"/>
                <a:gd name="T82" fmla="*/ 173 w 279"/>
                <a:gd name="T83" fmla="*/ 143 h 244"/>
                <a:gd name="T84" fmla="*/ 173 w 279"/>
                <a:gd name="T85" fmla="*/ 147 h 244"/>
                <a:gd name="T86" fmla="*/ 172 w 279"/>
                <a:gd name="T87" fmla="*/ 153 h 244"/>
                <a:gd name="T88" fmla="*/ 172 w 279"/>
                <a:gd name="T89" fmla="*/ 156 h 244"/>
                <a:gd name="T90" fmla="*/ 173 w 279"/>
                <a:gd name="T91" fmla="*/ 162 h 244"/>
                <a:gd name="T92" fmla="*/ 174 w 279"/>
                <a:gd name="T93" fmla="*/ 167 h 244"/>
                <a:gd name="T94" fmla="*/ 172 w 279"/>
                <a:gd name="T95" fmla="*/ 172 h 244"/>
                <a:gd name="T96" fmla="*/ 169 w 279"/>
                <a:gd name="T97" fmla="*/ 181 h 244"/>
                <a:gd name="T98" fmla="*/ 0 w 279"/>
                <a:gd name="T99" fmla="*/ 243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a:p>
          </p:txBody>
        </p:sp>
        <p:sp>
          <p:nvSpPr>
            <p:cNvPr id="2076" name="Arc 57"/>
            <p:cNvSpPr>
              <a:spLocks/>
            </p:cNvSpPr>
            <p:nvPr/>
          </p:nvSpPr>
          <p:spPr bwMode="auto">
            <a:xfrm rot="720000">
              <a:off x="2510" y="3846"/>
              <a:ext cx="133"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a:p>
          </p:txBody>
        </p:sp>
        <p:sp>
          <p:nvSpPr>
            <p:cNvPr id="2077" name="Line 58"/>
            <p:cNvSpPr>
              <a:spLocks noChangeShapeType="1"/>
            </p:cNvSpPr>
            <p:nvPr/>
          </p:nvSpPr>
          <p:spPr bwMode="auto">
            <a:xfrm flipH="1">
              <a:off x="2384" y="3732"/>
              <a:ext cx="191" cy="347"/>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078" name="Oval 59"/>
            <p:cNvSpPr>
              <a:spLocks noChangeArrowheads="1"/>
            </p:cNvSpPr>
            <p:nvPr/>
          </p:nvSpPr>
          <p:spPr bwMode="auto">
            <a:xfrm rot="-1860000">
              <a:off x="2559" y="3849"/>
              <a:ext cx="63" cy="125"/>
            </a:xfrm>
            <a:prstGeom prst="ellipse">
              <a:avLst/>
            </a:prstGeom>
            <a:solidFill>
              <a:schemeClr val="tx1"/>
            </a:solidFill>
            <a:ln w="12700">
              <a:solidFill>
                <a:schemeClr val="tx1"/>
              </a:solidFill>
              <a:round/>
              <a:headEnd/>
              <a:tailEnd/>
            </a:ln>
          </p:spPr>
          <p:txBody>
            <a:bodyPr wrap="none" anchor="ctr"/>
            <a:lstStyle/>
            <a:p>
              <a:endParaRPr lang="en-US"/>
            </a:p>
          </p:txBody>
        </p:sp>
        <p:sp>
          <p:nvSpPr>
            <p:cNvPr id="2079" name="Line 60"/>
            <p:cNvSpPr>
              <a:spLocks noChangeShapeType="1"/>
            </p:cNvSpPr>
            <p:nvPr/>
          </p:nvSpPr>
          <p:spPr bwMode="auto">
            <a:xfrm flipV="1">
              <a:off x="2384" y="3988"/>
              <a:ext cx="350" cy="91"/>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080" name="Line 61"/>
            <p:cNvSpPr>
              <a:spLocks noChangeShapeType="1"/>
            </p:cNvSpPr>
            <p:nvPr/>
          </p:nvSpPr>
          <p:spPr bwMode="auto">
            <a:xfrm>
              <a:off x="1207" y="1989"/>
              <a:ext cx="1193" cy="659"/>
            </a:xfrm>
            <a:prstGeom prst="line">
              <a:avLst/>
            </a:prstGeom>
            <a:noFill/>
            <a:ln w="12700">
              <a:solidFill>
                <a:schemeClr val="tx1"/>
              </a:solidFill>
              <a:prstDash val="dash"/>
              <a:round/>
              <a:headEnd/>
              <a:tailEnd/>
            </a:ln>
          </p:spPr>
          <p:txBody>
            <a:bodyPr/>
            <a:lstStyle/>
            <a:p>
              <a:endParaRPr lang="en-US"/>
            </a:p>
          </p:txBody>
        </p:sp>
        <p:sp>
          <p:nvSpPr>
            <p:cNvPr id="2081" name="Line 62"/>
            <p:cNvSpPr>
              <a:spLocks noChangeShapeType="1"/>
            </p:cNvSpPr>
            <p:nvPr/>
          </p:nvSpPr>
          <p:spPr bwMode="auto">
            <a:xfrm>
              <a:off x="1202" y="2827"/>
              <a:ext cx="1193" cy="659"/>
            </a:xfrm>
            <a:prstGeom prst="line">
              <a:avLst/>
            </a:prstGeom>
            <a:noFill/>
            <a:ln w="12700">
              <a:solidFill>
                <a:schemeClr val="tx1"/>
              </a:solidFill>
              <a:prstDash val="dash"/>
              <a:round/>
              <a:headEnd/>
              <a:tailEnd/>
            </a:ln>
          </p:spPr>
          <p:txBody>
            <a:bodyPr/>
            <a:lstStyle/>
            <a:p>
              <a:endParaRPr lang="en-US"/>
            </a:p>
          </p:txBody>
        </p:sp>
        <p:sp>
          <p:nvSpPr>
            <p:cNvPr id="2082" name="Line 63"/>
            <p:cNvSpPr>
              <a:spLocks noChangeShapeType="1"/>
            </p:cNvSpPr>
            <p:nvPr/>
          </p:nvSpPr>
          <p:spPr bwMode="auto">
            <a:xfrm>
              <a:off x="433" y="2021"/>
              <a:ext cx="762" cy="421"/>
            </a:xfrm>
            <a:prstGeom prst="line">
              <a:avLst/>
            </a:prstGeom>
            <a:noFill/>
            <a:ln w="12700">
              <a:solidFill>
                <a:schemeClr val="tx1"/>
              </a:solidFill>
              <a:round/>
              <a:headEnd/>
              <a:tailEnd/>
            </a:ln>
          </p:spPr>
          <p:txBody>
            <a:bodyPr/>
            <a:lstStyle/>
            <a:p>
              <a:endParaRPr lang="en-US"/>
            </a:p>
          </p:txBody>
        </p:sp>
        <p:sp>
          <p:nvSpPr>
            <p:cNvPr id="2083" name="Line 64"/>
            <p:cNvSpPr>
              <a:spLocks noChangeShapeType="1"/>
            </p:cNvSpPr>
            <p:nvPr/>
          </p:nvSpPr>
          <p:spPr bwMode="auto">
            <a:xfrm>
              <a:off x="2406" y="3121"/>
              <a:ext cx="762" cy="421"/>
            </a:xfrm>
            <a:prstGeom prst="line">
              <a:avLst/>
            </a:prstGeom>
            <a:noFill/>
            <a:ln w="12700">
              <a:solidFill>
                <a:schemeClr val="tx1"/>
              </a:solidFill>
              <a:round/>
              <a:headEnd/>
              <a:tailEnd/>
            </a:ln>
          </p:spPr>
          <p:txBody>
            <a:bodyPr/>
            <a:lstStyle/>
            <a:p>
              <a:endParaRPr lang="en-US"/>
            </a:p>
          </p:txBody>
        </p:sp>
        <p:sp>
          <p:nvSpPr>
            <p:cNvPr id="2084" name="Line 65"/>
            <p:cNvSpPr>
              <a:spLocks noChangeShapeType="1"/>
            </p:cNvSpPr>
            <p:nvPr/>
          </p:nvSpPr>
          <p:spPr bwMode="auto">
            <a:xfrm>
              <a:off x="1207" y="2453"/>
              <a:ext cx="1193" cy="659"/>
            </a:xfrm>
            <a:prstGeom prst="line">
              <a:avLst/>
            </a:prstGeom>
            <a:noFill/>
            <a:ln w="12700">
              <a:solidFill>
                <a:schemeClr val="tx1"/>
              </a:solidFill>
              <a:prstDash val="dash"/>
              <a:round/>
              <a:headEnd/>
              <a:tailEnd/>
            </a:ln>
          </p:spPr>
          <p:txBody>
            <a:bodyPr/>
            <a:lstStyle/>
            <a:p>
              <a:endParaRPr lang="en-US"/>
            </a:p>
          </p:txBody>
        </p:sp>
        <p:sp>
          <p:nvSpPr>
            <p:cNvPr id="2085" name="Oval 66"/>
            <p:cNvSpPr>
              <a:spLocks noChangeArrowheads="1"/>
            </p:cNvSpPr>
            <p:nvPr/>
          </p:nvSpPr>
          <p:spPr bwMode="auto">
            <a:xfrm>
              <a:off x="2570" y="3201"/>
              <a:ext cx="36" cy="40"/>
            </a:xfrm>
            <a:prstGeom prst="ellipse">
              <a:avLst/>
            </a:prstGeom>
            <a:solidFill>
              <a:srgbClr val="037C03"/>
            </a:solidFill>
            <a:ln w="12700">
              <a:solidFill>
                <a:schemeClr val="bg2"/>
              </a:solidFill>
              <a:round/>
              <a:headEnd/>
              <a:tailEnd/>
            </a:ln>
          </p:spPr>
          <p:txBody>
            <a:bodyPr wrap="none" anchor="ctr"/>
            <a:lstStyle/>
            <a:p>
              <a:endParaRPr lang="en-US"/>
            </a:p>
          </p:txBody>
        </p:sp>
        <p:sp>
          <p:nvSpPr>
            <p:cNvPr id="2086" name="Oval 67"/>
            <p:cNvSpPr>
              <a:spLocks noChangeArrowheads="1"/>
            </p:cNvSpPr>
            <p:nvPr/>
          </p:nvSpPr>
          <p:spPr bwMode="auto">
            <a:xfrm>
              <a:off x="948" y="2299"/>
              <a:ext cx="36" cy="40"/>
            </a:xfrm>
            <a:prstGeom prst="ellipse">
              <a:avLst/>
            </a:prstGeom>
            <a:solidFill>
              <a:srgbClr val="037C03"/>
            </a:solidFill>
            <a:ln w="12700">
              <a:solidFill>
                <a:schemeClr val="bg2"/>
              </a:solidFill>
              <a:round/>
              <a:headEnd/>
              <a:tailEnd/>
            </a:ln>
          </p:spPr>
          <p:txBody>
            <a:bodyPr wrap="none" anchor="ctr"/>
            <a:lstStyle/>
            <a:p>
              <a:endParaRPr lang="en-US"/>
            </a:p>
          </p:txBody>
        </p:sp>
      </p:grpSp>
      <p:sp>
        <p:nvSpPr>
          <p:cNvPr id="2058" name="Line 68"/>
          <p:cNvSpPr>
            <a:spLocks noChangeShapeType="1"/>
          </p:cNvSpPr>
          <p:nvPr/>
        </p:nvSpPr>
        <p:spPr bwMode="auto">
          <a:xfrm flipH="1" flipV="1">
            <a:off x="2895600" y="3886200"/>
            <a:ext cx="685800" cy="381000"/>
          </a:xfrm>
          <a:prstGeom prst="line">
            <a:avLst/>
          </a:prstGeom>
          <a:noFill/>
          <a:ln w="9525">
            <a:solidFill>
              <a:schemeClr val="tx1"/>
            </a:solidFill>
            <a:round/>
            <a:headEnd type="stealth"/>
            <a:tailEnd type="none" w="med" len="med"/>
          </a:ln>
        </p:spPr>
        <p:txBody>
          <a:bodyPr/>
          <a:lstStyle/>
          <a:p>
            <a:endParaRPr lang="en-US"/>
          </a:p>
        </p:txBody>
      </p:sp>
      <p:sp>
        <p:nvSpPr>
          <p:cNvPr id="2059" name="Text Box 69"/>
          <p:cNvSpPr txBox="1">
            <a:spLocks noChangeArrowheads="1"/>
          </p:cNvSpPr>
          <p:nvPr/>
        </p:nvSpPr>
        <p:spPr bwMode="auto">
          <a:xfrm>
            <a:off x="2955925" y="4076701"/>
            <a:ext cx="248786" cy="369332"/>
          </a:xfrm>
          <a:prstGeom prst="rect">
            <a:avLst/>
          </a:prstGeom>
          <a:noFill/>
          <a:ln w="9525">
            <a:noFill/>
            <a:miter lim="800000"/>
            <a:headEnd/>
            <a:tailEnd/>
          </a:ln>
        </p:spPr>
        <p:txBody>
          <a:bodyPr wrap="none">
            <a:spAutoFit/>
          </a:bodyPr>
          <a:lstStyle/>
          <a:p>
            <a:r>
              <a:rPr lang="en-US" sz="1800" b="1" i="1" dirty="0">
                <a:latin typeface="Times New Roman" pitchFamily="18" charset="0"/>
              </a:rPr>
              <a:t>t</a:t>
            </a:r>
          </a:p>
        </p:txBody>
      </p:sp>
      <p:sp>
        <p:nvSpPr>
          <p:cNvPr id="2060" name="Text Box 70"/>
          <p:cNvSpPr txBox="1">
            <a:spLocks noChangeArrowheads="1"/>
          </p:cNvSpPr>
          <p:nvPr/>
        </p:nvSpPr>
        <p:spPr bwMode="auto">
          <a:xfrm>
            <a:off x="2667000" y="2514601"/>
            <a:ext cx="300082" cy="369332"/>
          </a:xfrm>
          <a:prstGeom prst="rect">
            <a:avLst/>
          </a:prstGeom>
          <a:noFill/>
          <a:ln w="9525">
            <a:noFill/>
            <a:miter lim="800000"/>
            <a:headEnd/>
            <a:tailEnd/>
          </a:ln>
        </p:spPr>
        <p:txBody>
          <a:bodyPr wrap="none">
            <a:spAutoFit/>
          </a:bodyPr>
          <a:lstStyle/>
          <a:p>
            <a:r>
              <a:rPr lang="en-US" sz="1800" b="1" i="1" dirty="0">
                <a:latin typeface="Times New Roman" pitchFamily="18" charset="0"/>
              </a:rPr>
              <a:t>x</a:t>
            </a:r>
          </a:p>
        </p:txBody>
      </p:sp>
      <mc:AlternateContent xmlns:mc="http://schemas.openxmlformats.org/markup-compatibility/2006" xmlns:a14="http://schemas.microsoft.com/office/drawing/2010/main">
        <mc:Choice Requires="a14">
          <p:sp>
            <p:nvSpPr>
              <p:cNvPr id="2061" name="Text Box 71"/>
              <p:cNvSpPr txBox="1">
                <a:spLocks noChangeArrowheads="1"/>
              </p:cNvSpPr>
              <p:nvPr/>
            </p:nvSpPr>
            <p:spPr bwMode="auto">
              <a:xfrm>
                <a:off x="4514850" y="3505201"/>
                <a:ext cx="434734" cy="369332"/>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𝒙</m:t>
                      </m:r>
                      <m:r>
                        <a:rPr lang="en-US" sz="1800" b="1" i="1" smtClean="0">
                          <a:latin typeface="Cambria Math" panose="02040503050406030204" pitchFamily="18" charset="0"/>
                        </a:rPr>
                        <m:t>′</m:t>
                      </m:r>
                    </m:oMath>
                  </m:oMathPara>
                </a14:m>
                <a:endParaRPr lang="en-US" sz="1800" b="1" i="1" dirty="0">
                  <a:latin typeface="Times New Roman" pitchFamily="18" charset="0"/>
                </a:endParaRPr>
              </a:p>
            </p:txBody>
          </p:sp>
        </mc:Choice>
        <mc:Fallback xmlns="">
          <p:sp>
            <p:nvSpPr>
              <p:cNvPr id="2061" name="Text Box 71"/>
              <p:cNvSpPr txBox="1">
                <a:spLocks noRot="1" noChangeAspect="1" noMove="1" noResize="1" noEditPoints="1" noAdjustHandles="1" noChangeArrowheads="1" noChangeShapeType="1" noTextEdit="1"/>
              </p:cNvSpPr>
              <p:nvPr/>
            </p:nvSpPr>
            <p:spPr bwMode="auto">
              <a:xfrm>
                <a:off x="4514850" y="3505201"/>
                <a:ext cx="434734" cy="369332"/>
              </a:xfrm>
              <a:prstGeom prst="rect">
                <a:avLst/>
              </a:prstGeom>
              <a:blipFill>
                <a:blip r:embed="rId6"/>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97A7CBBF-D514-7B4F-BAED-0927EA71B205}"/>
                  </a:ext>
                </a:extLst>
              </p:cNvPr>
              <p:cNvSpPr/>
              <p:nvPr/>
            </p:nvSpPr>
            <p:spPr>
              <a:xfrm>
                <a:off x="6694267" y="3198253"/>
                <a:ext cx="3564629" cy="10689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rgbClr val="7030A0"/>
                          </a:solidFill>
                          <a:latin typeface="Cambria Math" panose="02040503050406030204" pitchFamily="18" charset="0"/>
                        </a:rPr>
                        <m:t>𝑬</m:t>
                      </m:r>
                      <m:r>
                        <a:rPr lang="en-US" i="1">
                          <a:solidFill>
                            <a:srgbClr val="7030A0"/>
                          </a:solidFill>
                          <a:latin typeface="Cambria Math" panose="02040503050406030204" pitchFamily="18" charset="0"/>
                        </a:rPr>
                        <m:t>=</m:t>
                      </m:r>
                      <m:d>
                        <m:dPr>
                          <m:begChr m:val="["/>
                          <m:endChr m:val="]"/>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𝒕</m:t>
                              </m:r>
                            </m:e>
                            <m:sub>
                              <m:r>
                                <a:rPr lang="en-US" i="1">
                                  <a:solidFill>
                                    <a:srgbClr val="7030A0"/>
                                  </a:solidFill>
                                  <a:latin typeface="Cambria Math" panose="02040503050406030204" pitchFamily="18" charset="0"/>
                                  <a:ea typeface="Cambria Math" panose="02040503050406030204" pitchFamily="18" charset="0"/>
                                </a:rPr>
                                <m:t>×</m:t>
                              </m:r>
                            </m:sub>
                          </m:sSub>
                        </m:e>
                      </m:d>
                      <m:r>
                        <a:rPr lang="en-US" b="1" i="1">
                          <a:solidFill>
                            <a:srgbClr val="7030A0"/>
                          </a:solidFill>
                          <a:latin typeface="Cambria Math" panose="02040503050406030204" pitchFamily="18" charset="0"/>
                        </a:rPr>
                        <m:t>𝑹</m:t>
                      </m:r>
                      <m:r>
                        <a:rPr lang="en-US" b="1" i="1" smtClean="0">
                          <a:solidFill>
                            <a:srgbClr val="7030A0"/>
                          </a:solidFill>
                          <a:latin typeface="Cambria Math" panose="02040503050406030204" pitchFamily="18" charset="0"/>
                        </a:rPr>
                        <m:t>=</m:t>
                      </m:r>
                      <m:d>
                        <m:dPr>
                          <m:begChr m:val="["/>
                          <m:endChr m:val="]"/>
                          <m:ctrlPr>
                            <a:rPr lang="en-US" i="1" smtClean="0">
                              <a:solidFill>
                                <a:srgbClr val="7030A0"/>
                              </a:solidFill>
                              <a:latin typeface="Cambria Math" panose="02040503050406030204" pitchFamily="18" charset="0"/>
                            </a:rPr>
                          </m:ctrlPr>
                        </m:dPr>
                        <m:e>
                          <m:m>
                            <m:mPr>
                              <m:mcs>
                                <m:mc>
                                  <m:mcPr>
                                    <m:count m:val="3"/>
                                    <m:mcJc m:val="center"/>
                                  </m:mcPr>
                                </m:mc>
                              </m:mcs>
                              <m:ctrlPr>
                                <a:rPr lang="en-US" i="1" smtClean="0">
                                  <a:solidFill>
                                    <a:srgbClr val="7030A0"/>
                                  </a:solidFill>
                                  <a:latin typeface="Cambria Math" panose="02040503050406030204" pitchFamily="18" charset="0"/>
                                </a:rPr>
                              </m:ctrlPr>
                            </m:mPr>
                            <m:mr>
                              <m:e>
                                <m:r>
                                  <m:rPr>
                                    <m:brk m:alnAt="7"/>
                                  </m:rPr>
                                  <a:rPr lang="en-US" b="0" i="1" smtClean="0">
                                    <a:solidFill>
                                      <a:srgbClr val="7030A0"/>
                                    </a:solidFill>
                                    <a:latin typeface="Cambria Math" panose="02040503050406030204" pitchFamily="18" charset="0"/>
                                  </a:rPr>
                                  <m:t>0</m:t>
                                </m:r>
                              </m:e>
                              <m:e>
                                <m:r>
                                  <a:rPr lang="en-US" b="0" i="1" smtClean="0">
                                    <a:solidFill>
                                      <a:srgbClr val="7030A0"/>
                                    </a:solidFill>
                                    <a:latin typeface="Cambria Math" panose="02040503050406030204" pitchFamily="18" charset="0"/>
                                  </a:rPr>
                                  <m:t>0</m:t>
                                </m:r>
                              </m:e>
                              <m:e>
                                <m:r>
                                  <a:rPr lang="en-US" b="0" i="1" smtClean="0">
                                    <a:solidFill>
                                      <a:srgbClr val="7030A0"/>
                                    </a:solidFill>
                                    <a:latin typeface="Cambria Math" panose="02040503050406030204" pitchFamily="18" charset="0"/>
                                  </a:rPr>
                                  <m:t>0</m:t>
                                </m:r>
                              </m:e>
                            </m:mr>
                            <m:mr>
                              <m:e>
                                <m:r>
                                  <a:rPr lang="en-US" b="0" i="1" smtClean="0">
                                    <a:solidFill>
                                      <a:srgbClr val="7030A0"/>
                                    </a:solidFill>
                                    <a:latin typeface="Cambria Math" panose="02040503050406030204" pitchFamily="18" charset="0"/>
                                  </a:rPr>
                                  <m:t>0</m:t>
                                </m:r>
                              </m:e>
                              <m:e>
                                <m:r>
                                  <a:rPr lang="en-US" b="0" i="1" smtClean="0">
                                    <a:solidFill>
                                      <a:srgbClr val="7030A0"/>
                                    </a:solidFill>
                                    <a:latin typeface="Cambria Math" panose="02040503050406030204" pitchFamily="18" charset="0"/>
                                  </a:rPr>
                                  <m:t>0</m:t>
                                </m:r>
                              </m:e>
                              <m:e>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𝑡</m:t>
                                </m:r>
                              </m:e>
                            </m:mr>
                            <m:mr>
                              <m:e>
                                <m:r>
                                  <a:rPr lang="en-US" b="0" i="1" smtClean="0">
                                    <a:solidFill>
                                      <a:srgbClr val="7030A0"/>
                                    </a:solidFill>
                                    <a:latin typeface="Cambria Math" panose="02040503050406030204" pitchFamily="18" charset="0"/>
                                  </a:rPr>
                                  <m:t>0</m:t>
                                </m:r>
                              </m:e>
                              <m:e>
                                <m:r>
                                  <a:rPr lang="en-US" b="0" i="1" smtClean="0">
                                    <a:solidFill>
                                      <a:srgbClr val="7030A0"/>
                                    </a:solidFill>
                                    <a:latin typeface="Cambria Math" panose="02040503050406030204" pitchFamily="18" charset="0"/>
                                  </a:rPr>
                                  <m:t>𝑡</m:t>
                                </m:r>
                              </m:e>
                              <m:e>
                                <m:r>
                                  <a:rPr lang="en-US" b="0" i="1" smtClean="0">
                                    <a:solidFill>
                                      <a:srgbClr val="7030A0"/>
                                    </a:solidFill>
                                    <a:latin typeface="Cambria Math" panose="02040503050406030204" pitchFamily="18" charset="0"/>
                                  </a:rPr>
                                  <m:t>0</m:t>
                                </m:r>
                              </m:e>
                            </m:mr>
                          </m:m>
                        </m:e>
                      </m:d>
                    </m:oMath>
                  </m:oMathPara>
                </a14:m>
                <a:endParaRPr lang="en-US" dirty="0">
                  <a:solidFill>
                    <a:srgbClr val="7030A0"/>
                  </a:solidFill>
                </a:endParaRPr>
              </a:p>
            </p:txBody>
          </p:sp>
        </mc:Choice>
        <mc:Fallback xmlns="">
          <p:sp>
            <p:nvSpPr>
              <p:cNvPr id="4" name="Rectangle 3">
                <a:extLst>
                  <a:ext uri="{FF2B5EF4-FFF2-40B4-BE49-F238E27FC236}">
                    <a16:creationId xmlns:a16="http://schemas.microsoft.com/office/drawing/2014/main" id="{97A7CBBF-D514-7B4F-BAED-0927EA71B205}"/>
                  </a:ext>
                </a:extLst>
              </p:cNvPr>
              <p:cNvSpPr>
                <a:spLocks noRot="1" noChangeAspect="1" noMove="1" noResize="1" noEditPoints="1" noAdjustHandles="1" noChangeArrowheads="1" noChangeShapeType="1" noTextEdit="1"/>
              </p:cNvSpPr>
              <p:nvPr/>
            </p:nvSpPr>
            <p:spPr>
              <a:xfrm>
                <a:off x="6694267" y="3198253"/>
                <a:ext cx="3564629" cy="1068947"/>
              </a:xfrm>
              <a:prstGeom prst="rect">
                <a:avLst/>
              </a:prstGeom>
              <a:blipFill>
                <a:blip r:embed="rId7"/>
                <a:stretch>
                  <a:fillRect b="-3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9A9A9762-B6E4-F847-90F1-E79B2EAE44B4}"/>
                  </a:ext>
                </a:extLst>
              </p:cNvPr>
              <p:cNvSpPr txBox="1"/>
              <p:nvPr/>
            </p:nvSpPr>
            <p:spPr>
              <a:xfrm>
                <a:off x="457200" y="4953705"/>
                <a:ext cx="3917867" cy="9766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2400" b="0" i="1" smtClean="0">
                              <a:solidFill>
                                <a:srgbClr val="7030A0"/>
                              </a:solidFill>
                              <a:latin typeface="Cambria Math" panose="02040503050406030204" pitchFamily="18" charset="0"/>
                            </a:rPr>
                          </m:ctrlPr>
                        </m:dPr>
                        <m:e>
                          <m:r>
                            <a:rPr lang="en-US" i="1">
                              <a:solidFill>
                                <a:srgbClr val="7030A0"/>
                              </a:solidFill>
                              <a:latin typeface="Cambria Math" panose="02040503050406030204" pitchFamily="18" charset="0"/>
                            </a:rPr>
                            <m:t>𝑢</m:t>
                          </m:r>
                          <m:r>
                            <a:rPr lang="en-US" b="0" i="1" smtClean="0">
                              <a:solidFill>
                                <a:srgbClr val="7030A0"/>
                              </a:solidFill>
                              <a:latin typeface="Cambria Math" panose="02040503050406030204" pitchFamily="18" charset="0"/>
                            </a:rPr>
                            <m:t>′</m:t>
                          </m:r>
                          <m:r>
                            <a:rPr lang="en-US" i="1">
                              <a:solidFill>
                                <a:srgbClr val="7030A0"/>
                              </a:solidFill>
                              <a:latin typeface="Cambria Math" panose="02040503050406030204" pitchFamily="18" charset="0"/>
                            </a:rPr>
                            <m:t> </m:t>
                          </m:r>
                          <m:r>
                            <a:rPr lang="en-US" i="1">
                              <a:solidFill>
                                <a:srgbClr val="7030A0"/>
                              </a:solidFill>
                              <a:latin typeface="Cambria Math" panose="02040503050406030204" pitchFamily="18" charset="0"/>
                            </a:rPr>
                            <m:t>𝑣</m:t>
                          </m:r>
                          <m:r>
                            <a:rPr lang="en-US" b="0" i="1" smtClean="0">
                              <a:solidFill>
                                <a:srgbClr val="7030A0"/>
                              </a:solidFill>
                              <a:latin typeface="Cambria Math" panose="02040503050406030204" pitchFamily="18" charset="0"/>
                            </a:rPr>
                            <m:t>′</m:t>
                          </m:r>
                          <m:r>
                            <a:rPr lang="en-US" i="1">
                              <a:solidFill>
                                <a:srgbClr val="7030A0"/>
                              </a:solidFill>
                              <a:latin typeface="Cambria Math" panose="02040503050406030204" pitchFamily="18" charset="0"/>
                            </a:rPr>
                            <m:t> 1</m:t>
                          </m:r>
                        </m:e>
                      </m:d>
                      <m:d>
                        <m:dPr>
                          <m:begChr m:val="["/>
                          <m:endChr m:val="]"/>
                          <m:ctrlPr>
                            <a:rPr lang="en-US" sz="2400" b="0" i="1" smtClean="0">
                              <a:solidFill>
                                <a:srgbClr val="7030A0"/>
                              </a:solidFill>
                              <a:latin typeface="Cambria Math" panose="02040503050406030204" pitchFamily="18" charset="0"/>
                            </a:rPr>
                          </m:ctrlPr>
                        </m:dPr>
                        <m:e>
                          <m:m>
                            <m:mPr>
                              <m:mcs>
                                <m:mc>
                                  <m:mcPr>
                                    <m:count m:val="3"/>
                                    <m:mcJc m:val="center"/>
                                  </m:mcPr>
                                </m:mc>
                              </m:mcs>
                              <m:ctrlPr>
                                <a:rPr lang="en-US" sz="2400" b="0" i="1" smtClean="0">
                                  <a:solidFill>
                                    <a:srgbClr val="7030A0"/>
                                  </a:solidFill>
                                  <a:latin typeface="Cambria Math" panose="02040503050406030204" pitchFamily="18" charset="0"/>
                                </a:rPr>
                              </m:ctrlPr>
                            </m:mPr>
                            <m:mr>
                              <m:e>
                                <m:r>
                                  <m:rPr>
                                    <m:brk m:alnAt="7"/>
                                  </m:rPr>
                                  <a:rPr lang="en-US" sz="2400" b="0" i="1" smtClean="0">
                                    <a:solidFill>
                                      <a:srgbClr val="7030A0"/>
                                    </a:solidFill>
                                    <a:latin typeface="Cambria Math" panose="02040503050406030204" pitchFamily="18" charset="0"/>
                                  </a:rPr>
                                  <m:t>0</m:t>
                                </m:r>
                              </m:e>
                              <m:e>
                                <m:r>
                                  <a:rPr lang="en-US" sz="2400" b="0" i="1" smtClean="0">
                                    <a:solidFill>
                                      <a:srgbClr val="7030A0"/>
                                    </a:solidFill>
                                    <a:latin typeface="Cambria Math" panose="02040503050406030204" pitchFamily="18" charset="0"/>
                                  </a:rPr>
                                  <m:t>0</m:t>
                                </m:r>
                              </m:e>
                              <m:e>
                                <m:r>
                                  <a:rPr lang="en-US" sz="2400" b="0" i="1" smtClean="0">
                                    <a:solidFill>
                                      <a:srgbClr val="7030A0"/>
                                    </a:solidFill>
                                    <a:latin typeface="Cambria Math" panose="02040503050406030204" pitchFamily="18" charset="0"/>
                                  </a:rPr>
                                  <m:t>0</m:t>
                                </m:r>
                              </m:e>
                            </m:mr>
                            <m:mr>
                              <m:e>
                                <m:r>
                                  <a:rPr lang="en-US" sz="2400" b="0" i="1" smtClean="0">
                                    <a:solidFill>
                                      <a:srgbClr val="7030A0"/>
                                    </a:solidFill>
                                    <a:latin typeface="Cambria Math" panose="02040503050406030204" pitchFamily="18" charset="0"/>
                                  </a:rPr>
                                  <m:t>0</m:t>
                                </m:r>
                              </m:e>
                              <m:e>
                                <m:r>
                                  <a:rPr lang="en-US" sz="2400" b="0" i="1" smtClean="0">
                                    <a:solidFill>
                                      <a:srgbClr val="7030A0"/>
                                    </a:solidFill>
                                    <a:latin typeface="Cambria Math" panose="02040503050406030204" pitchFamily="18" charset="0"/>
                                  </a:rPr>
                                  <m:t>0</m:t>
                                </m:r>
                              </m:e>
                              <m:e>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𝑡</m:t>
                                </m:r>
                              </m:e>
                            </m:mr>
                            <m:mr>
                              <m:e>
                                <m:r>
                                  <a:rPr lang="en-US" sz="2400" b="0" i="1" smtClean="0">
                                    <a:solidFill>
                                      <a:srgbClr val="7030A0"/>
                                    </a:solidFill>
                                    <a:latin typeface="Cambria Math" panose="02040503050406030204" pitchFamily="18" charset="0"/>
                                  </a:rPr>
                                  <m:t>0</m:t>
                                </m:r>
                              </m:e>
                              <m:e>
                                <m:r>
                                  <a:rPr lang="en-US" sz="2400" b="0" i="1" smtClean="0">
                                    <a:solidFill>
                                      <a:srgbClr val="7030A0"/>
                                    </a:solidFill>
                                    <a:latin typeface="Cambria Math" panose="02040503050406030204" pitchFamily="18" charset="0"/>
                                  </a:rPr>
                                  <m:t>𝑡</m:t>
                                </m:r>
                              </m:e>
                              <m:e>
                                <m:r>
                                  <a:rPr lang="en-US" sz="2400" b="0" i="1" smtClean="0">
                                    <a:solidFill>
                                      <a:srgbClr val="7030A0"/>
                                    </a:solidFill>
                                    <a:latin typeface="Cambria Math" panose="02040503050406030204" pitchFamily="18" charset="0"/>
                                  </a:rPr>
                                  <m:t>0</m:t>
                                </m:r>
                              </m:e>
                            </m:mr>
                          </m:m>
                        </m:e>
                      </m:d>
                      <m:d>
                        <m:dPr>
                          <m:ctrlPr>
                            <a:rPr lang="en-US" sz="2400" b="0" i="1" smtClean="0">
                              <a:solidFill>
                                <a:srgbClr val="7030A0"/>
                              </a:solidFill>
                              <a:latin typeface="Cambria Math" panose="02040503050406030204" pitchFamily="18" charset="0"/>
                            </a:rPr>
                          </m:ctrlPr>
                        </m:dPr>
                        <m:e>
                          <m:eqArr>
                            <m:eqArrPr>
                              <m:ctrlPr>
                                <a:rPr lang="en-US" sz="2400" b="0" i="1" smtClean="0">
                                  <a:solidFill>
                                    <a:srgbClr val="7030A0"/>
                                  </a:solidFill>
                                  <a:latin typeface="Cambria Math" panose="02040503050406030204" pitchFamily="18" charset="0"/>
                                </a:rPr>
                              </m:ctrlPr>
                            </m:eqArrPr>
                            <m:e>
                              <m:r>
                                <a:rPr lang="en-US" sz="2400" b="0" i="1" smtClean="0">
                                  <a:solidFill>
                                    <a:srgbClr val="7030A0"/>
                                  </a:solidFill>
                                  <a:latin typeface="Cambria Math" panose="02040503050406030204" pitchFamily="18" charset="0"/>
                                </a:rPr>
                                <m:t>𝑢</m:t>
                              </m:r>
                            </m:e>
                            <m:e>
                              <m:r>
                                <a:rPr lang="en-US" sz="2400" b="0" i="1" smtClean="0">
                                  <a:solidFill>
                                    <a:srgbClr val="7030A0"/>
                                  </a:solidFill>
                                  <a:latin typeface="Cambria Math" panose="02040503050406030204" pitchFamily="18" charset="0"/>
                                </a:rPr>
                                <m:t>𝑣</m:t>
                              </m:r>
                            </m:e>
                            <m:e>
                              <m:r>
                                <a:rPr lang="en-US" sz="2400" b="0" i="1" smtClean="0">
                                  <a:solidFill>
                                    <a:srgbClr val="7030A0"/>
                                  </a:solidFill>
                                  <a:latin typeface="Cambria Math" panose="02040503050406030204" pitchFamily="18" charset="0"/>
                                </a:rPr>
                                <m:t>1</m:t>
                              </m:r>
                            </m:e>
                          </m:eqArr>
                        </m:e>
                      </m:d>
                      <m:r>
                        <a:rPr lang="en-US" sz="2400" b="0" i="1" smtClean="0">
                          <a:solidFill>
                            <a:srgbClr val="7030A0"/>
                          </a:solidFill>
                          <a:latin typeface="Cambria Math" panose="02040503050406030204" pitchFamily="18" charset="0"/>
                        </a:rPr>
                        <m:t>=0</m:t>
                      </m:r>
                    </m:oMath>
                  </m:oMathPara>
                </a14:m>
                <a:endParaRPr lang="en-US" sz="2400" dirty="0">
                  <a:solidFill>
                    <a:srgbClr val="7030A0"/>
                  </a:solidFill>
                </a:endParaRPr>
              </a:p>
            </p:txBody>
          </p:sp>
        </mc:Choice>
        <mc:Fallback xmlns="">
          <p:sp>
            <p:nvSpPr>
              <p:cNvPr id="46" name="TextBox 45">
                <a:extLst>
                  <a:ext uri="{FF2B5EF4-FFF2-40B4-BE49-F238E27FC236}">
                    <a16:creationId xmlns:a16="http://schemas.microsoft.com/office/drawing/2014/main" id="{9A9A9762-B6E4-F847-90F1-E79B2EAE44B4}"/>
                  </a:ext>
                </a:extLst>
              </p:cNvPr>
              <p:cNvSpPr txBox="1">
                <a:spLocks noRot="1" noChangeAspect="1" noMove="1" noResize="1" noEditPoints="1" noAdjustHandles="1" noChangeArrowheads="1" noChangeShapeType="1" noTextEdit="1"/>
              </p:cNvSpPr>
              <p:nvPr/>
            </p:nvSpPr>
            <p:spPr>
              <a:xfrm>
                <a:off x="457200" y="4953705"/>
                <a:ext cx="3917867" cy="976614"/>
              </a:xfrm>
              <a:prstGeom prst="rect">
                <a:avLst/>
              </a:prstGeom>
              <a:blipFill>
                <a:blip r:embed="rId8"/>
                <a:stretch>
                  <a:fillRect r="-1299" b="-89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2CEFD95E-56B9-024B-9CA4-2059F122BD3C}"/>
                  </a:ext>
                </a:extLst>
              </p:cNvPr>
              <p:cNvSpPr txBox="1"/>
              <p:nvPr/>
            </p:nvSpPr>
            <p:spPr>
              <a:xfrm>
                <a:off x="9362590" y="5531911"/>
                <a:ext cx="90774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C00000"/>
                          </a:solidFill>
                          <a:latin typeface="Cambria Math" panose="02040503050406030204" pitchFamily="18" charset="0"/>
                        </a:rPr>
                        <m:t>𝑣</m:t>
                      </m:r>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𝑣</m:t>
                      </m:r>
                      <m:r>
                        <a:rPr lang="en-US" sz="2400" b="0" i="1" smtClean="0">
                          <a:solidFill>
                            <a:srgbClr val="C00000"/>
                          </a:solidFill>
                          <a:latin typeface="Cambria Math" panose="02040503050406030204" pitchFamily="18" charset="0"/>
                        </a:rPr>
                        <m:t>′</m:t>
                      </m:r>
                    </m:oMath>
                  </m:oMathPara>
                </a14:m>
                <a:endParaRPr lang="en-US" sz="2400" dirty="0">
                  <a:solidFill>
                    <a:srgbClr val="C00000"/>
                  </a:solidFill>
                </a:endParaRPr>
              </a:p>
            </p:txBody>
          </p:sp>
        </mc:Choice>
        <mc:Fallback xmlns="">
          <p:sp>
            <p:nvSpPr>
              <p:cNvPr id="47" name="TextBox 46">
                <a:extLst>
                  <a:ext uri="{FF2B5EF4-FFF2-40B4-BE49-F238E27FC236}">
                    <a16:creationId xmlns:a16="http://schemas.microsoft.com/office/drawing/2014/main" id="{2CEFD95E-56B9-024B-9CA4-2059F122BD3C}"/>
                  </a:ext>
                </a:extLst>
              </p:cNvPr>
              <p:cNvSpPr txBox="1">
                <a:spLocks noRot="1" noChangeAspect="1" noMove="1" noResize="1" noEditPoints="1" noAdjustHandles="1" noChangeArrowheads="1" noChangeShapeType="1" noTextEdit="1"/>
              </p:cNvSpPr>
              <p:nvPr/>
            </p:nvSpPr>
            <p:spPr>
              <a:xfrm>
                <a:off x="9362590" y="5531911"/>
                <a:ext cx="907748" cy="369332"/>
              </a:xfrm>
              <a:prstGeom prst="rect">
                <a:avLst/>
              </a:prstGeom>
              <a:blipFill>
                <a:blip r:embed="rId9"/>
                <a:stretch>
                  <a:fillRect l="-2740" r="-6849"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D40C4F6B-0EB3-B445-AA47-7490D59A65BE}"/>
                  </a:ext>
                </a:extLst>
              </p:cNvPr>
              <p:cNvSpPr txBox="1"/>
              <p:nvPr/>
            </p:nvSpPr>
            <p:spPr>
              <a:xfrm>
                <a:off x="5345222" y="4953000"/>
                <a:ext cx="2503378" cy="9768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i="1" smtClean="0">
                              <a:solidFill>
                                <a:srgbClr val="7030A0"/>
                              </a:solidFill>
                              <a:latin typeface="Cambria Math" panose="02040503050406030204" pitchFamily="18" charset="0"/>
                            </a:rPr>
                          </m:ctrlPr>
                        </m:dPr>
                        <m:e>
                          <m:r>
                            <a:rPr lang="en-US" i="1">
                              <a:solidFill>
                                <a:srgbClr val="7030A0"/>
                              </a:solidFill>
                              <a:latin typeface="Cambria Math" panose="02040503050406030204" pitchFamily="18" charset="0"/>
                            </a:rPr>
                            <m:t>𝑢</m:t>
                          </m:r>
                          <m:r>
                            <a:rPr lang="en-US" i="1">
                              <a:solidFill>
                                <a:srgbClr val="7030A0"/>
                              </a:solidFill>
                              <a:latin typeface="Cambria Math" panose="02040503050406030204" pitchFamily="18" charset="0"/>
                            </a:rPr>
                            <m:t>′ </m:t>
                          </m:r>
                          <m:r>
                            <a:rPr lang="en-US" i="1">
                              <a:solidFill>
                                <a:srgbClr val="7030A0"/>
                              </a:solidFill>
                              <a:latin typeface="Cambria Math" panose="02040503050406030204" pitchFamily="18" charset="0"/>
                            </a:rPr>
                            <m:t>𝑣</m:t>
                          </m:r>
                          <m:r>
                            <a:rPr lang="en-US" i="1">
                              <a:solidFill>
                                <a:srgbClr val="7030A0"/>
                              </a:solidFill>
                              <a:latin typeface="Cambria Math" panose="02040503050406030204" pitchFamily="18" charset="0"/>
                            </a:rPr>
                            <m:t>′ 1</m:t>
                          </m:r>
                        </m:e>
                      </m:d>
                      <m:d>
                        <m:dPr>
                          <m:ctrlPr>
                            <a:rPr lang="en-US" i="1">
                              <a:solidFill>
                                <a:srgbClr val="7030A0"/>
                              </a:solidFill>
                              <a:latin typeface="Cambria Math" panose="02040503050406030204" pitchFamily="18" charset="0"/>
                            </a:rPr>
                          </m:ctrlPr>
                        </m:dPr>
                        <m:e>
                          <m:eqArr>
                            <m:eqArrPr>
                              <m:ctrlPr>
                                <a:rPr lang="en-US" i="1">
                                  <a:solidFill>
                                    <a:srgbClr val="7030A0"/>
                                  </a:solidFill>
                                  <a:latin typeface="Cambria Math" panose="02040503050406030204" pitchFamily="18" charset="0"/>
                                </a:rPr>
                              </m:ctrlPr>
                            </m:eqArrPr>
                            <m:e>
                              <m:r>
                                <a:rPr lang="en-US" b="0" i="1" smtClean="0">
                                  <a:solidFill>
                                    <a:srgbClr val="7030A0"/>
                                  </a:solidFill>
                                  <a:latin typeface="Cambria Math" panose="02040503050406030204" pitchFamily="18" charset="0"/>
                                </a:rPr>
                                <m:t>0</m:t>
                              </m:r>
                            </m:e>
                            <m:e>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𝑡</m:t>
                              </m:r>
                            </m:e>
                            <m:e>
                              <m:r>
                                <a:rPr lang="en-US" b="0" i="1" smtClean="0">
                                  <a:solidFill>
                                    <a:srgbClr val="7030A0"/>
                                  </a:solidFill>
                                  <a:latin typeface="Cambria Math" panose="02040503050406030204" pitchFamily="18" charset="0"/>
                                </a:rPr>
                                <m:t>𝑡𝑣</m:t>
                              </m:r>
                            </m:e>
                          </m:eqArr>
                        </m:e>
                      </m:d>
                      <m:r>
                        <a:rPr lang="en-US" sz="2400" b="0" i="1" smtClean="0">
                          <a:solidFill>
                            <a:srgbClr val="7030A0"/>
                          </a:solidFill>
                          <a:latin typeface="Cambria Math" panose="02040503050406030204" pitchFamily="18" charset="0"/>
                        </a:rPr>
                        <m:t>=0</m:t>
                      </m:r>
                    </m:oMath>
                  </m:oMathPara>
                </a14:m>
                <a:endParaRPr lang="en-US" sz="2400" dirty="0">
                  <a:solidFill>
                    <a:srgbClr val="7030A0"/>
                  </a:solidFill>
                </a:endParaRPr>
              </a:p>
            </p:txBody>
          </p:sp>
        </mc:Choice>
        <mc:Fallback xmlns="">
          <p:sp>
            <p:nvSpPr>
              <p:cNvPr id="49" name="TextBox 48">
                <a:extLst>
                  <a:ext uri="{FF2B5EF4-FFF2-40B4-BE49-F238E27FC236}">
                    <a16:creationId xmlns:a16="http://schemas.microsoft.com/office/drawing/2014/main" id="{D40C4F6B-0EB3-B445-AA47-7490D59A65BE}"/>
                  </a:ext>
                </a:extLst>
              </p:cNvPr>
              <p:cNvSpPr txBox="1">
                <a:spLocks noRot="1" noChangeAspect="1" noMove="1" noResize="1" noEditPoints="1" noAdjustHandles="1" noChangeArrowheads="1" noChangeShapeType="1" noTextEdit="1"/>
              </p:cNvSpPr>
              <p:nvPr/>
            </p:nvSpPr>
            <p:spPr>
              <a:xfrm>
                <a:off x="5345222" y="4953000"/>
                <a:ext cx="2503378" cy="976806"/>
              </a:xfrm>
              <a:prstGeom prst="rect">
                <a:avLst/>
              </a:prstGeom>
              <a:blipFill>
                <a:blip r:embed="rId10"/>
                <a:stretch>
                  <a:fillRect r="-2020" b="-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E746FD74-77D2-254F-93E8-67FABB86C7C7}"/>
                  </a:ext>
                </a:extLst>
              </p:cNvPr>
              <p:cNvSpPr txBox="1"/>
              <p:nvPr/>
            </p:nvSpPr>
            <p:spPr>
              <a:xfrm>
                <a:off x="8858157" y="4953000"/>
                <a:ext cx="191661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𝑡𝑣</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𝑡𝑣</m:t>
                      </m:r>
                      <m:r>
                        <a:rPr lang="en-US" sz="2400" b="0" i="1" smtClean="0">
                          <a:solidFill>
                            <a:srgbClr val="7030A0"/>
                          </a:solidFill>
                          <a:latin typeface="Cambria Math" panose="02040503050406030204" pitchFamily="18" charset="0"/>
                        </a:rPr>
                        <m:t>′=0</m:t>
                      </m:r>
                    </m:oMath>
                  </m:oMathPara>
                </a14:m>
                <a:endParaRPr lang="en-US" sz="2400" dirty="0">
                  <a:solidFill>
                    <a:srgbClr val="7030A0"/>
                  </a:solidFill>
                </a:endParaRPr>
              </a:p>
            </p:txBody>
          </p:sp>
        </mc:Choice>
        <mc:Fallback xmlns="">
          <p:sp>
            <p:nvSpPr>
              <p:cNvPr id="52" name="TextBox 51">
                <a:extLst>
                  <a:ext uri="{FF2B5EF4-FFF2-40B4-BE49-F238E27FC236}">
                    <a16:creationId xmlns:a16="http://schemas.microsoft.com/office/drawing/2014/main" id="{E746FD74-77D2-254F-93E8-67FABB86C7C7}"/>
                  </a:ext>
                </a:extLst>
              </p:cNvPr>
              <p:cNvSpPr txBox="1">
                <a:spLocks noRot="1" noChangeAspect="1" noMove="1" noResize="1" noEditPoints="1" noAdjustHandles="1" noChangeArrowheads="1" noChangeShapeType="1" noTextEdit="1"/>
              </p:cNvSpPr>
              <p:nvPr/>
            </p:nvSpPr>
            <p:spPr>
              <a:xfrm>
                <a:off x="8858157" y="4953000"/>
                <a:ext cx="1916615" cy="369332"/>
              </a:xfrm>
              <a:prstGeom prst="rect">
                <a:avLst/>
              </a:prstGeom>
              <a:blipFill>
                <a:blip r:embed="rId11"/>
                <a:stretch>
                  <a:fillRect r="-2632" b="-10000"/>
                </a:stretch>
              </a:blipFill>
            </p:spPr>
            <p:txBody>
              <a:bodyPr/>
              <a:lstStyle/>
              <a:p>
                <a:r>
                  <a:rPr lang="en-US">
                    <a:noFill/>
                  </a:rPr>
                  <a:t> </a:t>
                </a:r>
              </a:p>
            </p:txBody>
          </p:sp>
        </mc:Fallback>
      </mc:AlternateContent>
    </p:spTree>
    <p:extLst>
      <p:ext uri="{BB962C8B-B14F-4D97-AF65-F5344CB8AC3E}">
        <p14:creationId xmlns:p14="http://schemas.microsoft.com/office/powerpoint/2010/main" val="137406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64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p:bldP spid="616489" grpId="0"/>
      <p:bldP spid="4" grpId="0"/>
      <p:bldP spid="46" grpId="0"/>
      <p:bldP spid="47" grpId="0"/>
      <p:bldP spid="49"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reeform 2"/>
          <p:cNvSpPr>
            <a:spLocks/>
          </p:cNvSpPr>
          <p:nvPr/>
        </p:nvSpPr>
        <p:spPr bwMode="auto">
          <a:xfrm>
            <a:off x="9120189" y="1041400"/>
            <a:ext cx="1220787" cy="839788"/>
          </a:xfrm>
          <a:custGeom>
            <a:avLst/>
            <a:gdLst>
              <a:gd name="T0" fmla="*/ 2147483647 w 865"/>
              <a:gd name="T1" fmla="*/ 0 h 529"/>
              <a:gd name="T2" fmla="*/ 2147483647 w 865"/>
              <a:gd name="T3" fmla="*/ 2147483647 h 529"/>
              <a:gd name="T4" fmla="*/ 2147483647 w 865"/>
              <a:gd name="T5" fmla="*/ 2147483647 h 529"/>
              <a:gd name="T6" fmla="*/ 2147483647 w 865"/>
              <a:gd name="T7" fmla="*/ 2147483647 h 529"/>
              <a:gd name="T8" fmla="*/ 2147483647 w 865"/>
              <a:gd name="T9" fmla="*/ 2147483647 h 529"/>
              <a:gd name="T10" fmla="*/ 2147483647 w 865"/>
              <a:gd name="T11" fmla="*/ 2147483647 h 529"/>
              <a:gd name="T12" fmla="*/ 2147483647 w 865"/>
              <a:gd name="T13" fmla="*/ 2147483647 h 529"/>
              <a:gd name="T14" fmla="*/ 2147483647 w 865"/>
              <a:gd name="T15" fmla="*/ 2147483647 h 529"/>
              <a:gd name="T16" fmla="*/ 2147483647 w 865"/>
              <a:gd name="T17" fmla="*/ 2147483647 h 529"/>
              <a:gd name="T18" fmla="*/ 0 w 865"/>
              <a:gd name="T19" fmla="*/ 2147483647 h 529"/>
              <a:gd name="T20" fmla="*/ 0 w 865"/>
              <a:gd name="T21" fmla="*/ 2147483647 h 529"/>
              <a:gd name="T22" fmla="*/ 0 w 865"/>
              <a:gd name="T23" fmla="*/ 2147483647 h 529"/>
              <a:gd name="T24" fmla="*/ 2147483647 w 865"/>
              <a:gd name="T25" fmla="*/ 2147483647 h 529"/>
              <a:gd name="T26" fmla="*/ 2147483647 w 865"/>
              <a:gd name="T27" fmla="*/ 2147483647 h 529"/>
              <a:gd name="T28" fmla="*/ 2147483647 w 865"/>
              <a:gd name="T29" fmla="*/ 2147483647 h 529"/>
              <a:gd name="T30" fmla="*/ 2147483647 w 865"/>
              <a:gd name="T31" fmla="*/ 2147483647 h 529"/>
              <a:gd name="T32" fmla="*/ 2147483647 w 865"/>
              <a:gd name="T33" fmla="*/ 2147483647 h 529"/>
              <a:gd name="T34" fmla="*/ 2147483647 w 865"/>
              <a:gd name="T35" fmla="*/ 2147483647 h 529"/>
              <a:gd name="T36" fmla="*/ 2147483647 w 865"/>
              <a:gd name="T37" fmla="*/ 2147483647 h 529"/>
              <a:gd name="T38" fmla="*/ 2147483647 w 865"/>
              <a:gd name="T39" fmla="*/ 2147483647 h 529"/>
              <a:gd name="T40" fmla="*/ 2147483647 w 865"/>
              <a:gd name="T41" fmla="*/ 2147483647 h 529"/>
              <a:gd name="T42" fmla="*/ 2147483647 w 865"/>
              <a:gd name="T43" fmla="*/ 2147483647 h 529"/>
              <a:gd name="T44" fmla="*/ 2147483647 w 865"/>
              <a:gd name="T45" fmla="*/ 2147483647 h 529"/>
              <a:gd name="T46" fmla="*/ 2147483647 w 865"/>
              <a:gd name="T47" fmla="*/ 2147483647 h 529"/>
              <a:gd name="T48" fmla="*/ 2147483647 w 865"/>
              <a:gd name="T49" fmla="*/ 2147483647 h 529"/>
              <a:gd name="T50" fmla="*/ 2147483647 w 865"/>
              <a:gd name="T51" fmla="*/ 2147483647 h 529"/>
              <a:gd name="T52" fmla="*/ 2147483647 w 865"/>
              <a:gd name="T53" fmla="*/ 2147483647 h 529"/>
              <a:gd name="T54" fmla="*/ 2147483647 w 865"/>
              <a:gd name="T55" fmla="*/ 2147483647 h 529"/>
              <a:gd name="T56" fmla="*/ 2147483647 w 865"/>
              <a:gd name="T57" fmla="*/ 2147483647 h 529"/>
              <a:gd name="T58" fmla="*/ 2147483647 w 865"/>
              <a:gd name="T59" fmla="*/ 2147483647 h 529"/>
              <a:gd name="T60" fmla="*/ 2147483647 w 865"/>
              <a:gd name="T61" fmla="*/ 2147483647 h 529"/>
              <a:gd name="T62" fmla="*/ 2147483647 w 865"/>
              <a:gd name="T63" fmla="*/ 2147483647 h 529"/>
              <a:gd name="T64" fmla="*/ 2147483647 w 865"/>
              <a:gd name="T65" fmla="*/ 2147483647 h 529"/>
              <a:gd name="T66" fmla="*/ 2147483647 w 865"/>
              <a:gd name="T67" fmla="*/ 2147483647 h 529"/>
              <a:gd name="T68" fmla="*/ 2147483647 w 865"/>
              <a:gd name="T69" fmla="*/ 2147483647 h 529"/>
              <a:gd name="T70" fmla="*/ 2147483647 w 865"/>
              <a:gd name="T71" fmla="*/ 2147483647 h 529"/>
              <a:gd name="T72" fmla="*/ 2147483647 w 865"/>
              <a:gd name="T73" fmla="*/ 2147483647 h 529"/>
              <a:gd name="T74" fmla="*/ 2147483647 w 865"/>
              <a:gd name="T75" fmla="*/ 2147483647 h 529"/>
              <a:gd name="T76" fmla="*/ 2147483647 w 865"/>
              <a:gd name="T77" fmla="*/ 2147483647 h 529"/>
              <a:gd name="T78" fmla="*/ 2147483647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w="9525" cap="rnd">
            <a:noFill/>
            <a:round/>
            <a:headEnd/>
            <a:tailEnd/>
          </a:ln>
        </p:spPr>
        <p:txBody>
          <a:bodyPr/>
          <a:lstStyle/>
          <a:p>
            <a:endParaRPr lang="en-US"/>
          </a:p>
        </p:txBody>
      </p:sp>
      <p:sp>
        <p:nvSpPr>
          <p:cNvPr id="22531" name="Line 3"/>
          <p:cNvSpPr>
            <a:spLocks noChangeShapeType="1"/>
          </p:cNvSpPr>
          <p:nvPr/>
        </p:nvSpPr>
        <p:spPr bwMode="auto">
          <a:xfrm>
            <a:off x="6529388" y="4394200"/>
            <a:ext cx="3251200" cy="18288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32" name="Line 4"/>
          <p:cNvSpPr>
            <a:spLocks noChangeShapeType="1"/>
          </p:cNvSpPr>
          <p:nvPr/>
        </p:nvSpPr>
        <p:spPr bwMode="auto">
          <a:xfrm flipV="1">
            <a:off x="7850188" y="1346200"/>
            <a:ext cx="1795462" cy="177165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33" name="Freeform 5"/>
          <p:cNvSpPr>
            <a:spLocks/>
          </p:cNvSpPr>
          <p:nvPr/>
        </p:nvSpPr>
        <p:spPr bwMode="auto">
          <a:xfrm>
            <a:off x="6461125" y="1803400"/>
            <a:ext cx="1695450" cy="1601788"/>
          </a:xfrm>
          <a:custGeom>
            <a:avLst/>
            <a:gdLst>
              <a:gd name="T0" fmla="*/ 2147483647 w 1201"/>
              <a:gd name="T1" fmla="*/ 2147483647 h 1009"/>
              <a:gd name="T2" fmla="*/ 2147483647 w 1201"/>
              <a:gd name="T3" fmla="*/ 2147483647 h 1009"/>
              <a:gd name="T4" fmla="*/ 2147483647 w 1201"/>
              <a:gd name="T5" fmla="*/ 2147483647 h 1009"/>
              <a:gd name="T6" fmla="*/ 0 w 1201"/>
              <a:gd name="T7" fmla="*/ 0 h 1009"/>
              <a:gd name="T8" fmla="*/ 2147483647 w 1201"/>
              <a:gd name="T9" fmla="*/ 2147483647 h 1009"/>
              <a:gd name="T10" fmla="*/ 0 60000 65536"/>
              <a:gd name="T11" fmla="*/ 0 60000 65536"/>
              <a:gd name="T12" fmla="*/ 0 60000 65536"/>
              <a:gd name="T13" fmla="*/ 0 60000 65536"/>
              <a:gd name="T14" fmla="*/ 0 60000 65536"/>
              <a:gd name="T15" fmla="*/ 0 w 1201"/>
              <a:gd name="T16" fmla="*/ 0 h 1009"/>
              <a:gd name="T17" fmla="*/ 1201 w 1201"/>
              <a:gd name="T18" fmla="*/ 1009 h 1009"/>
            </a:gdLst>
            <a:ahLst/>
            <a:cxnLst>
              <a:cxn ang="T10">
                <a:pos x="T0" y="T1"/>
              </a:cxn>
              <a:cxn ang="T11">
                <a:pos x="T2" y="T3"/>
              </a:cxn>
              <a:cxn ang="T12">
                <a:pos x="T4" y="T5"/>
              </a:cxn>
              <a:cxn ang="T13">
                <a:pos x="T6" y="T7"/>
              </a:cxn>
              <a:cxn ang="T14">
                <a:pos x="T8" y="T9"/>
              </a:cxn>
            </a:cxnLst>
            <a:rect l="T15" t="T16" r="T17" b="T18"/>
            <a:pathLst>
              <a:path w="1201" h="1009">
                <a:moveTo>
                  <a:pt x="336" y="576"/>
                </a:moveTo>
                <a:lnTo>
                  <a:pt x="1200" y="1008"/>
                </a:lnTo>
                <a:lnTo>
                  <a:pt x="864" y="432"/>
                </a:lnTo>
                <a:lnTo>
                  <a:pt x="0" y="0"/>
                </a:lnTo>
                <a:lnTo>
                  <a:pt x="336" y="576"/>
                </a:lnTo>
              </a:path>
            </a:pathLst>
          </a:custGeom>
          <a:solidFill>
            <a:srgbClr val="919191"/>
          </a:solidFill>
          <a:ln w="12700" cap="rnd">
            <a:solidFill>
              <a:schemeClr val="bg2"/>
            </a:solidFill>
            <a:round/>
            <a:headEnd/>
            <a:tailEnd/>
          </a:ln>
        </p:spPr>
        <p:txBody>
          <a:bodyPr/>
          <a:lstStyle/>
          <a:p>
            <a:endParaRPr lang="en-US"/>
          </a:p>
        </p:txBody>
      </p:sp>
      <p:sp>
        <p:nvSpPr>
          <p:cNvPr id="22534" name="Line 6"/>
          <p:cNvSpPr>
            <a:spLocks noChangeShapeType="1"/>
          </p:cNvSpPr>
          <p:nvPr/>
        </p:nvSpPr>
        <p:spPr bwMode="auto">
          <a:xfrm flipH="1" flipV="1">
            <a:off x="9645651" y="1346200"/>
            <a:ext cx="66675" cy="24384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35" name="Line 7"/>
          <p:cNvSpPr>
            <a:spLocks noChangeShapeType="1"/>
          </p:cNvSpPr>
          <p:nvPr/>
        </p:nvSpPr>
        <p:spPr bwMode="auto">
          <a:xfrm flipV="1">
            <a:off x="7172326" y="3098800"/>
            <a:ext cx="677863" cy="66675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37" name="Freeform 9"/>
          <p:cNvSpPr>
            <a:spLocks/>
          </p:cNvSpPr>
          <p:nvPr/>
        </p:nvSpPr>
        <p:spPr bwMode="auto">
          <a:xfrm>
            <a:off x="9239251" y="3098800"/>
            <a:ext cx="1558925" cy="1525588"/>
          </a:xfrm>
          <a:custGeom>
            <a:avLst/>
            <a:gdLst>
              <a:gd name="T0" fmla="*/ 0 w 1105"/>
              <a:gd name="T1" fmla="*/ 2147483647 h 961"/>
              <a:gd name="T2" fmla="*/ 0 w 1105"/>
              <a:gd name="T3" fmla="*/ 2147483647 h 961"/>
              <a:gd name="T4" fmla="*/ 2147483647 w 1105"/>
              <a:gd name="T5" fmla="*/ 2147483647 h 961"/>
              <a:gd name="T6" fmla="*/ 2147483647 w 1105"/>
              <a:gd name="T7" fmla="*/ 0 h 961"/>
              <a:gd name="T8" fmla="*/ 0 w 1105"/>
              <a:gd name="T9" fmla="*/ 2147483647 h 961"/>
              <a:gd name="T10" fmla="*/ 0 60000 65536"/>
              <a:gd name="T11" fmla="*/ 0 60000 65536"/>
              <a:gd name="T12" fmla="*/ 0 60000 65536"/>
              <a:gd name="T13" fmla="*/ 0 60000 65536"/>
              <a:gd name="T14" fmla="*/ 0 60000 65536"/>
              <a:gd name="T15" fmla="*/ 0 w 1105"/>
              <a:gd name="T16" fmla="*/ 0 h 961"/>
              <a:gd name="T17" fmla="*/ 1105 w 1105"/>
              <a:gd name="T18" fmla="*/ 961 h 961"/>
            </a:gdLst>
            <a:ahLst/>
            <a:cxnLst>
              <a:cxn ang="T10">
                <a:pos x="T0" y="T1"/>
              </a:cxn>
              <a:cxn ang="T11">
                <a:pos x="T2" y="T3"/>
              </a:cxn>
              <a:cxn ang="T12">
                <a:pos x="T4" y="T5"/>
              </a:cxn>
              <a:cxn ang="T13">
                <a:pos x="T6" y="T7"/>
              </a:cxn>
              <a:cxn ang="T14">
                <a:pos x="T8" y="T9"/>
              </a:cxn>
            </a:cxnLst>
            <a:rect l="T15" t="T16" r="T17" b="T18"/>
            <a:pathLst>
              <a:path w="1105" h="961">
                <a:moveTo>
                  <a:pt x="0" y="202"/>
                </a:moveTo>
                <a:lnTo>
                  <a:pt x="0" y="960"/>
                </a:lnTo>
                <a:lnTo>
                  <a:pt x="1104" y="758"/>
                </a:lnTo>
                <a:lnTo>
                  <a:pt x="1104" y="0"/>
                </a:lnTo>
                <a:lnTo>
                  <a:pt x="0" y="202"/>
                </a:lnTo>
              </a:path>
            </a:pathLst>
          </a:custGeom>
          <a:solidFill>
            <a:srgbClr val="919191"/>
          </a:solidFill>
          <a:ln w="12700" cap="rnd">
            <a:solidFill>
              <a:schemeClr val="bg2"/>
            </a:solidFill>
            <a:round/>
            <a:headEnd/>
            <a:tailEnd/>
          </a:ln>
        </p:spPr>
        <p:txBody>
          <a:bodyPr/>
          <a:lstStyle/>
          <a:p>
            <a:endParaRPr lang="en-US"/>
          </a:p>
        </p:txBody>
      </p:sp>
      <p:sp>
        <p:nvSpPr>
          <p:cNvPr id="22538" name="Line 10"/>
          <p:cNvSpPr>
            <a:spLocks noChangeShapeType="1"/>
          </p:cNvSpPr>
          <p:nvPr/>
        </p:nvSpPr>
        <p:spPr bwMode="auto">
          <a:xfrm flipH="1" flipV="1">
            <a:off x="9712326" y="3784600"/>
            <a:ext cx="34925" cy="142875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40" name="Line 12"/>
          <p:cNvSpPr>
            <a:spLocks noChangeShapeType="1"/>
          </p:cNvSpPr>
          <p:nvPr/>
        </p:nvSpPr>
        <p:spPr bwMode="auto">
          <a:xfrm flipV="1">
            <a:off x="6529389" y="3765550"/>
            <a:ext cx="642937" cy="62865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41" name="Line 13"/>
          <p:cNvSpPr>
            <a:spLocks noChangeShapeType="1"/>
          </p:cNvSpPr>
          <p:nvPr/>
        </p:nvSpPr>
        <p:spPr bwMode="auto">
          <a:xfrm flipH="1" flipV="1">
            <a:off x="9747250" y="5213350"/>
            <a:ext cx="33338" cy="100965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42" name="Oval 16"/>
          <p:cNvSpPr>
            <a:spLocks noChangeArrowheads="1"/>
          </p:cNvSpPr>
          <p:nvPr/>
        </p:nvSpPr>
        <p:spPr bwMode="auto">
          <a:xfrm>
            <a:off x="9685338" y="3752850"/>
            <a:ext cx="55562" cy="63500"/>
          </a:xfrm>
          <a:prstGeom prst="ellipse">
            <a:avLst/>
          </a:prstGeom>
          <a:solidFill>
            <a:srgbClr val="037C03"/>
          </a:solidFill>
          <a:ln w="12700">
            <a:solidFill>
              <a:schemeClr val="bg2"/>
            </a:solidFill>
            <a:round/>
            <a:headEnd/>
            <a:tailEnd/>
          </a:ln>
        </p:spPr>
        <p:txBody>
          <a:bodyPr wrap="none" anchor="ctr"/>
          <a:lstStyle/>
          <a:p>
            <a:endParaRPr lang="en-US"/>
          </a:p>
        </p:txBody>
      </p:sp>
      <p:sp>
        <p:nvSpPr>
          <p:cNvPr id="22543" name="Oval 17"/>
          <p:cNvSpPr>
            <a:spLocks noChangeArrowheads="1"/>
          </p:cNvSpPr>
          <p:nvPr/>
        </p:nvSpPr>
        <p:spPr bwMode="auto">
          <a:xfrm>
            <a:off x="7821613" y="3086100"/>
            <a:ext cx="57150" cy="63500"/>
          </a:xfrm>
          <a:prstGeom prst="ellipse">
            <a:avLst/>
          </a:prstGeom>
          <a:solidFill>
            <a:srgbClr val="037C03"/>
          </a:solidFill>
          <a:ln w="12700">
            <a:solidFill>
              <a:schemeClr val="bg2"/>
            </a:solidFill>
            <a:round/>
            <a:headEnd/>
            <a:tailEnd/>
          </a:ln>
        </p:spPr>
        <p:txBody>
          <a:bodyPr wrap="none" anchor="ctr"/>
          <a:lstStyle/>
          <a:p>
            <a:endParaRPr lang="en-US"/>
          </a:p>
        </p:txBody>
      </p:sp>
      <p:sp>
        <p:nvSpPr>
          <p:cNvPr id="22544" name="Freeform 18"/>
          <p:cNvSpPr>
            <a:spLocks/>
          </p:cNvSpPr>
          <p:nvPr/>
        </p:nvSpPr>
        <p:spPr bwMode="auto">
          <a:xfrm>
            <a:off x="6172200" y="4344988"/>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a:p>
        </p:txBody>
      </p:sp>
      <p:sp>
        <p:nvSpPr>
          <p:cNvPr id="22545" name="Arc 19"/>
          <p:cNvSpPr>
            <a:spLocks/>
          </p:cNvSpPr>
          <p:nvPr/>
        </p:nvSpPr>
        <p:spPr bwMode="auto">
          <a:xfrm rot="720000">
            <a:off x="6372225" y="4360864"/>
            <a:ext cx="211138" cy="236537"/>
          </a:xfrm>
          <a:custGeom>
            <a:avLst/>
            <a:gdLst>
              <a:gd name="T0" fmla="*/ 0 w 21745"/>
              <a:gd name="T1" fmla="*/ 0 h 21600"/>
              <a:gd name="T2" fmla="*/ 1876695861 w 21745"/>
              <a:gd name="T3" fmla="*/ 2147483647 h 21600"/>
              <a:gd name="T4" fmla="*/ 12514760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a:p>
        </p:txBody>
      </p:sp>
      <p:sp>
        <p:nvSpPr>
          <p:cNvPr id="22546" name="Line 20"/>
          <p:cNvSpPr>
            <a:spLocks noChangeShapeType="1"/>
          </p:cNvSpPr>
          <p:nvPr/>
        </p:nvSpPr>
        <p:spPr bwMode="auto">
          <a:xfrm flipH="1">
            <a:off x="6172201" y="4179888"/>
            <a:ext cx="303213" cy="550862"/>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2547" name="Oval 21"/>
          <p:cNvSpPr>
            <a:spLocks noChangeArrowheads="1"/>
          </p:cNvSpPr>
          <p:nvPr/>
        </p:nvSpPr>
        <p:spPr bwMode="auto">
          <a:xfrm rot="-1860000">
            <a:off x="6450013" y="4365625"/>
            <a:ext cx="100012" cy="198438"/>
          </a:xfrm>
          <a:prstGeom prst="ellipse">
            <a:avLst/>
          </a:prstGeom>
          <a:solidFill>
            <a:schemeClr val="tx1"/>
          </a:solidFill>
          <a:ln w="12700">
            <a:solidFill>
              <a:schemeClr val="tx1"/>
            </a:solidFill>
            <a:round/>
            <a:headEnd/>
            <a:tailEnd/>
          </a:ln>
        </p:spPr>
        <p:txBody>
          <a:bodyPr wrap="none" anchor="ctr"/>
          <a:lstStyle/>
          <a:p>
            <a:endParaRPr lang="en-US"/>
          </a:p>
        </p:txBody>
      </p:sp>
      <p:sp>
        <p:nvSpPr>
          <p:cNvPr id="22548" name="Line 22"/>
          <p:cNvSpPr>
            <a:spLocks noChangeShapeType="1"/>
          </p:cNvSpPr>
          <p:nvPr/>
        </p:nvSpPr>
        <p:spPr bwMode="auto">
          <a:xfrm flipV="1">
            <a:off x="6172201" y="4586288"/>
            <a:ext cx="555625" cy="144462"/>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2549" name="Freeform 23"/>
          <p:cNvSpPr>
            <a:spLocks/>
          </p:cNvSpPr>
          <p:nvPr/>
        </p:nvSpPr>
        <p:spPr bwMode="auto">
          <a:xfrm>
            <a:off x="9423400" y="6173788"/>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a:p>
        </p:txBody>
      </p:sp>
      <p:sp>
        <p:nvSpPr>
          <p:cNvPr id="22550" name="Arc 24"/>
          <p:cNvSpPr>
            <a:spLocks/>
          </p:cNvSpPr>
          <p:nvPr/>
        </p:nvSpPr>
        <p:spPr bwMode="auto">
          <a:xfrm rot="720000">
            <a:off x="9623425" y="6189664"/>
            <a:ext cx="211138" cy="236537"/>
          </a:xfrm>
          <a:custGeom>
            <a:avLst/>
            <a:gdLst>
              <a:gd name="T0" fmla="*/ 0 w 21745"/>
              <a:gd name="T1" fmla="*/ 0 h 21600"/>
              <a:gd name="T2" fmla="*/ 1876695861 w 21745"/>
              <a:gd name="T3" fmla="*/ 2147483647 h 21600"/>
              <a:gd name="T4" fmla="*/ 12514760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a:p>
        </p:txBody>
      </p:sp>
      <p:sp>
        <p:nvSpPr>
          <p:cNvPr id="22551" name="Line 25"/>
          <p:cNvSpPr>
            <a:spLocks noChangeShapeType="1"/>
          </p:cNvSpPr>
          <p:nvPr/>
        </p:nvSpPr>
        <p:spPr bwMode="auto">
          <a:xfrm flipH="1">
            <a:off x="9423401" y="6008688"/>
            <a:ext cx="303213" cy="550862"/>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2552" name="Oval 26"/>
          <p:cNvSpPr>
            <a:spLocks noChangeArrowheads="1"/>
          </p:cNvSpPr>
          <p:nvPr/>
        </p:nvSpPr>
        <p:spPr bwMode="auto">
          <a:xfrm rot="-1860000">
            <a:off x="9701213" y="6194425"/>
            <a:ext cx="100012" cy="198438"/>
          </a:xfrm>
          <a:prstGeom prst="ellipse">
            <a:avLst/>
          </a:prstGeom>
          <a:solidFill>
            <a:schemeClr val="tx1"/>
          </a:solidFill>
          <a:ln w="12700">
            <a:solidFill>
              <a:schemeClr val="tx1"/>
            </a:solidFill>
            <a:round/>
            <a:headEnd/>
            <a:tailEnd/>
          </a:ln>
        </p:spPr>
        <p:txBody>
          <a:bodyPr wrap="none" anchor="ctr"/>
          <a:lstStyle/>
          <a:p>
            <a:endParaRPr lang="en-US"/>
          </a:p>
        </p:txBody>
      </p:sp>
      <p:sp>
        <p:nvSpPr>
          <p:cNvPr id="22553" name="Line 27"/>
          <p:cNvSpPr>
            <a:spLocks noChangeShapeType="1"/>
          </p:cNvSpPr>
          <p:nvPr/>
        </p:nvSpPr>
        <p:spPr bwMode="auto">
          <a:xfrm flipV="1">
            <a:off x="9423401" y="6415088"/>
            <a:ext cx="555625" cy="144462"/>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2554" name="Rectangle 28"/>
          <p:cNvSpPr>
            <a:spLocks noGrp="1" noChangeArrowheads="1"/>
          </p:cNvSpPr>
          <p:nvPr>
            <p:ph type="title"/>
          </p:nvPr>
        </p:nvSpPr>
        <p:spPr>
          <a:noFill/>
        </p:spPr>
        <p:txBody>
          <a:bodyPr/>
          <a:lstStyle/>
          <a:p>
            <a:r>
              <a:rPr lang="en-US"/>
              <a:t>Stereo image rectification</a:t>
            </a:r>
          </a:p>
        </p:txBody>
      </p:sp>
      <p:sp>
        <p:nvSpPr>
          <p:cNvPr id="416797" name="Rectangle 29"/>
          <p:cNvSpPr>
            <a:spLocks noGrp="1" noChangeArrowheads="1"/>
          </p:cNvSpPr>
          <p:nvPr>
            <p:ph type="body" idx="1"/>
          </p:nvPr>
        </p:nvSpPr>
        <p:spPr>
          <a:xfrm>
            <a:off x="533400" y="6400800"/>
            <a:ext cx="7391400" cy="406399"/>
          </a:xfrm>
          <a:noFill/>
        </p:spPr>
        <p:txBody>
          <a:bodyPr/>
          <a:lstStyle/>
          <a:p>
            <a:pPr marL="0" indent="0"/>
            <a:r>
              <a:rPr lang="en-US" sz="1400" dirty="0"/>
              <a:t>C. Loop and Z. Zhang. </a:t>
            </a:r>
            <a:r>
              <a:rPr lang="en-US" sz="1400" dirty="0">
                <a:hlinkClick r:id="rId3"/>
              </a:rPr>
              <a:t>Computing Rectifying Homographies for Stereo Vision</a:t>
            </a:r>
            <a:r>
              <a:rPr lang="en-US" sz="1400" dirty="0"/>
              <a:t>. CVPR 1999</a:t>
            </a:r>
            <a:endParaRPr lang="en-US" sz="1600" dirty="0"/>
          </a:p>
        </p:txBody>
      </p:sp>
      <p:sp>
        <p:nvSpPr>
          <p:cNvPr id="2" name="TextBox 1">
            <a:extLst>
              <a:ext uri="{FF2B5EF4-FFF2-40B4-BE49-F238E27FC236}">
                <a16:creationId xmlns:a16="http://schemas.microsoft.com/office/drawing/2014/main" id="{F8F59EA1-ABB9-2942-9195-597C9E78D8F7}"/>
              </a:ext>
            </a:extLst>
          </p:cNvPr>
          <p:cNvSpPr txBox="1"/>
          <p:nvPr/>
        </p:nvSpPr>
        <p:spPr>
          <a:xfrm>
            <a:off x="850750" y="1034714"/>
            <a:ext cx="5898507" cy="2677656"/>
          </a:xfrm>
          <a:prstGeom prst="rect">
            <a:avLst/>
          </a:prstGeom>
          <a:noFill/>
        </p:spPr>
        <p:txBody>
          <a:bodyPr wrap="square" rtlCol="0">
            <a:spAutoFit/>
          </a:bodyPr>
          <a:lstStyle/>
          <a:p>
            <a:pPr marL="342900" indent="-342900">
              <a:buFont typeface="Arial" panose="020B0604020202020204" pitchFamily="34" charset="0"/>
              <a:buChar char="•"/>
            </a:pPr>
            <a:r>
              <a:rPr lang="en-US" sz="2800" dirty="0"/>
              <a:t>If the image planes are not parallel, we can find </a:t>
            </a:r>
            <a:r>
              <a:rPr lang="en-US" sz="2800" dirty="0" err="1"/>
              <a:t>homographies</a:t>
            </a:r>
            <a:r>
              <a:rPr lang="en-US" sz="2800" dirty="0"/>
              <a:t> to project each view onto a common plane parallel to the baseline</a:t>
            </a:r>
          </a:p>
          <a:p>
            <a:pPr marL="342900" indent="-342900">
              <a:buFont typeface="Arial" panose="020B0604020202020204" pitchFamily="34" charset="0"/>
              <a:buChar char="•"/>
            </a:pPr>
            <a:endParaRPr lang="en-US" sz="2800" dirty="0"/>
          </a:p>
        </p:txBody>
      </p:sp>
    </p:spTree>
    <p:extLst>
      <p:ext uri="{BB962C8B-B14F-4D97-AF65-F5344CB8AC3E}">
        <p14:creationId xmlns:p14="http://schemas.microsoft.com/office/powerpoint/2010/main" val="127726727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reeform 2"/>
          <p:cNvSpPr>
            <a:spLocks/>
          </p:cNvSpPr>
          <p:nvPr/>
        </p:nvSpPr>
        <p:spPr bwMode="auto">
          <a:xfrm>
            <a:off x="9120189" y="1041400"/>
            <a:ext cx="1220787" cy="839788"/>
          </a:xfrm>
          <a:custGeom>
            <a:avLst/>
            <a:gdLst>
              <a:gd name="T0" fmla="*/ 2147483647 w 865"/>
              <a:gd name="T1" fmla="*/ 0 h 529"/>
              <a:gd name="T2" fmla="*/ 2147483647 w 865"/>
              <a:gd name="T3" fmla="*/ 2147483647 h 529"/>
              <a:gd name="T4" fmla="*/ 2147483647 w 865"/>
              <a:gd name="T5" fmla="*/ 2147483647 h 529"/>
              <a:gd name="T6" fmla="*/ 2147483647 w 865"/>
              <a:gd name="T7" fmla="*/ 2147483647 h 529"/>
              <a:gd name="T8" fmla="*/ 2147483647 w 865"/>
              <a:gd name="T9" fmla="*/ 2147483647 h 529"/>
              <a:gd name="T10" fmla="*/ 2147483647 w 865"/>
              <a:gd name="T11" fmla="*/ 2147483647 h 529"/>
              <a:gd name="T12" fmla="*/ 2147483647 w 865"/>
              <a:gd name="T13" fmla="*/ 2147483647 h 529"/>
              <a:gd name="T14" fmla="*/ 2147483647 w 865"/>
              <a:gd name="T15" fmla="*/ 2147483647 h 529"/>
              <a:gd name="T16" fmla="*/ 2147483647 w 865"/>
              <a:gd name="T17" fmla="*/ 2147483647 h 529"/>
              <a:gd name="T18" fmla="*/ 0 w 865"/>
              <a:gd name="T19" fmla="*/ 2147483647 h 529"/>
              <a:gd name="T20" fmla="*/ 0 w 865"/>
              <a:gd name="T21" fmla="*/ 2147483647 h 529"/>
              <a:gd name="T22" fmla="*/ 0 w 865"/>
              <a:gd name="T23" fmla="*/ 2147483647 h 529"/>
              <a:gd name="T24" fmla="*/ 2147483647 w 865"/>
              <a:gd name="T25" fmla="*/ 2147483647 h 529"/>
              <a:gd name="T26" fmla="*/ 2147483647 w 865"/>
              <a:gd name="T27" fmla="*/ 2147483647 h 529"/>
              <a:gd name="T28" fmla="*/ 2147483647 w 865"/>
              <a:gd name="T29" fmla="*/ 2147483647 h 529"/>
              <a:gd name="T30" fmla="*/ 2147483647 w 865"/>
              <a:gd name="T31" fmla="*/ 2147483647 h 529"/>
              <a:gd name="T32" fmla="*/ 2147483647 w 865"/>
              <a:gd name="T33" fmla="*/ 2147483647 h 529"/>
              <a:gd name="T34" fmla="*/ 2147483647 w 865"/>
              <a:gd name="T35" fmla="*/ 2147483647 h 529"/>
              <a:gd name="T36" fmla="*/ 2147483647 w 865"/>
              <a:gd name="T37" fmla="*/ 2147483647 h 529"/>
              <a:gd name="T38" fmla="*/ 2147483647 w 865"/>
              <a:gd name="T39" fmla="*/ 2147483647 h 529"/>
              <a:gd name="T40" fmla="*/ 2147483647 w 865"/>
              <a:gd name="T41" fmla="*/ 2147483647 h 529"/>
              <a:gd name="T42" fmla="*/ 2147483647 w 865"/>
              <a:gd name="T43" fmla="*/ 2147483647 h 529"/>
              <a:gd name="T44" fmla="*/ 2147483647 w 865"/>
              <a:gd name="T45" fmla="*/ 2147483647 h 529"/>
              <a:gd name="T46" fmla="*/ 2147483647 w 865"/>
              <a:gd name="T47" fmla="*/ 2147483647 h 529"/>
              <a:gd name="T48" fmla="*/ 2147483647 w 865"/>
              <a:gd name="T49" fmla="*/ 2147483647 h 529"/>
              <a:gd name="T50" fmla="*/ 2147483647 w 865"/>
              <a:gd name="T51" fmla="*/ 2147483647 h 529"/>
              <a:gd name="T52" fmla="*/ 2147483647 w 865"/>
              <a:gd name="T53" fmla="*/ 2147483647 h 529"/>
              <a:gd name="T54" fmla="*/ 2147483647 w 865"/>
              <a:gd name="T55" fmla="*/ 2147483647 h 529"/>
              <a:gd name="T56" fmla="*/ 2147483647 w 865"/>
              <a:gd name="T57" fmla="*/ 2147483647 h 529"/>
              <a:gd name="T58" fmla="*/ 2147483647 w 865"/>
              <a:gd name="T59" fmla="*/ 2147483647 h 529"/>
              <a:gd name="T60" fmla="*/ 2147483647 w 865"/>
              <a:gd name="T61" fmla="*/ 2147483647 h 529"/>
              <a:gd name="T62" fmla="*/ 2147483647 w 865"/>
              <a:gd name="T63" fmla="*/ 2147483647 h 529"/>
              <a:gd name="T64" fmla="*/ 2147483647 w 865"/>
              <a:gd name="T65" fmla="*/ 2147483647 h 529"/>
              <a:gd name="T66" fmla="*/ 2147483647 w 865"/>
              <a:gd name="T67" fmla="*/ 2147483647 h 529"/>
              <a:gd name="T68" fmla="*/ 2147483647 w 865"/>
              <a:gd name="T69" fmla="*/ 2147483647 h 529"/>
              <a:gd name="T70" fmla="*/ 2147483647 w 865"/>
              <a:gd name="T71" fmla="*/ 2147483647 h 529"/>
              <a:gd name="T72" fmla="*/ 2147483647 w 865"/>
              <a:gd name="T73" fmla="*/ 2147483647 h 529"/>
              <a:gd name="T74" fmla="*/ 2147483647 w 865"/>
              <a:gd name="T75" fmla="*/ 2147483647 h 529"/>
              <a:gd name="T76" fmla="*/ 2147483647 w 865"/>
              <a:gd name="T77" fmla="*/ 2147483647 h 529"/>
              <a:gd name="T78" fmla="*/ 2147483647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w="9525" cap="rnd">
            <a:noFill/>
            <a:round/>
            <a:headEnd/>
            <a:tailEnd/>
          </a:ln>
        </p:spPr>
        <p:txBody>
          <a:bodyPr/>
          <a:lstStyle/>
          <a:p>
            <a:endParaRPr lang="en-US"/>
          </a:p>
        </p:txBody>
      </p:sp>
      <p:sp>
        <p:nvSpPr>
          <p:cNvPr id="22531" name="Line 3"/>
          <p:cNvSpPr>
            <a:spLocks noChangeShapeType="1"/>
          </p:cNvSpPr>
          <p:nvPr/>
        </p:nvSpPr>
        <p:spPr bwMode="auto">
          <a:xfrm>
            <a:off x="6529388" y="4394200"/>
            <a:ext cx="3251200" cy="18288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32" name="Line 4"/>
          <p:cNvSpPr>
            <a:spLocks noChangeShapeType="1"/>
          </p:cNvSpPr>
          <p:nvPr/>
        </p:nvSpPr>
        <p:spPr bwMode="auto">
          <a:xfrm flipV="1">
            <a:off x="7850188" y="1346200"/>
            <a:ext cx="1795462" cy="177165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33" name="Freeform 5"/>
          <p:cNvSpPr>
            <a:spLocks/>
          </p:cNvSpPr>
          <p:nvPr/>
        </p:nvSpPr>
        <p:spPr bwMode="auto">
          <a:xfrm>
            <a:off x="6461125" y="1803400"/>
            <a:ext cx="1695450" cy="1601788"/>
          </a:xfrm>
          <a:custGeom>
            <a:avLst/>
            <a:gdLst>
              <a:gd name="T0" fmla="*/ 2147483647 w 1201"/>
              <a:gd name="T1" fmla="*/ 2147483647 h 1009"/>
              <a:gd name="T2" fmla="*/ 2147483647 w 1201"/>
              <a:gd name="T3" fmla="*/ 2147483647 h 1009"/>
              <a:gd name="T4" fmla="*/ 2147483647 w 1201"/>
              <a:gd name="T5" fmla="*/ 2147483647 h 1009"/>
              <a:gd name="T6" fmla="*/ 0 w 1201"/>
              <a:gd name="T7" fmla="*/ 0 h 1009"/>
              <a:gd name="T8" fmla="*/ 2147483647 w 1201"/>
              <a:gd name="T9" fmla="*/ 2147483647 h 1009"/>
              <a:gd name="T10" fmla="*/ 0 60000 65536"/>
              <a:gd name="T11" fmla="*/ 0 60000 65536"/>
              <a:gd name="T12" fmla="*/ 0 60000 65536"/>
              <a:gd name="T13" fmla="*/ 0 60000 65536"/>
              <a:gd name="T14" fmla="*/ 0 60000 65536"/>
              <a:gd name="T15" fmla="*/ 0 w 1201"/>
              <a:gd name="T16" fmla="*/ 0 h 1009"/>
              <a:gd name="T17" fmla="*/ 1201 w 1201"/>
              <a:gd name="T18" fmla="*/ 1009 h 1009"/>
            </a:gdLst>
            <a:ahLst/>
            <a:cxnLst>
              <a:cxn ang="T10">
                <a:pos x="T0" y="T1"/>
              </a:cxn>
              <a:cxn ang="T11">
                <a:pos x="T2" y="T3"/>
              </a:cxn>
              <a:cxn ang="T12">
                <a:pos x="T4" y="T5"/>
              </a:cxn>
              <a:cxn ang="T13">
                <a:pos x="T6" y="T7"/>
              </a:cxn>
              <a:cxn ang="T14">
                <a:pos x="T8" y="T9"/>
              </a:cxn>
            </a:cxnLst>
            <a:rect l="T15" t="T16" r="T17" b="T18"/>
            <a:pathLst>
              <a:path w="1201" h="1009">
                <a:moveTo>
                  <a:pt x="336" y="576"/>
                </a:moveTo>
                <a:lnTo>
                  <a:pt x="1200" y="1008"/>
                </a:lnTo>
                <a:lnTo>
                  <a:pt x="864" y="432"/>
                </a:lnTo>
                <a:lnTo>
                  <a:pt x="0" y="0"/>
                </a:lnTo>
                <a:lnTo>
                  <a:pt x="336" y="576"/>
                </a:lnTo>
              </a:path>
            </a:pathLst>
          </a:custGeom>
          <a:solidFill>
            <a:srgbClr val="919191"/>
          </a:solidFill>
          <a:ln w="12700" cap="rnd">
            <a:solidFill>
              <a:schemeClr val="bg2"/>
            </a:solidFill>
            <a:round/>
            <a:headEnd/>
            <a:tailEnd/>
          </a:ln>
        </p:spPr>
        <p:txBody>
          <a:bodyPr/>
          <a:lstStyle/>
          <a:p>
            <a:endParaRPr lang="en-US"/>
          </a:p>
        </p:txBody>
      </p:sp>
      <p:sp>
        <p:nvSpPr>
          <p:cNvPr id="22534" name="Line 6"/>
          <p:cNvSpPr>
            <a:spLocks noChangeShapeType="1"/>
          </p:cNvSpPr>
          <p:nvPr/>
        </p:nvSpPr>
        <p:spPr bwMode="auto">
          <a:xfrm flipH="1" flipV="1">
            <a:off x="9645651" y="1346200"/>
            <a:ext cx="66675" cy="24384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35" name="Line 7"/>
          <p:cNvSpPr>
            <a:spLocks noChangeShapeType="1"/>
          </p:cNvSpPr>
          <p:nvPr/>
        </p:nvSpPr>
        <p:spPr bwMode="auto">
          <a:xfrm flipV="1">
            <a:off x="7172326" y="3098800"/>
            <a:ext cx="677863" cy="66675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36" name="Freeform 8"/>
          <p:cNvSpPr>
            <a:spLocks/>
          </p:cNvSpPr>
          <p:nvPr/>
        </p:nvSpPr>
        <p:spPr bwMode="auto">
          <a:xfrm>
            <a:off x="6326189" y="2574925"/>
            <a:ext cx="1220787" cy="2001838"/>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a:p>
        </p:txBody>
      </p:sp>
      <p:sp>
        <p:nvSpPr>
          <p:cNvPr id="22537" name="Freeform 9"/>
          <p:cNvSpPr>
            <a:spLocks/>
          </p:cNvSpPr>
          <p:nvPr/>
        </p:nvSpPr>
        <p:spPr bwMode="auto">
          <a:xfrm>
            <a:off x="9239251" y="3098800"/>
            <a:ext cx="1558925" cy="1525588"/>
          </a:xfrm>
          <a:custGeom>
            <a:avLst/>
            <a:gdLst>
              <a:gd name="T0" fmla="*/ 0 w 1105"/>
              <a:gd name="T1" fmla="*/ 2147483647 h 961"/>
              <a:gd name="T2" fmla="*/ 0 w 1105"/>
              <a:gd name="T3" fmla="*/ 2147483647 h 961"/>
              <a:gd name="T4" fmla="*/ 2147483647 w 1105"/>
              <a:gd name="T5" fmla="*/ 2147483647 h 961"/>
              <a:gd name="T6" fmla="*/ 2147483647 w 1105"/>
              <a:gd name="T7" fmla="*/ 0 h 961"/>
              <a:gd name="T8" fmla="*/ 0 w 1105"/>
              <a:gd name="T9" fmla="*/ 2147483647 h 961"/>
              <a:gd name="T10" fmla="*/ 0 60000 65536"/>
              <a:gd name="T11" fmla="*/ 0 60000 65536"/>
              <a:gd name="T12" fmla="*/ 0 60000 65536"/>
              <a:gd name="T13" fmla="*/ 0 60000 65536"/>
              <a:gd name="T14" fmla="*/ 0 60000 65536"/>
              <a:gd name="T15" fmla="*/ 0 w 1105"/>
              <a:gd name="T16" fmla="*/ 0 h 961"/>
              <a:gd name="T17" fmla="*/ 1105 w 1105"/>
              <a:gd name="T18" fmla="*/ 961 h 961"/>
            </a:gdLst>
            <a:ahLst/>
            <a:cxnLst>
              <a:cxn ang="T10">
                <a:pos x="T0" y="T1"/>
              </a:cxn>
              <a:cxn ang="T11">
                <a:pos x="T2" y="T3"/>
              </a:cxn>
              <a:cxn ang="T12">
                <a:pos x="T4" y="T5"/>
              </a:cxn>
              <a:cxn ang="T13">
                <a:pos x="T6" y="T7"/>
              </a:cxn>
              <a:cxn ang="T14">
                <a:pos x="T8" y="T9"/>
              </a:cxn>
            </a:cxnLst>
            <a:rect l="T15" t="T16" r="T17" b="T18"/>
            <a:pathLst>
              <a:path w="1105" h="961">
                <a:moveTo>
                  <a:pt x="0" y="202"/>
                </a:moveTo>
                <a:lnTo>
                  <a:pt x="0" y="960"/>
                </a:lnTo>
                <a:lnTo>
                  <a:pt x="1104" y="758"/>
                </a:lnTo>
                <a:lnTo>
                  <a:pt x="1104" y="0"/>
                </a:lnTo>
                <a:lnTo>
                  <a:pt x="0" y="202"/>
                </a:lnTo>
              </a:path>
            </a:pathLst>
          </a:custGeom>
          <a:solidFill>
            <a:srgbClr val="919191"/>
          </a:solidFill>
          <a:ln w="12700" cap="rnd">
            <a:solidFill>
              <a:schemeClr val="bg2"/>
            </a:solidFill>
            <a:round/>
            <a:headEnd/>
            <a:tailEnd/>
          </a:ln>
        </p:spPr>
        <p:txBody>
          <a:bodyPr/>
          <a:lstStyle/>
          <a:p>
            <a:endParaRPr lang="en-US"/>
          </a:p>
        </p:txBody>
      </p:sp>
      <p:sp>
        <p:nvSpPr>
          <p:cNvPr id="22538" name="Line 10"/>
          <p:cNvSpPr>
            <a:spLocks noChangeShapeType="1"/>
          </p:cNvSpPr>
          <p:nvPr/>
        </p:nvSpPr>
        <p:spPr bwMode="auto">
          <a:xfrm flipH="1" flipV="1">
            <a:off x="9712326" y="3784600"/>
            <a:ext cx="34925" cy="142875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39" name="Freeform 11"/>
          <p:cNvSpPr>
            <a:spLocks/>
          </p:cNvSpPr>
          <p:nvPr/>
        </p:nvSpPr>
        <p:spPr bwMode="auto">
          <a:xfrm>
            <a:off x="9442450" y="4292600"/>
            <a:ext cx="1220788" cy="2001838"/>
          </a:xfrm>
          <a:custGeom>
            <a:avLst/>
            <a:gdLst>
              <a:gd name="T0" fmla="*/ 0 w 865"/>
              <a:gd name="T1" fmla="*/ 2147483647 h 1261"/>
              <a:gd name="T2" fmla="*/ 2147483647 w 865"/>
              <a:gd name="T3" fmla="*/ 2147483647 h 1261"/>
              <a:gd name="T4" fmla="*/ 2147483647 w 865"/>
              <a:gd name="T5" fmla="*/ 2147483647 h 1261"/>
              <a:gd name="T6" fmla="*/ 0 w 865"/>
              <a:gd name="T7" fmla="*/ 0 h 1261"/>
              <a:gd name="T8" fmla="*/ 0 w 865"/>
              <a:gd name="T9" fmla="*/ 2147483647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rgbClr val="FEBF02"/>
          </a:solidFill>
          <a:ln w="12700" cap="rnd">
            <a:solidFill>
              <a:schemeClr val="bg2"/>
            </a:solidFill>
            <a:round/>
            <a:headEnd/>
            <a:tailEnd/>
          </a:ln>
        </p:spPr>
        <p:txBody>
          <a:bodyPr/>
          <a:lstStyle/>
          <a:p>
            <a:endParaRPr lang="en-US"/>
          </a:p>
        </p:txBody>
      </p:sp>
      <p:sp>
        <p:nvSpPr>
          <p:cNvPr id="22540" name="Line 12"/>
          <p:cNvSpPr>
            <a:spLocks noChangeShapeType="1"/>
          </p:cNvSpPr>
          <p:nvPr/>
        </p:nvSpPr>
        <p:spPr bwMode="auto">
          <a:xfrm flipV="1">
            <a:off x="6529389" y="3765550"/>
            <a:ext cx="642937" cy="62865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41" name="Line 13"/>
          <p:cNvSpPr>
            <a:spLocks noChangeShapeType="1"/>
          </p:cNvSpPr>
          <p:nvPr/>
        </p:nvSpPr>
        <p:spPr bwMode="auto">
          <a:xfrm flipH="1" flipV="1">
            <a:off x="9747250" y="5213350"/>
            <a:ext cx="33338" cy="100965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2542" name="Oval 16"/>
          <p:cNvSpPr>
            <a:spLocks noChangeArrowheads="1"/>
          </p:cNvSpPr>
          <p:nvPr/>
        </p:nvSpPr>
        <p:spPr bwMode="auto">
          <a:xfrm>
            <a:off x="9685338" y="3752850"/>
            <a:ext cx="55562" cy="63500"/>
          </a:xfrm>
          <a:prstGeom prst="ellipse">
            <a:avLst/>
          </a:prstGeom>
          <a:solidFill>
            <a:srgbClr val="037C03"/>
          </a:solidFill>
          <a:ln w="12700">
            <a:solidFill>
              <a:schemeClr val="bg2"/>
            </a:solidFill>
            <a:round/>
            <a:headEnd/>
            <a:tailEnd/>
          </a:ln>
        </p:spPr>
        <p:txBody>
          <a:bodyPr wrap="none" anchor="ctr"/>
          <a:lstStyle/>
          <a:p>
            <a:endParaRPr lang="en-US"/>
          </a:p>
        </p:txBody>
      </p:sp>
      <p:sp>
        <p:nvSpPr>
          <p:cNvPr id="22543" name="Oval 17"/>
          <p:cNvSpPr>
            <a:spLocks noChangeArrowheads="1"/>
          </p:cNvSpPr>
          <p:nvPr/>
        </p:nvSpPr>
        <p:spPr bwMode="auto">
          <a:xfrm>
            <a:off x="7821613" y="3086100"/>
            <a:ext cx="57150" cy="63500"/>
          </a:xfrm>
          <a:prstGeom prst="ellipse">
            <a:avLst/>
          </a:prstGeom>
          <a:solidFill>
            <a:srgbClr val="037C03"/>
          </a:solidFill>
          <a:ln w="12700">
            <a:solidFill>
              <a:schemeClr val="bg2"/>
            </a:solidFill>
            <a:round/>
            <a:headEnd/>
            <a:tailEnd/>
          </a:ln>
        </p:spPr>
        <p:txBody>
          <a:bodyPr wrap="none" anchor="ctr"/>
          <a:lstStyle/>
          <a:p>
            <a:endParaRPr lang="en-US"/>
          </a:p>
        </p:txBody>
      </p:sp>
      <p:sp>
        <p:nvSpPr>
          <p:cNvPr id="22544" name="Freeform 18"/>
          <p:cNvSpPr>
            <a:spLocks/>
          </p:cNvSpPr>
          <p:nvPr/>
        </p:nvSpPr>
        <p:spPr bwMode="auto">
          <a:xfrm>
            <a:off x="6172200" y="4344988"/>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a:p>
        </p:txBody>
      </p:sp>
      <p:sp>
        <p:nvSpPr>
          <p:cNvPr id="22545" name="Arc 19"/>
          <p:cNvSpPr>
            <a:spLocks/>
          </p:cNvSpPr>
          <p:nvPr/>
        </p:nvSpPr>
        <p:spPr bwMode="auto">
          <a:xfrm rot="720000">
            <a:off x="6372225" y="4360864"/>
            <a:ext cx="211138" cy="236537"/>
          </a:xfrm>
          <a:custGeom>
            <a:avLst/>
            <a:gdLst>
              <a:gd name="T0" fmla="*/ 0 w 21745"/>
              <a:gd name="T1" fmla="*/ 0 h 21600"/>
              <a:gd name="T2" fmla="*/ 1876695861 w 21745"/>
              <a:gd name="T3" fmla="*/ 2147483647 h 21600"/>
              <a:gd name="T4" fmla="*/ 12514760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a:p>
        </p:txBody>
      </p:sp>
      <p:sp>
        <p:nvSpPr>
          <p:cNvPr id="22546" name="Line 20"/>
          <p:cNvSpPr>
            <a:spLocks noChangeShapeType="1"/>
          </p:cNvSpPr>
          <p:nvPr/>
        </p:nvSpPr>
        <p:spPr bwMode="auto">
          <a:xfrm flipH="1">
            <a:off x="6172201" y="4179888"/>
            <a:ext cx="303213" cy="550862"/>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2547" name="Oval 21"/>
          <p:cNvSpPr>
            <a:spLocks noChangeArrowheads="1"/>
          </p:cNvSpPr>
          <p:nvPr/>
        </p:nvSpPr>
        <p:spPr bwMode="auto">
          <a:xfrm rot="-1860000">
            <a:off x="6450013" y="4365625"/>
            <a:ext cx="100012" cy="198438"/>
          </a:xfrm>
          <a:prstGeom prst="ellipse">
            <a:avLst/>
          </a:prstGeom>
          <a:solidFill>
            <a:schemeClr val="tx1"/>
          </a:solidFill>
          <a:ln w="12700">
            <a:solidFill>
              <a:schemeClr val="tx1"/>
            </a:solidFill>
            <a:round/>
            <a:headEnd/>
            <a:tailEnd/>
          </a:ln>
        </p:spPr>
        <p:txBody>
          <a:bodyPr wrap="none" anchor="ctr"/>
          <a:lstStyle/>
          <a:p>
            <a:endParaRPr lang="en-US"/>
          </a:p>
        </p:txBody>
      </p:sp>
      <p:sp>
        <p:nvSpPr>
          <p:cNvPr id="22548" name="Line 22"/>
          <p:cNvSpPr>
            <a:spLocks noChangeShapeType="1"/>
          </p:cNvSpPr>
          <p:nvPr/>
        </p:nvSpPr>
        <p:spPr bwMode="auto">
          <a:xfrm flipV="1">
            <a:off x="6172201" y="4586288"/>
            <a:ext cx="555625" cy="144462"/>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2549" name="Freeform 23"/>
          <p:cNvSpPr>
            <a:spLocks/>
          </p:cNvSpPr>
          <p:nvPr/>
        </p:nvSpPr>
        <p:spPr bwMode="auto">
          <a:xfrm>
            <a:off x="9423400" y="6173788"/>
            <a:ext cx="393700" cy="387350"/>
          </a:xfrm>
          <a:custGeom>
            <a:avLst/>
            <a:gdLst>
              <a:gd name="T0" fmla="*/ 0 w 279"/>
              <a:gd name="T1" fmla="*/ 2147483647 h 244"/>
              <a:gd name="T2" fmla="*/ 2147483647 w 279"/>
              <a:gd name="T3" fmla="*/ 2147483647 h 244"/>
              <a:gd name="T4" fmla="*/ 2147483647 w 279"/>
              <a:gd name="T5" fmla="*/ 0 h 244"/>
              <a:gd name="T6" fmla="*/ 2147483647 w 279"/>
              <a:gd name="T7" fmla="*/ 2147483647 h 244"/>
              <a:gd name="T8" fmla="*/ 2147483647 w 279"/>
              <a:gd name="T9" fmla="*/ 2147483647 h 244"/>
              <a:gd name="T10" fmla="*/ 2147483647 w 279"/>
              <a:gd name="T11" fmla="*/ 2147483647 h 244"/>
              <a:gd name="T12" fmla="*/ 2147483647 w 279"/>
              <a:gd name="T13" fmla="*/ 2147483647 h 244"/>
              <a:gd name="T14" fmla="*/ 2147483647 w 279"/>
              <a:gd name="T15" fmla="*/ 2147483647 h 244"/>
              <a:gd name="T16" fmla="*/ 2147483647 w 279"/>
              <a:gd name="T17" fmla="*/ 2147483647 h 244"/>
              <a:gd name="T18" fmla="*/ 2147483647 w 279"/>
              <a:gd name="T19" fmla="*/ 2147483647 h 244"/>
              <a:gd name="T20" fmla="*/ 2147483647 w 279"/>
              <a:gd name="T21" fmla="*/ 2147483647 h 244"/>
              <a:gd name="T22" fmla="*/ 2147483647 w 279"/>
              <a:gd name="T23" fmla="*/ 2147483647 h 244"/>
              <a:gd name="T24" fmla="*/ 2147483647 w 279"/>
              <a:gd name="T25" fmla="*/ 2147483647 h 244"/>
              <a:gd name="T26" fmla="*/ 2147483647 w 279"/>
              <a:gd name="T27" fmla="*/ 2147483647 h 244"/>
              <a:gd name="T28" fmla="*/ 2147483647 w 279"/>
              <a:gd name="T29" fmla="*/ 2147483647 h 244"/>
              <a:gd name="T30" fmla="*/ 2147483647 w 279"/>
              <a:gd name="T31" fmla="*/ 2147483647 h 244"/>
              <a:gd name="T32" fmla="*/ 2147483647 w 279"/>
              <a:gd name="T33" fmla="*/ 2147483647 h 244"/>
              <a:gd name="T34" fmla="*/ 2147483647 w 279"/>
              <a:gd name="T35" fmla="*/ 2147483647 h 244"/>
              <a:gd name="T36" fmla="*/ 2147483647 w 279"/>
              <a:gd name="T37" fmla="*/ 2147483647 h 244"/>
              <a:gd name="T38" fmla="*/ 2147483647 w 279"/>
              <a:gd name="T39" fmla="*/ 2147483647 h 244"/>
              <a:gd name="T40" fmla="*/ 2147483647 w 279"/>
              <a:gd name="T41" fmla="*/ 2147483647 h 244"/>
              <a:gd name="T42" fmla="*/ 2147483647 w 279"/>
              <a:gd name="T43" fmla="*/ 2147483647 h 244"/>
              <a:gd name="T44" fmla="*/ 2147483647 w 279"/>
              <a:gd name="T45" fmla="*/ 2147483647 h 244"/>
              <a:gd name="T46" fmla="*/ 2147483647 w 279"/>
              <a:gd name="T47" fmla="*/ 2147483647 h 244"/>
              <a:gd name="T48" fmla="*/ 2147483647 w 279"/>
              <a:gd name="T49" fmla="*/ 2147483647 h 244"/>
              <a:gd name="T50" fmla="*/ 2147483647 w 279"/>
              <a:gd name="T51" fmla="*/ 2147483647 h 244"/>
              <a:gd name="T52" fmla="*/ 2147483647 w 279"/>
              <a:gd name="T53" fmla="*/ 2147483647 h 244"/>
              <a:gd name="T54" fmla="*/ 2147483647 w 279"/>
              <a:gd name="T55" fmla="*/ 2147483647 h 244"/>
              <a:gd name="T56" fmla="*/ 2147483647 w 279"/>
              <a:gd name="T57" fmla="*/ 2147483647 h 244"/>
              <a:gd name="T58" fmla="*/ 2147483647 w 279"/>
              <a:gd name="T59" fmla="*/ 2147483647 h 244"/>
              <a:gd name="T60" fmla="*/ 2147483647 w 279"/>
              <a:gd name="T61" fmla="*/ 2147483647 h 244"/>
              <a:gd name="T62" fmla="*/ 2147483647 w 279"/>
              <a:gd name="T63" fmla="*/ 2147483647 h 244"/>
              <a:gd name="T64" fmla="*/ 2147483647 w 279"/>
              <a:gd name="T65" fmla="*/ 2147483647 h 244"/>
              <a:gd name="T66" fmla="*/ 2147483647 w 279"/>
              <a:gd name="T67" fmla="*/ 2147483647 h 244"/>
              <a:gd name="T68" fmla="*/ 2147483647 w 279"/>
              <a:gd name="T69" fmla="*/ 2147483647 h 244"/>
              <a:gd name="T70" fmla="*/ 2147483647 w 279"/>
              <a:gd name="T71" fmla="*/ 2147483647 h 244"/>
              <a:gd name="T72" fmla="*/ 2147483647 w 279"/>
              <a:gd name="T73" fmla="*/ 2147483647 h 244"/>
              <a:gd name="T74" fmla="*/ 2147483647 w 279"/>
              <a:gd name="T75" fmla="*/ 2147483647 h 244"/>
              <a:gd name="T76" fmla="*/ 2147483647 w 279"/>
              <a:gd name="T77" fmla="*/ 2147483647 h 244"/>
              <a:gd name="T78" fmla="*/ 2147483647 w 279"/>
              <a:gd name="T79" fmla="*/ 2147483647 h 244"/>
              <a:gd name="T80" fmla="*/ 2147483647 w 279"/>
              <a:gd name="T81" fmla="*/ 2147483647 h 244"/>
              <a:gd name="T82" fmla="*/ 2147483647 w 279"/>
              <a:gd name="T83" fmla="*/ 2147483647 h 244"/>
              <a:gd name="T84" fmla="*/ 2147483647 w 279"/>
              <a:gd name="T85" fmla="*/ 2147483647 h 244"/>
              <a:gd name="T86" fmla="*/ 2147483647 w 279"/>
              <a:gd name="T87" fmla="*/ 2147483647 h 244"/>
              <a:gd name="T88" fmla="*/ 2147483647 w 279"/>
              <a:gd name="T89" fmla="*/ 2147483647 h 244"/>
              <a:gd name="T90" fmla="*/ 2147483647 w 279"/>
              <a:gd name="T91" fmla="*/ 2147483647 h 244"/>
              <a:gd name="T92" fmla="*/ 2147483647 w 279"/>
              <a:gd name="T93" fmla="*/ 2147483647 h 244"/>
              <a:gd name="T94" fmla="*/ 2147483647 w 279"/>
              <a:gd name="T95" fmla="*/ 2147483647 h 244"/>
              <a:gd name="T96" fmla="*/ 2147483647 w 279"/>
              <a:gd name="T97" fmla="*/ 2147483647 h 244"/>
              <a:gd name="T98" fmla="*/ 0 w 279"/>
              <a:gd name="T99" fmla="*/ 2147483647 h 2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9"/>
              <a:gd name="T151" fmla="*/ 0 h 244"/>
              <a:gd name="T152" fmla="*/ 279 w 279"/>
              <a:gd name="T153" fmla="*/ 244 h 2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9" h="244">
                <a:moveTo>
                  <a:pt x="0" y="243"/>
                </a:moveTo>
                <a:lnTo>
                  <a:pt x="148" y="1"/>
                </a:lnTo>
                <a:lnTo>
                  <a:pt x="160" y="0"/>
                </a:lnTo>
                <a:lnTo>
                  <a:pt x="167" y="3"/>
                </a:lnTo>
                <a:lnTo>
                  <a:pt x="168" y="6"/>
                </a:lnTo>
                <a:lnTo>
                  <a:pt x="173" y="5"/>
                </a:lnTo>
                <a:lnTo>
                  <a:pt x="177" y="9"/>
                </a:lnTo>
                <a:lnTo>
                  <a:pt x="182" y="7"/>
                </a:lnTo>
                <a:lnTo>
                  <a:pt x="184" y="12"/>
                </a:lnTo>
                <a:lnTo>
                  <a:pt x="190" y="13"/>
                </a:lnTo>
                <a:lnTo>
                  <a:pt x="196" y="14"/>
                </a:lnTo>
                <a:lnTo>
                  <a:pt x="201" y="15"/>
                </a:lnTo>
                <a:lnTo>
                  <a:pt x="205" y="19"/>
                </a:lnTo>
                <a:lnTo>
                  <a:pt x="210" y="20"/>
                </a:lnTo>
                <a:lnTo>
                  <a:pt x="215" y="23"/>
                </a:lnTo>
                <a:lnTo>
                  <a:pt x="222" y="25"/>
                </a:lnTo>
                <a:lnTo>
                  <a:pt x="226" y="29"/>
                </a:lnTo>
                <a:lnTo>
                  <a:pt x="229" y="32"/>
                </a:lnTo>
                <a:lnTo>
                  <a:pt x="231" y="36"/>
                </a:lnTo>
                <a:lnTo>
                  <a:pt x="235" y="39"/>
                </a:lnTo>
                <a:lnTo>
                  <a:pt x="238" y="45"/>
                </a:lnTo>
                <a:lnTo>
                  <a:pt x="242" y="46"/>
                </a:lnTo>
                <a:lnTo>
                  <a:pt x="248" y="55"/>
                </a:lnTo>
                <a:lnTo>
                  <a:pt x="249" y="58"/>
                </a:lnTo>
                <a:lnTo>
                  <a:pt x="255" y="63"/>
                </a:lnTo>
                <a:lnTo>
                  <a:pt x="256" y="67"/>
                </a:lnTo>
                <a:lnTo>
                  <a:pt x="261" y="71"/>
                </a:lnTo>
                <a:lnTo>
                  <a:pt x="261" y="75"/>
                </a:lnTo>
                <a:lnTo>
                  <a:pt x="264" y="81"/>
                </a:lnTo>
                <a:lnTo>
                  <a:pt x="264" y="86"/>
                </a:lnTo>
                <a:lnTo>
                  <a:pt x="266" y="90"/>
                </a:lnTo>
                <a:lnTo>
                  <a:pt x="266" y="95"/>
                </a:lnTo>
                <a:lnTo>
                  <a:pt x="268" y="99"/>
                </a:lnTo>
                <a:lnTo>
                  <a:pt x="267" y="103"/>
                </a:lnTo>
                <a:lnTo>
                  <a:pt x="268" y="109"/>
                </a:lnTo>
                <a:lnTo>
                  <a:pt x="269" y="113"/>
                </a:lnTo>
                <a:lnTo>
                  <a:pt x="273" y="119"/>
                </a:lnTo>
                <a:lnTo>
                  <a:pt x="274" y="124"/>
                </a:lnTo>
                <a:lnTo>
                  <a:pt x="275" y="128"/>
                </a:lnTo>
                <a:lnTo>
                  <a:pt x="276" y="134"/>
                </a:lnTo>
                <a:lnTo>
                  <a:pt x="277" y="138"/>
                </a:lnTo>
                <a:lnTo>
                  <a:pt x="277" y="143"/>
                </a:lnTo>
                <a:lnTo>
                  <a:pt x="277" y="147"/>
                </a:lnTo>
                <a:lnTo>
                  <a:pt x="274" y="153"/>
                </a:lnTo>
                <a:lnTo>
                  <a:pt x="276" y="156"/>
                </a:lnTo>
                <a:lnTo>
                  <a:pt x="277" y="162"/>
                </a:lnTo>
                <a:lnTo>
                  <a:pt x="278" y="167"/>
                </a:lnTo>
                <a:lnTo>
                  <a:pt x="275" y="172"/>
                </a:lnTo>
                <a:lnTo>
                  <a:pt x="271" y="181"/>
                </a:lnTo>
                <a:lnTo>
                  <a:pt x="0" y="243"/>
                </a:lnTo>
              </a:path>
            </a:pathLst>
          </a:custGeom>
          <a:noFill/>
          <a:ln w="9525" cap="rnd">
            <a:noFill/>
            <a:round/>
            <a:headEnd/>
            <a:tailEnd/>
          </a:ln>
        </p:spPr>
        <p:txBody>
          <a:bodyPr/>
          <a:lstStyle/>
          <a:p>
            <a:endParaRPr lang="en-US"/>
          </a:p>
        </p:txBody>
      </p:sp>
      <p:sp>
        <p:nvSpPr>
          <p:cNvPr id="22550" name="Arc 24"/>
          <p:cNvSpPr>
            <a:spLocks/>
          </p:cNvSpPr>
          <p:nvPr/>
        </p:nvSpPr>
        <p:spPr bwMode="auto">
          <a:xfrm rot="720000">
            <a:off x="9623425" y="6189664"/>
            <a:ext cx="211138" cy="236537"/>
          </a:xfrm>
          <a:custGeom>
            <a:avLst/>
            <a:gdLst>
              <a:gd name="T0" fmla="*/ 0 w 21745"/>
              <a:gd name="T1" fmla="*/ 0 h 21600"/>
              <a:gd name="T2" fmla="*/ 1876695861 w 21745"/>
              <a:gd name="T3" fmla="*/ 2147483647 h 21600"/>
              <a:gd name="T4" fmla="*/ 12514760 w 21745"/>
              <a:gd name="T5" fmla="*/ 2147483647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close/>
              </a:path>
            </a:pathLst>
          </a:custGeom>
          <a:noFill/>
          <a:ln w="25400" cap="rnd">
            <a:solidFill>
              <a:schemeClr val="tx1"/>
            </a:solidFill>
            <a:round/>
            <a:headEnd type="none" w="sm" len="sm"/>
            <a:tailEnd type="none" w="sm" len="sm"/>
          </a:ln>
        </p:spPr>
        <p:txBody>
          <a:bodyPr wrap="none" anchor="ctr"/>
          <a:lstStyle/>
          <a:p>
            <a:endParaRPr lang="en-US"/>
          </a:p>
        </p:txBody>
      </p:sp>
      <p:sp>
        <p:nvSpPr>
          <p:cNvPr id="22551" name="Line 25"/>
          <p:cNvSpPr>
            <a:spLocks noChangeShapeType="1"/>
          </p:cNvSpPr>
          <p:nvPr/>
        </p:nvSpPr>
        <p:spPr bwMode="auto">
          <a:xfrm flipH="1">
            <a:off x="9423401" y="6008688"/>
            <a:ext cx="303213" cy="550862"/>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2552" name="Oval 26"/>
          <p:cNvSpPr>
            <a:spLocks noChangeArrowheads="1"/>
          </p:cNvSpPr>
          <p:nvPr/>
        </p:nvSpPr>
        <p:spPr bwMode="auto">
          <a:xfrm rot="-1860000">
            <a:off x="9701213" y="6194425"/>
            <a:ext cx="100012" cy="198438"/>
          </a:xfrm>
          <a:prstGeom prst="ellipse">
            <a:avLst/>
          </a:prstGeom>
          <a:solidFill>
            <a:schemeClr val="tx1"/>
          </a:solidFill>
          <a:ln w="12700">
            <a:solidFill>
              <a:schemeClr val="tx1"/>
            </a:solidFill>
            <a:round/>
            <a:headEnd/>
            <a:tailEnd/>
          </a:ln>
        </p:spPr>
        <p:txBody>
          <a:bodyPr wrap="none" anchor="ctr"/>
          <a:lstStyle/>
          <a:p>
            <a:endParaRPr lang="en-US"/>
          </a:p>
        </p:txBody>
      </p:sp>
      <p:sp>
        <p:nvSpPr>
          <p:cNvPr id="22553" name="Line 27"/>
          <p:cNvSpPr>
            <a:spLocks noChangeShapeType="1"/>
          </p:cNvSpPr>
          <p:nvPr/>
        </p:nvSpPr>
        <p:spPr bwMode="auto">
          <a:xfrm flipV="1">
            <a:off x="9423401" y="6415088"/>
            <a:ext cx="555625" cy="144462"/>
          </a:xfrm>
          <a:prstGeom prst="line">
            <a:avLst/>
          </a:prstGeom>
          <a:noFill/>
          <a:ln w="25400">
            <a:solidFill>
              <a:schemeClr val="tx1"/>
            </a:solidFill>
            <a:round/>
            <a:headEnd type="none" w="sm" len="sm"/>
            <a:tailEnd type="none" w="sm" len="sm"/>
          </a:ln>
        </p:spPr>
        <p:txBody>
          <a:bodyPr wrap="none" anchor="ctr"/>
          <a:lstStyle/>
          <a:p>
            <a:endParaRPr lang="en-US"/>
          </a:p>
        </p:txBody>
      </p:sp>
      <p:sp>
        <p:nvSpPr>
          <p:cNvPr id="22554" name="Rectangle 28"/>
          <p:cNvSpPr>
            <a:spLocks noGrp="1" noChangeArrowheads="1"/>
          </p:cNvSpPr>
          <p:nvPr>
            <p:ph type="title"/>
          </p:nvPr>
        </p:nvSpPr>
        <p:spPr>
          <a:noFill/>
        </p:spPr>
        <p:txBody>
          <a:bodyPr/>
          <a:lstStyle/>
          <a:p>
            <a:r>
              <a:rPr lang="en-US" dirty="0"/>
              <a:t>Stereo image rectification</a:t>
            </a:r>
          </a:p>
        </p:txBody>
      </p:sp>
      <p:sp>
        <p:nvSpPr>
          <p:cNvPr id="416797" name="Rectangle 29"/>
          <p:cNvSpPr>
            <a:spLocks noGrp="1" noChangeArrowheads="1"/>
          </p:cNvSpPr>
          <p:nvPr>
            <p:ph type="body" idx="1"/>
          </p:nvPr>
        </p:nvSpPr>
        <p:spPr>
          <a:xfrm>
            <a:off x="533400" y="6400800"/>
            <a:ext cx="7391400" cy="406399"/>
          </a:xfrm>
          <a:noFill/>
        </p:spPr>
        <p:txBody>
          <a:bodyPr/>
          <a:lstStyle/>
          <a:p>
            <a:pPr marL="0" indent="0"/>
            <a:r>
              <a:rPr lang="en-US" sz="1400" dirty="0"/>
              <a:t>C. Loop and Z. Zhang. </a:t>
            </a:r>
            <a:r>
              <a:rPr lang="en-US" sz="1400" dirty="0">
                <a:hlinkClick r:id="rId3"/>
              </a:rPr>
              <a:t>Computing Rectifying Homographies for Stereo Vision</a:t>
            </a:r>
            <a:r>
              <a:rPr lang="en-US" sz="1400" dirty="0"/>
              <a:t>. CVPR 1999</a:t>
            </a:r>
            <a:endParaRPr lang="en-US" sz="1600" dirty="0"/>
          </a:p>
        </p:txBody>
      </p:sp>
      <p:sp>
        <p:nvSpPr>
          <p:cNvPr id="22556" name="Line 35"/>
          <p:cNvSpPr>
            <a:spLocks noChangeShapeType="1"/>
          </p:cNvSpPr>
          <p:nvPr/>
        </p:nvSpPr>
        <p:spPr bwMode="auto">
          <a:xfrm>
            <a:off x="7554914" y="3241676"/>
            <a:ext cx="1893887" cy="1046163"/>
          </a:xfrm>
          <a:prstGeom prst="line">
            <a:avLst/>
          </a:prstGeom>
          <a:noFill/>
          <a:ln w="12700">
            <a:solidFill>
              <a:schemeClr val="tx1"/>
            </a:solidFill>
            <a:prstDash val="dash"/>
            <a:round/>
            <a:headEnd/>
            <a:tailEnd/>
          </a:ln>
        </p:spPr>
        <p:txBody>
          <a:bodyPr/>
          <a:lstStyle/>
          <a:p>
            <a:endParaRPr lang="en-US"/>
          </a:p>
        </p:txBody>
      </p:sp>
      <p:sp>
        <p:nvSpPr>
          <p:cNvPr id="22557" name="Line 36"/>
          <p:cNvSpPr>
            <a:spLocks noChangeShapeType="1"/>
          </p:cNvSpPr>
          <p:nvPr/>
        </p:nvSpPr>
        <p:spPr bwMode="auto">
          <a:xfrm>
            <a:off x="7546975" y="4572001"/>
            <a:ext cx="1893888" cy="1046163"/>
          </a:xfrm>
          <a:prstGeom prst="line">
            <a:avLst/>
          </a:prstGeom>
          <a:noFill/>
          <a:ln w="12700">
            <a:solidFill>
              <a:schemeClr val="tx1"/>
            </a:solidFill>
            <a:prstDash val="dash"/>
            <a:round/>
            <a:headEnd/>
            <a:tailEnd/>
          </a:ln>
        </p:spPr>
        <p:txBody>
          <a:bodyPr/>
          <a:lstStyle/>
          <a:p>
            <a:endParaRPr lang="en-US"/>
          </a:p>
        </p:txBody>
      </p:sp>
      <p:sp>
        <p:nvSpPr>
          <p:cNvPr id="416798" name="Line 30"/>
          <p:cNvSpPr>
            <a:spLocks noChangeShapeType="1"/>
          </p:cNvSpPr>
          <p:nvPr/>
        </p:nvSpPr>
        <p:spPr bwMode="auto">
          <a:xfrm>
            <a:off x="6326189" y="3292475"/>
            <a:ext cx="1209675" cy="668338"/>
          </a:xfrm>
          <a:prstGeom prst="line">
            <a:avLst/>
          </a:prstGeom>
          <a:noFill/>
          <a:ln w="12700">
            <a:solidFill>
              <a:schemeClr val="tx1"/>
            </a:solidFill>
            <a:round/>
            <a:headEnd/>
            <a:tailEnd/>
          </a:ln>
        </p:spPr>
        <p:txBody>
          <a:bodyPr/>
          <a:lstStyle/>
          <a:p>
            <a:endParaRPr lang="en-US"/>
          </a:p>
        </p:txBody>
      </p:sp>
      <p:sp>
        <p:nvSpPr>
          <p:cNvPr id="416799" name="Line 31"/>
          <p:cNvSpPr>
            <a:spLocks noChangeShapeType="1"/>
          </p:cNvSpPr>
          <p:nvPr/>
        </p:nvSpPr>
        <p:spPr bwMode="auto">
          <a:xfrm>
            <a:off x="9458326" y="5038725"/>
            <a:ext cx="1209675" cy="668338"/>
          </a:xfrm>
          <a:prstGeom prst="line">
            <a:avLst/>
          </a:prstGeom>
          <a:noFill/>
          <a:ln w="12700">
            <a:solidFill>
              <a:schemeClr val="tx1"/>
            </a:solidFill>
            <a:round/>
            <a:headEnd/>
            <a:tailEnd/>
          </a:ln>
        </p:spPr>
        <p:txBody>
          <a:bodyPr/>
          <a:lstStyle/>
          <a:p>
            <a:endParaRPr lang="en-US"/>
          </a:p>
        </p:txBody>
      </p:sp>
      <p:sp>
        <p:nvSpPr>
          <p:cNvPr id="416806" name="Line 38"/>
          <p:cNvSpPr>
            <a:spLocks noChangeShapeType="1"/>
          </p:cNvSpPr>
          <p:nvPr/>
        </p:nvSpPr>
        <p:spPr bwMode="auto">
          <a:xfrm>
            <a:off x="7554914" y="3978276"/>
            <a:ext cx="1893887" cy="1046163"/>
          </a:xfrm>
          <a:prstGeom prst="line">
            <a:avLst/>
          </a:prstGeom>
          <a:noFill/>
          <a:ln w="12700">
            <a:solidFill>
              <a:schemeClr val="tx1"/>
            </a:solidFill>
            <a:prstDash val="dash"/>
            <a:round/>
            <a:headEnd/>
            <a:tailEnd/>
          </a:ln>
        </p:spPr>
        <p:txBody>
          <a:bodyPr/>
          <a:lstStyle/>
          <a:p>
            <a:endParaRPr lang="en-US"/>
          </a:p>
        </p:txBody>
      </p:sp>
      <p:sp>
        <p:nvSpPr>
          <p:cNvPr id="22561" name="Oval 14"/>
          <p:cNvSpPr>
            <a:spLocks noChangeArrowheads="1"/>
          </p:cNvSpPr>
          <p:nvPr/>
        </p:nvSpPr>
        <p:spPr bwMode="auto">
          <a:xfrm>
            <a:off x="9718675" y="5165725"/>
            <a:ext cx="57150" cy="63500"/>
          </a:xfrm>
          <a:prstGeom prst="ellipse">
            <a:avLst/>
          </a:prstGeom>
          <a:solidFill>
            <a:srgbClr val="037C03"/>
          </a:solidFill>
          <a:ln w="12700">
            <a:solidFill>
              <a:schemeClr val="bg2"/>
            </a:solidFill>
            <a:round/>
            <a:headEnd/>
            <a:tailEnd/>
          </a:ln>
        </p:spPr>
        <p:txBody>
          <a:bodyPr wrap="none" anchor="ctr"/>
          <a:lstStyle/>
          <a:p>
            <a:endParaRPr lang="en-US"/>
          </a:p>
        </p:txBody>
      </p:sp>
      <p:sp>
        <p:nvSpPr>
          <p:cNvPr id="22562" name="Oval 15"/>
          <p:cNvSpPr>
            <a:spLocks noChangeArrowheads="1"/>
          </p:cNvSpPr>
          <p:nvPr/>
        </p:nvSpPr>
        <p:spPr bwMode="auto">
          <a:xfrm>
            <a:off x="7143750" y="3733800"/>
            <a:ext cx="57150" cy="63500"/>
          </a:xfrm>
          <a:prstGeom prst="ellipse">
            <a:avLst/>
          </a:prstGeom>
          <a:solidFill>
            <a:srgbClr val="037C03"/>
          </a:solidFill>
          <a:ln w="12700">
            <a:solidFill>
              <a:schemeClr val="bg2"/>
            </a:solidFill>
            <a:round/>
            <a:headEnd/>
            <a:tailEnd/>
          </a:ln>
        </p:spPr>
        <p:txBody>
          <a:bodyPr wrap="none" anchor="ctr"/>
          <a:lstStyle/>
          <a:p>
            <a:endParaRPr lang="en-US"/>
          </a:p>
        </p:txBody>
      </p:sp>
      <p:sp>
        <p:nvSpPr>
          <p:cNvPr id="2" name="TextBox 1">
            <a:extLst>
              <a:ext uri="{FF2B5EF4-FFF2-40B4-BE49-F238E27FC236}">
                <a16:creationId xmlns:a16="http://schemas.microsoft.com/office/drawing/2014/main" id="{F8F59EA1-ABB9-2942-9195-597C9E78D8F7}"/>
              </a:ext>
            </a:extLst>
          </p:cNvPr>
          <p:cNvSpPr txBox="1"/>
          <p:nvPr/>
        </p:nvSpPr>
        <p:spPr>
          <a:xfrm>
            <a:off x="850750" y="1034714"/>
            <a:ext cx="5898507" cy="2246769"/>
          </a:xfrm>
          <a:prstGeom prst="rect">
            <a:avLst/>
          </a:prstGeom>
          <a:noFill/>
        </p:spPr>
        <p:txBody>
          <a:bodyPr wrap="square" rtlCol="0">
            <a:spAutoFit/>
          </a:bodyPr>
          <a:lstStyle/>
          <a:p>
            <a:pPr marL="342900" indent="-342900">
              <a:buFont typeface="Arial" panose="020B0604020202020204" pitchFamily="34" charset="0"/>
              <a:buChar char="•"/>
            </a:pPr>
            <a:r>
              <a:rPr lang="en-US" sz="2800" dirty="0"/>
              <a:t>If the image planes are not parallel, we can find </a:t>
            </a:r>
            <a:r>
              <a:rPr lang="en-US" sz="2800" dirty="0" err="1"/>
              <a:t>homographies</a:t>
            </a:r>
            <a:r>
              <a:rPr lang="en-US" sz="2800" dirty="0"/>
              <a:t> to project each view onto a common plane parallel to the baseline</a:t>
            </a:r>
          </a:p>
        </p:txBody>
      </p:sp>
    </p:spTree>
    <p:extLst>
      <p:ext uri="{BB962C8B-B14F-4D97-AF65-F5344CB8AC3E}">
        <p14:creationId xmlns:p14="http://schemas.microsoft.com/office/powerpoint/2010/main" val="104485141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a:t>Stereo image rectification</a:t>
            </a:r>
          </a:p>
        </p:txBody>
      </p:sp>
      <p:sp>
        <p:nvSpPr>
          <p:cNvPr id="23555" name="Rectangle 3"/>
          <p:cNvSpPr>
            <a:spLocks noGrp="1" noChangeArrowheads="1"/>
          </p:cNvSpPr>
          <p:nvPr>
            <p:ph type="body" idx="1"/>
          </p:nvPr>
        </p:nvSpPr>
        <p:spPr/>
        <p:txBody>
          <a:bodyPr/>
          <a:lstStyle/>
          <a:p>
            <a:pPr>
              <a:buFont typeface="Arial" panose="020B0604020202020204" pitchFamily="34" charset="0"/>
              <a:buChar char="•"/>
            </a:pPr>
            <a:r>
              <a:rPr lang="en-US" sz="2800" dirty="0"/>
              <a:t>Before rectification:</a:t>
            </a:r>
          </a:p>
        </p:txBody>
      </p:sp>
      <p:pic>
        <p:nvPicPr>
          <p:cNvPr id="3" name="Picture 2">
            <a:extLst>
              <a:ext uri="{FF2B5EF4-FFF2-40B4-BE49-F238E27FC236}">
                <a16:creationId xmlns:a16="http://schemas.microsoft.com/office/drawing/2014/main" id="{626DE314-91B5-AF4E-B0DA-C8CBD359D8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585785"/>
            <a:ext cx="11811000" cy="4738815"/>
          </a:xfrm>
          <a:prstGeom prst="rect">
            <a:avLst/>
          </a:prstGeom>
        </p:spPr>
      </p:pic>
      <p:sp>
        <p:nvSpPr>
          <p:cNvPr id="6" name="TextBox 5">
            <a:extLst>
              <a:ext uri="{FF2B5EF4-FFF2-40B4-BE49-F238E27FC236}">
                <a16:creationId xmlns:a16="http://schemas.microsoft.com/office/drawing/2014/main" id="{21921E21-E378-F340-8AA4-1A9401146AAA}"/>
              </a:ext>
            </a:extLst>
          </p:cNvPr>
          <p:cNvSpPr txBox="1"/>
          <p:nvPr/>
        </p:nvSpPr>
        <p:spPr>
          <a:xfrm>
            <a:off x="10790584" y="6474023"/>
            <a:ext cx="1268296" cy="307777"/>
          </a:xfrm>
          <a:prstGeom prst="rect">
            <a:avLst/>
          </a:prstGeom>
          <a:noFill/>
        </p:spPr>
        <p:txBody>
          <a:bodyPr wrap="none" rtlCol="0">
            <a:spAutoFit/>
          </a:bodyPr>
          <a:lstStyle/>
          <a:p>
            <a:r>
              <a:rPr lang="en-US" sz="1400" dirty="0">
                <a:hlinkClick r:id="rId4"/>
              </a:rPr>
              <a:t>Image source</a:t>
            </a:r>
            <a:endParaRPr lang="en-US" sz="1400" dirty="0"/>
          </a:p>
        </p:txBody>
      </p:sp>
    </p:spTree>
    <p:extLst>
      <p:ext uri="{BB962C8B-B14F-4D97-AF65-F5344CB8AC3E}">
        <p14:creationId xmlns:p14="http://schemas.microsoft.com/office/powerpoint/2010/main" val="131016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a:t>Stereo image rectification</a:t>
            </a:r>
          </a:p>
        </p:txBody>
      </p:sp>
      <p:sp>
        <p:nvSpPr>
          <p:cNvPr id="23555" name="Rectangle 3"/>
          <p:cNvSpPr>
            <a:spLocks noGrp="1" noChangeArrowheads="1"/>
          </p:cNvSpPr>
          <p:nvPr>
            <p:ph type="body" idx="1"/>
          </p:nvPr>
        </p:nvSpPr>
        <p:spPr/>
        <p:txBody>
          <a:bodyPr/>
          <a:lstStyle/>
          <a:p>
            <a:pPr>
              <a:buFont typeface="Arial" panose="020B0604020202020204" pitchFamily="34" charset="0"/>
              <a:buChar char="•"/>
            </a:pPr>
            <a:r>
              <a:rPr lang="en-US" sz="2800" dirty="0"/>
              <a:t>After rectification:</a:t>
            </a:r>
          </a:p>
        </p:txBody>
      </p:sp>
      <p:pic>
        <p:nvPicPr>
          <p:cNvPr id="5" name="Picture 4">
            <a:extLst>
              <a:ext uri="{FF2B5EF4-FFF2-40B4-BE49-F238E27FC236}">
                <a16:creationId xmlns:a16="http://schemas.microsoft.com/office/drawing/2014/main" id="{C90E79AD-3D4D-B14F-81A4-404A682AD6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868" y="1371600"/>
            <a:ext cx="11895732" cy="5334000"/>
          </a:xfrm>
          <a:prstGeom prst="rect">
            <a:avLst/>
          </a:prstGeom>
        </p:spPr>
      </p:pic>
      <p:sp>
        <p:nvSpPr>
          <p:cNvPr id="6" name="TextBox 5">
            <a:extLst>
              <a:ext uri="{FF2B5EF4-FFF2-40B4-BE49-F238E27FC236}">
                <a16:creationId xmlns:a16="http://schemas.microsoft.com/office/drawing/2014/main" id="{EDD77D0C-E84F-8546-9880-43571ADB8133}"/>
              </a:ext>
            </a:extLst>
          </p:cNvPr>
          <p:cNvSpPr txBox="1"/>
          <p:nvPr/>
        </p:nvSpPr>
        <p:spPr>
          <a:xfrm>
            <a:off x="10790584" y="6474023"/>
            <a:ext cx="1268296" cy="307777"/>
          </a:xfrm>
          <a:prstGeom prst="rect">
            <a:avLst/>
          </a:prstGeom>
          <a:noFill/>
        </p:spPr>
        <p:txBody>
          <a:bodyPr wrap="none" rtlCol="0">
            <a:spAutoFit/>
          </a:bodyPr>
          <a:lstStyle/>
          <a:p>
            <a:r>
              <a:rPr lang="en-US" sz="1400" dirty="0">
                <a:hlinkClick r:id="rId4"/>
              </a:rPr>
              <a:t>Image source</a:t>
            </a:r>
            <a:endParaRPr lang="en-US" sz="1400" dirty="0"/>
          </a:p>
        </p:txBody>
      </p:sp>
    </p:spTree>
    <p:extLst>
      <p:ext uri="{BB962C8B-B14F-4D97-AF65-F5344CB8AC3E}">
        <p14:creationId xmlns:p14="http://schemas.microsoft.com/office/powerpoint/2010/main" val="1838622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FBA07-5826-6340-B31B-EBBE9455E11E}"/>
              </a:ext>
            </a:extLst>
          </p:cNvPr>
          <p:cNvSpPr>
            <a:spLocks noGrp="1"/>
          </p:cNvSpPr>
          <p:nvPr>
            <p:ph type="title"/>
          </p:nvPr>
        </p:nvSpPr>
        <p:spPr/>
        <p:txBody>
          <a:bodyPr/>
          <a:lstStyle/>
          <a:p>
            <a:r>
              <a:rPr lang="en-US" dirty="0"/>
              <a:t>Another rectification example</a:t>
            </a:r>
          </a:p>
        </p:txBody>
      </p:sp>
      <p:sp>
        <p:nvSpPr>
          <p:cNvPr id="3" name="Content Placeholder 2">
            <a:extLst>
              <a:ext uri="{FF2B5EF4-FFF2-40B4-BE49-F238E27FC236}">
                <a16:creationId xmlns:a16="http://schemas.microsoft.com/office/drawing/2014/main" id="{546E9E27-A424-A445-9FA9-FD58EE3930AB}"/>
              </a:ext>
            </a:extLst>
          </p:cNvPr>
          <p:cNvSpPr>
            <a:spLocks noGrp="1"/>
          </p:cNvSpPr>
          <p:nvPr>
            <p:ph idx="1"/>
          </p:nvPr>
        </p:nvSpPr>
        <p:spPr/>
        <p:txBody>
          <a:bodyPr/>
          <a:lstStyle/>
          <a:p>
            <a:endParaRPr lang="en-US"/>
          </a:p>
        </p:txBody>
      </p:sp>
      <p:pic>
        <p:nvPicPr>
          <p:cNvPr id="4" name="http://www.ifp.illinois.edu/~yuhuang/rectify/orig_4_5_bd.JPG" descr="http://www.ifp.illinois.edu/~yuhuang/rectify/orig_4_5_bd.JPG">
            <a:extLst>
              <a:ext uri="{FF2B5EF4-FFF2-40B4-BE49-F238E27FC236}">
                <a16:creationId xmlns:a16="http://schemas.microsoft.com/office/drawing/2014/main" id="{BCB99079-3133-504A-BFAF-4823DCB5A605}"/>
              </a:ext>
            </a:extLst>
          </p:cNvPr>
          <p:cNvPicPr>
            <a:picLocks noChangeAspect="1"/>
          </p:cNvPicPr>
          <p:nvPr/>
        </p:nvPicPr>
        <p:blipFill>
          <a:blip r:embed="rId2"/>
          <a:stretch>
            <a:fillRect/>
          </a:stretch>
        </p:blipFill>
        <p:spPr>
          <a:xfrm>
            <a:off x="2257424" y="933183"/>
            <a:ext cx="7724776" cy="2873376"/>
          </a:xfrm>
          <a:prstGeom prst="rect">
            <a:avLst/>
          </a:prstGeom>
          <a:ln w="12700">
            <a:miter lim="400000"/>
          </a:ln>
        </p:spPr>
      </p:pic>
      <p:pic>
        <p:nvPicPr>
          <p:cNvPr id="5" name="http://www.ifp.illinois.edu/~yuhuang/rectify/rectif_4_5_bd.JPG" descr="http://www.ifp.illinois.edu/~yuhuang/rectify/rectif_4_5_bd.JPG">
            <a:extLst>
              <a:ext uri="{FF2B5EF4-FFF2-40B4-BE49-F238E27FC236}">
                <a16:creationId xmlns:a16="http://schemas.microsoft.com/office/drawing/2014/main" id="{B4DECC29-7F05-6F43-9D29-697C583DDA61}"/>
              </a:ext>
            </a:extLst>
          </p:cNvPr>
          <p:cNvPicPr>
            <a:picLocks noChangeAspect="1"/>
          </p:cNvPicPr>
          <p:nvPr/>
        </p:nvPicPr>
        <p:blipFill>
          <a:blip r:embed="rId3"/>
          <a:stretch>
            <a:fillRect/>
          </a:stretch>
        </p:blipFill>
        <p:spPr>
          <a:xfrm>
            <a:off x="2209800" y="3904982"/>
            <a:ext cx="7772401" cy="2859090"/>
          </a:xfrm>
          <a:prstGeom prst="rect">
            <a:avLst/>
          </a:prstGeom>
          <a:ln w="12700">
            <a:miter lim="400000"/>
          </a:ln>
        </p:spPr>
      </p:pic>
      <p:sp>
        <p:nvSpPr>
          <p:cNvPr id="6" name="Line">
            <a:extLst>
              <a:ext uri="{FF2B5EF4-FFF2-40B4-BE49-F238E27FC236}">
                <a16:creationId xmlns:a16="http://schemas.microsoft.com/office/drawing/2014/main" id="{1ED715F3-0514-994B-8A74-BBF4308AEB16}"/>
              </a:ext>
            </a:extLst>
          </p:cNvPr>
          <p:cNvSpPr/>
          <p:nvPr/>
        </p:nvSpPr>
        <p:spPr>
          <a:xfrm>
            <a:off x="2257424" y="1618984"/>
            <a:ext cx="7724776" cy="1"/>
          </a:xfrm>
          <a:prstGeom prst="line">
            <a:avLst/>
          </a:prstGeom>
          <a:ln w="12700">
            <a:solidFill>
              <a:srgbClr val="33CC33"/>
            </a:solidFill>
          </a:ln>
        </p:spPr>
        <p:txBody>
          <a:bodyPr lIns="45719" rIns="45719"/>
          <a:lstStyle/>
          <a:p>
            <a:endParaRPr/>
          </a:p>
        </p:txBody>
      </p:sp>
      <p:sp>
        <p:nvSpPr>
          <p:cNvPr id="7" name="Line">
            <a:extLst>
              <a:ext uri="{FF2B5EF4-FFF2-40B4-BE49-F238E27FC236}">
                <a16:creationId xmlns:a16="http://schemas.microsoft.com/office/drawing/2014/main" id="{C325BE09-9203-274C-934E-56FF52E5D730}"/>
              </a:ext>
            </a:extLst>
          </p:cNvPr>
          <p:cNvSpPr/>
          <p:nvPr/>
        </p:nvSpPr>
        <p:spPr>
          <a:xfrm>
            <a:off x="2257424" y="2171434"/>
            <a:ext cx="7724776" cy="1"/>
          </a:xfrm>
          <a:prstGeom prst="line">
            <a:avLst/>
          </a:prstGeom>
          <a:ln w="12700">
            <a:solidFill>
              <a:srgbClr val="33CC33"/>
            </a:solidFill>
          </a:ln>
        </p:spPr>
        <p:txBody>
          <a:bodyPr lIns="45719" rIns="45719"/>
          <a:lstStyle/>
          <a:p>
            <a:endParaRPr/>
          </a:p>
        </p:txBody>
      </p:sp>
      <p:sp>
        <p:nvSpPr>
          <p:cNvPr id="8" name="Line">
            <a:extLst>
              <a:ext uri="{FF2B5EF4-FFF2-40B4-BE49-F238E27FC236}">
                <a16:creationId xmlns:a16="http://schemas.microsoft.com/office/drawing/2014/main" id="{F7C143A0-CD5B-8945-9DF2-A1079CE3E394}"/>
              </a:ext>
            </a:extLst>
          </p:cNvPr>
          <p:cNvSpPr/>
          <p:nvPr/>
        </p:nvSpPr>
        <p:spPr>
          <a:xfrm>
            <a:off x="2257424" y="3546209"/>
            <a:ext cx="7724776" cy="1"/>
          </a:xfrm>
          <a:prstGeom prst="line">
            <a:avLst/>
          </a:prstGeom>
          <a:ln w="12700">
            <a:solidFill>
              <a:srgbClr val="33CC33"/>
            </a:solidFill>
          </a:ln>
        </p:spPr>
        <p:txBody>
          <a:bodyPr lIns="45719" rIns="45719"/>
          <a:lstStyle/>
          <a:p>
            <a:endParaRPr/>
          </a:p>
        </p:txBody>
      </p:sp>
      <p:sp>
        <p:nvSpPr>
          <p:cNvPr id="9" name="Unrectified">
            <a:extLst>
              <a:ext uri="{FF2B5EF4-FFF2-40B4-BE49-F238E27FC236}">
                <a16:creationId xmlns:a16="http://schemas.microsoft.com/office/drawing/2014/main" id="{1B82985A-E5A9-6243-B33D-BC7F4A49B12F}"/>
              </a:ext>
            </a:extLst>
          </p:cNvPr>
          <p:cNvSpPr txBox="1"/>
          <p:nvPr/>
        </p:nvSpPr>
        <p:spPr>
          <a:xfrm>
            <a:off x="2257424" y="947470"/>
            <a:ext cx="2590800" cy="4462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defTabSz="642915">
              <a:defRPr sz="2300">
                <a:latin typeface="Times New Roman"/>
                <a:ea typeface="Times New Roman"/>
                <a:cs typeface="Times New Roman"/>
                <a:sym typeface="Times New Roman"/>
              </a:defRPr>
            </a:lvl1pPr>
          </a:lstStyle>
          <a:p>
            <a:r>
              <a:rPr dirty="0">
                <a:solidFill>
                  <a:schemeClr val="bg1"/>
                </a:solidFill>
              </a:rPr>
              <a:t>Unrectified</a:t>
            </a:r>
          </a:p>
        </p:txBody>
      </p:sp>
      <p:sp>
        <p:nvSpPr>
          <p:cNvPr id="10" name="Rectified">
            <a:extLst>
              <a:ext uri="{FF2B5EF4-FFF2-40B4-BE49-F238E27FC236}">
                <a16:creationId xmlns:a16="http://schemas.microsoft.com/office/drawing/2014/main" id="{90E4CE26-BD78-9B45-9C69-70546E5AA920}"/>
              </a:ext>
            </a:extLst>
          </p:cNvPr>
          <p:cNvSpPr txBox="1"/>
          <p:nvPr/>
        </p:nvSpPr>
        <p:spPr>
          <a:xfrm>
            <a:off x="2219324" y="3904982"/>
            <a:ext cx="2590800" cy="4462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defTabSz="642915">
              <a:defRPr sz="2300">
                <a:latin typeface="Times New Roman"/>
                <a:ea typeface="Times New Roman"/>
                <a:cs typeface="Times New Roman"/>
                <a:sym typeface="Times New Roman"/>
              </a:defRPr>
            </a:lvl1pPr>
          </a:lstStyle>
          <a:p>
            <a:r>
              <a:rPr>
                <a:solidFill>
                  <a:schemeClr val="bg1"/>
                </a:solidFill>
              </a:rPr>
              <a:t>Rectified</a:t>
            </a:r>
          </a:p>
        </p:txBody>
      </p:sp>
      <p:sp>
        <p:nvSpPr>
          <p:cNvPr id="11" name="Line">
            <a:extLst>
              <a:ext uri="{FF2B5EF4-FFF2-40B4-BE49-F238E27FC236}">
                <a16:creationId xmlns:a16="http://schemas.microsoft.com/office/drawing/2014/main" id="{01A59DAA-3C0B-5B45-A805-552A3D5620EC}"/>
              </a:ext>
            </a:extLst>
          </p:cNvPr>
          <p:cNvSpPr/>
          <p:nvPr/>
        </p:nvSpPr>
        <p:spPr>
          <a:xfrm>
            <a:off x="2233613" y="4376472"/>
            <a:ext cx="7724777" cy="1"/>
          </a:xfrm>
          <a:prstGeom prst="line">
            <a:avLst/>
          </a:prstGeom>
          <a:ln w="12700">
            <a:solidFill>
              <a:srgbClr val="33CC33"/>
            </a:solidFill>
          </a:ln>
        </p:spPr>
        <p:txBody>
          <a:bodyPr lIns="45719" rIns="45719"/>
          <a:lstStyle/>
          <a:p>
            <a:endParaRPr/>
          </a:p>
        </p:txBody>
      </p:sp>
      <p:sp>
        <p:nvSpPr>
          <p:cNvPr id="12" name="Line">
            <a:extLst>
              <a:ext uri="{FF2B5EF4-FFF2-40B4-BE49-F238E27FC236}">
                <a16:creationId xmlns:a16="http://schemas.microsoft.com/office/drawing/2014/main" id="{16CAFAA1-4802-6442-8330-6F491117E262}"/>
              </a:ext>
            </a:extLst>
          </p:cNvPr>
          <p:cNvSpPr/>
          <p:nvPr/>
        </p:nvSpPr>
        <p:spPr>
          <a:xfrm>
            <a:off x="2217738" y="4859072"/>
            <a:ext cx="7724777" cy="1"/>
          </a:xfrm>
          <a:prstGeom prst="line">
            <a:avLst/>
          </a:prstGeom>
          <a:ln w="12700">
            <a:solidFill>
              <a:srgbClr val="33CC33"/>
            </a:solidFill>
          </a:ln>
        </p:spPr>
        <p:txBody>
          <a:bodyPr lIns="45719" rIns="45719"/>
          <a:lstStyle/>
          <a:p>
            <a:endParaRPr/>
          </a:p>
        </p:txBody>
      </p:sp>
      <p:sp>
        <p:nvSpPr>
          <p:cNvPr id="13" name="Line">
            <a:extLst>
              <a:ext uri="{FF2B5EF4-FFF2-40B4-BE49-F238E27FC236}">
                <a16:creationId xmlns:a16="http://schemas.microsoft.com/office/drawing/2014/main" id="{AF506EF7-6A22-8B40-840A-4BC3D2641E8A}"/>
              </a:ext>
            </a:extLst>
          </p:cNvPr>
          <p:cNvSpPr/>
          <p:nvPr/>
        </p:nvSpPr>
        <p:spPr>
          <a:xfrm>
            <a:off x="2233613" y="5341672"/>
            <a:ext cx="7724777" cy="1"/>
          </a:xfrm>
          <a:prstGeom prst="line">
            <a:avLst/>
          </a:prstGeom>
          <a:ln w="12700">
            <a:solidFill>
              <a:srgbClr val="33CC33"/>
            </a:solidFill>
          </a:ln>
        </p:spPr>
        <p:txBody>
          <a:bodyPr lIns="45719" rIns="45719"/>
          <a:lstStyle/>
          <a:p>
            <a:endParaRPr/>
          </a:p>
        </p:txBody>
      </p:sp>
      <p:sp>
        <p:nvSpPr>
          <p:cNvPr id="14" name="Line">
            <a:extLst>
              <a:ext uri="{FF2B5EF4-FFF2-40B4-BE49-F238E27FC236}">
                <a16:creationId xmlns:a16="http://schemas.microsoft.com/office/drawing/2014/main" id="{D998F410-A4EE-E341-80B5-7732B59841DF}"/>
              </a:ext>
            </a:extLst>
          </p:cNvPr>
          <p:cNvSpPr/>
          <p:nvPr/>
        </p:nvSpPr>
        <p:spPr>
          <a:xfrm>
            <a:off x="2233613" y="5817922"/>
            <a:ext cx="7724777" cy="1"/>
          </a:xfrm>
          <a:prstGeom prst="line">
            <a:avLst/>
          </a:prstGeom>
          <a:ln w="12700">
            <a:solidFill>
              <a:srgbClr val="33CC33"/>
            </a:solidFill>
          </a:ln>
        </p:spPr>
        <p:txBody>
          <a:bodyPr lIns="45719" rIns="45719"/>
          <a:lstStyle/>
          <a:p>
            <a:endParaRPr/>
          </a:p>
        </p:txBody>
      </p:sp>
      <p:sp>
        <p:nvSpPr>
          <p:cNvPr id="15" name="Line">
            <a:extLst>
              <a:ext uri="{FF2B5EF4-FFF2-40B4-BE49-F238E27FC236}">
                <a16:creationId xmlns:a16="http://schemas.microsoft.com/office/drawing/2014/main" id="{30EBC9F2-CFEB-F148-A4B4-D3D04E4E5BC3}"/>
              </a:ext>
            </a:extLst>
          </p:cNvPr>
          <p:cNvSpPr/>
          <p:nvPr/>
        </p:nvSpPr>
        <p:spPr>
          <a:xfrm>
            <a:off x="2219324" y="6298934"/>
            <a:ext cx="7724776" cy="1"/>
          </a:xfrm>
          <a:prstGeom prst="line">
            <a:avLst/>
          </a:prstGeom>
          <a:ln w="12700">
            <a:solidFill>
              <a:srgbClr val="33CC33"/>
            </a:solidFill>
          </a:ln>
        </p:spPr>
        <p:txBody>
          <a:bodyPr lIns="45719" rIns="45719"/>
          <a:lstStyle/>
          <a:p>
            <a:endParaRPr/>
          </a:p>
        </p:txBody>
      </p:sp>
    </p:spTree>
    <p:extLst>
      <p:ext uri="{BB962C8B-B14F-4D97-AF65-F5344CB8AC3E}">
        <p14:creationId xmlns:p14="http://schemas.microsoft.com/office/powerpoint/2010/main" val="3697579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Basic stereo matching algorithm</a:t>
            </a:r>
          </a:p>
        </p:txBody>
      </p:sp>
      <p:pic>
        <p:nvPicPr>
          <p:cNvPr id="28675" name="Picture 3" descr="lincoln_full"/>
          <p:cNvPicPr>
            <a:picLocks noChangeAspect="1" noChangeArrowheads="1"/>
          </p:cNvPicPr>
          <p:nvPr/>
        </p:nvPicPr>
        <p:blipFill>
          <a:blip r:embed="rId3" cstate="print"/>
          <a:srcRect/>
          <a:stretch>
            <a:fillRect/>
          </a:stretch>
        </p:blipFill>
        <p:spPr bwMode="auto">
          <a:xfrm>
            <a:off x="3581400" y="1066801"/>
            <a:ext cx="5029200" cy="2898775"/>
          </a:xfrm>
          <a:prstGeom prst="rect">
            <a:avLst/>
          </a:prstGeom>
          <a:noFill/>
          <a:ln w="9525">
            <a:noFill/>
            <a:miter lim="800000"/>
            <a:headEnd/>
            <a:tailEnd/>
          </a:ln>
        </p:spPr>
      </p:pic>
      <p:sp>
        <p:nvSpPr>
          <p:cNvPr id="731140" name="Line 4"/>
          <p:cNvSpPr>
            <a:spLocks noChangeShapeType="1"/>
          </p:cNvSpPr>
          <p:nvPr/>
        </p:nvSpPr>
        <p:spPr bwMode="auto">
          <a:xfrm>
            <a:off x="6096000" y="3124200"/>
            <a:ext cx="2514600" cy="0"/>
          </a:xfrm>
          <a:prstGeom prst="line">
            <a:avLst/>
          </a:prstGeom>
          <a:noFill/>
          <a:ln w="28575">
            <a:solidFill>
              <a:srgbClr val="00FFFF"/>
            </a:solidFill>
            <a:round/>
            <a:headEnd/>
            <a:tailEnd/>
          </a:ln>
        </p:spPr>
        <p:txBody>
          <a:bodyPr/>
          <a:lstStyle/>
          <a:p>
            <a:endParaRPr lang="en-US"/>
          </a:p>
        </p:txBody>
      </p:sp>
      <p:grpSp>
        <p:nvGrpSpPr>
          <p:cNvPr id="2" name="Group 5"/>
          <p:cNvGrpSpPr>
            <a:grpSpLocks/>
          </p:cNvGrpSpPr>
          <p:nvPr/>
        </p:nvGrpSpPr>
        <p:grpSpPr bwMode="auto">
          <a:xfrm>
            <a:off x="4876800" y="2971800"/>
            <a:ext cx="304800" cy="304800"/>
            <a:chOff x="2112" y="1872"/>
            <a:chExt cx="192" cy="192"/>
          </a:xfrm>
        </p:grpSpPr>
        <p:sp>
          <p:nvSpPr>
            <p:cNvPr id="28688" name="Oval 6"/>
            <p:cNvSpPr>
              <a:spLocks noChangeArrowheads="1"/>
            </p:cNvSpPr>
            <p:nvPr/>
          </p:nvSpPr>
          <p:spPr bwMode="auto">
            <a:xfrm>
              <a:off x="2174" y="1941"/>
              <a:ext cx="48" cy="48"/>
            </a:xfrm>
            <a:prstGeom prst="ellipse">
              <a:avLst/>
            </a:prstGeom>
            <a:solidFill>
              <a:srgbClr val="FFFF00"/>
            </a:solidFill>
            <a:ln w="9525">
              <a:solidFill>
                <a:schemeClr val="tx1"/>
              </a:solidFill>
              <a:round/>
              <a:headEnd/>
              <a:tailEnd/>
            </a:ln>
          </p:spPr>
          <p:txBody>
            <a:bodyPr wrap="none" anchor="ctr"/>
            <a:lstStyle/>
            <a:p>
              <a:endParaRPr lang="en-US"/>
            </a:p>
          </p:txBody>
        </p:sp>
        <p:sp>
          <p:nvSpPr>
            <p:cNvPr id="28689" name="Rectangle 7"/>
            <p:cNvSpPr>
              <a:spLocks noChangeArrowheads="1"/>
            </p:cNvSpPr>
            <p:nvPr/>
          </p:nvSpPr>
          <p:spPr bwMode="auto">
            <a:xfrm>
              <a:off x="2112" y="1872"/>
              <a:ext cx="192" cy="192"/>
            </a:xfrm>
            <a:prstGeom prst="rect">
              <a:avLst/>
            </a:prstGeom>
            <a:noFill/>
            <a:ln w="38100">
              <a:solidFill>
                <a:srgbClr val="FFFF00"/>
              </a:solidFill>
              <a:miter lim="800000"/>
              <a:headEnd/>
              <a:tailEnd/>
            </a:ln>
          </p:spPr>
          <p:txBody>
            <a:bodyPr wrap="none" anchor="ctr"/>
            <a:lstStyle/>
            <a:p>
              <a:endParaRPr lang="en-US"/>
            </a:p>
          </p:txBody>
        </p:sp>
      </p:grpSp>
      <mc:AlternateContent xmlns:mc="http://schemas.openxmlformats.org/markup-compatibility/2006" xmlns:a14="http://schemas.microsoft.com/office/drawing/2010/main">
        <mc:Choice Requires="a14">
          <p:sp>
            <p:nvSpPr>
              <p:cNvPr id="731147" name="Rectangle 11"/>
              <p:cNvSpPr>
                <a:spLocks noGrp="1" noChangeArrowheads="1"/>
              </p:cNvSpPr>
              <p:nvPr>
                <p:ph type="body" idx="1"/>
              </p:nvPr>
            </p:nvSpPr>
            <p:spPr>
              <a:xfrm>
                <a:off x="1828800" y="4114800"/>
                <a:ext cx="8686800" cy="2438400"/>
              </a:xfrm>
            </p:spPr>
            <p:txBody>
              <a:bodyPr/>
              <a:lstStyle/>
              <a:p>
                <a:pPr>
                  <a:buFontTx/>
                  <a:buChar char="•"/>
                </a:pPr>
                <a:r>
                  <a:rPr lang="en-US" dirty="0"/>
                  <a:t>If necessary, rectify the two stereo images to transform </a:t>
                </a:r>
                <a:r>
                  <a:rPr lang="en-US" dirty="0" err="1"/>
                  <a:t>epipolar</a:t>
                </a:r>
                <a:r>
                  <a:rPr lang="en-US" dirty="0"/>
                  <a:t> lines into </a:t>
                </a:r>
                <a:r>
                  <a:rPr lang="en-US" dirty="0" err="1"/>
                  <a:t>scanlines</a:t>
                </a:r>
                <a:endParaRPr lang="en-US" dirty="0"/>
              </a:p>
              <a:p>
                <a:pPr>
                  <a:buFontTx/>
                  <a:buChar char="•"/>
                </a:pPr>
                <a:r>
                  <a:rPr lang="en-US" dirty="0"/>
                  <a:t>For each pixel </a:t>
                </a:r>
                <a14:m>
                  <m:oMath xmlns:m="http://schemas.openxmlformats.org/officeDocument/2006/math">
                    <m:r>
                      <a:rPr lang="en-US" b="0" i="1" dirty="0" smtClean="0">
                        <a:solidFill>
                          <a:srgbClr val="7030A0"/>
                        </a:solidFill>
                        <a:latin typeface="Cambria Math" panose="02040503050406030204" pitchFamily="18" charset="0"/>
                      </a:rPr>
                      <m:t>𝑥</m:t>
                    </m:r>
                  </m:oMath>
                </a14:m>
                <a:r>
                  <a:rPr lang="en-US" dirty="0"/>
                  <a:t> in the first image</a:t>
                </a:r>
              </a:p>
              <a:p>
                <a:pPr lvl="1"/>
                <a:r>
                  <a:rPr lang="en-US" dirty="0"/>
                  <a:t>Find corresponding </a:t>
                </a:r>
                <a:r>
                  <a:rPr lang="en-US" dirty="0" err="1"/>
                  <a:t>epipolar</a:t>
                </a:r>
                <a:r>
                  <a:rPr lang="en-US" dirty="0"/>
                  <a:t> </a:t>
                </a:r>
                <a:r>
                  <a:rPr lang="en-US" dirty="0" err="1"/>
                  <a:t>scanline</a:t>
                </a:r>
                <a:r>
                  <a:rPr lang="en-US" dirty="0"/>
                  <a:t> in the right image</a:t>
                </a:r>
              </a:p>
              <a:p>
                <a:pPr lvl="1"/>
                <a:r>
                  <a:rPr lang="en-US" dirty="0"/>
                  <a:t>Examine all pixels on the </a:t>
                </a:r>
                <a:r>
                  <a:rPr lang="en-US" dirty="0" err="1"/>
                  <a:t>scanline</a:t>
                </a:r>
                <a:r>
                  <a:rPr lang="en-US" dirty="0"/>
                  <a:t> and pick the best match </a:t>
                </a:r>
                <a14:m>
                  <m:oMath xmlns:m="http://schemas.openxmlformats.org/officeDocument/2006/math">
                    <m:r>
                      <a:rPr lang="en-US" b="0" i="1" dirty="0" smtClean="0">
                        <a:solidFill>
                          <a:srgbClr val="7030A0"/>
                        </a:solidFill>
                        <a:latin typeface="Cambria Math" panose="02040503050406030204" pitchFamily="18" charset="0"/>
                      </a:rPr>
                      <m:t>𝑥</m:t>
                    </m:r>
                    <m:r>
                      <a:rPr lang="en-US" b="0" i="1" dirty="0" smtClean="0">
                        <a:solidFill>
                          <a:srgbClr val="7030A0"/>
                        </a:solidFill>
                        <a:latin typeface="Cambria Math" panose="02040503050406030204" pitchFamily="18" charset="0"/>
                      </a:rPr>
                      <m:t>′</m:t>
                    </m:r>
                  </m:oMath>
                </a14:m>
                <a:endParaRPr lang="en-US" dirty="0">
                  <a:solidFill>
                    <a:srgbClr val="0066FF"/>
                  </a:solidFill>
                </a:endParaRPr>
              </a:p>
              <a:p>
                <a:pPr lvl="1"/>
                <a:r>
                  <a:rPr lang="en-US" dirty="0"/>
                  <a:t>Triangulate the matches to get depth information</a:t>
                </a:r>
                <a:br>
                  <a:rPr lang="en-US" dirty="0"/>
                </a:br>
                <a:endParaRPr lang="en-US" dirty="0"/>
              </a:p>
            </p:txBody>
          </p:sp>
        </mc:Choice>
        <mc:Fallback xmlns="">
          <p:sp>
            <p:nvSpPr>
              <p:cNvPr id="731147" name="Rectangle 11"/>
              <p:cNvSpPr>
                <a:spLocks noGrp="1" noRot="1" noChangeAspect="1" noMove="1" noResize="1" noEditPoints="1" noAdjustHandles="1" noChangeArrowheads="1" noChangeShapeType="1" noTextEdit="1"/>
              </p:cNvSpPr>
              <p:nvPr>
                <p:ph type="body" idx="1"/>
              </p:nvPr>
            </p:nvSpPr>
            <p:spPr>
              <a:xfrm>
                <a:off x="1828800" y="4114800"/>
                <a:ext cx="8686800" cy="2438400"/>
              </a:xfrm>
              <a:blipFill>
                <a:blip r:embed="rId4"/>
                <a:stretch>
                  <a:fillRect l="-1023" t="-2083" b="-1042"/>
                </a:stretch>
              </a:blipFill>
            </p:spPr>
            <p:txBody>
              <a:bodyPr/>
              <a:lstStyle/>
              <a:p>
                <a:r>
                  <a:rPr lang="en-US">
                    <a:noFill/>
                  </a:rPr>
                  <a:t> </a:t>
                </a:r>
              </a:p>
            </p:txBody>
          </p:sp>
        </mc:Fallback>
      </mc:AlternateContent>
      <p:grpSp>
        <p:nvGrpSpPr>
          <p:cNvPr id="5" name="Group 15"/>
          <p:cNvGrpSpPr>
            <a:grpSpLocks/>
          </p:cNvGrpSpPr>
          <p:nvPr/>
        </p:nvGrpSpPr>
        <p:grpSpPr bwMode="auto">
          <a:xfrm>
            <a:off x="7239000" y="2971800"/>
            <a:ext cx="304800" cy="304800"/>
            <a:chOff x="3600" y="1872"/>
            <a:chExt cx="192" cy="192"/>
          </a:xfrm>
        </p:grpSpPr>
        <p:sp>
          <p:nvSpPr>
            <p:cNvPr id="28682" name="Oval 16"/>
            <p:cNvSpPr>
              <a:spLocks noChangeArrowheads="1"/>
            </p:cNvSpPr>
            <p:nvPr/>
          </p:nvSpPr>
          <p:spPr bwMode="auto">
            <a:xfrm>
              <a:off x="3675" y="1947"/>
              <a:ext cx="48" cy="48"/>
            </a:xfrm>
            <a:prstGeom prst="ellipse">
              <a:avLst/>
            </a:prstGeom>
            <a:solidFill>
              <a:srgbClr val="FFFF00"/>
            </a:solidFill>
            <a:ln w="9525">
              <a:solidFill>
                <a:schemeClr val="tx1"/>
              </a:solidFill>
              <a:round/>
              <a:headEnd/>
              <a:tailEnd/>
            </a:ln>
          </p:spPr>
          <p:txBody>
            <a:bodyPr wrap="none" anchor="ctr"/>
            <a:lstStyle/>
            <a:p>
              <a:endParaRPr lang="en-US"/>
            </a:p>
          </p:txBody>
        </p:sp>
        <p:sp>
          <p:nvSpPr>
            <p:cNvPr id="28683" name="Rectangle 17"/>
            <p:cNvSpPr>
              <a:spLocks noChangeArrowheads="1"/>
            </p:cNvSpPr>
            <p:nvPr/>
          </p:nvSpPr>
          <p:spPr bwMode="auto">
            <a:xfrm>
              <a:off x="3600" y="1872"/>
              <a:ext cx="192" cy="192"/>
            </a:xfrm>
            <a:prstGeom prst="rect">
              <a:avLst/>
            </a:prstGeom>
            <a:noFill/>
            <a:ln w="38100">
              <a:solidFill>
                <a:srgbClr val="FFFF00"/>
              </a:solidFill>
              <a:miter lim="800000"/>
              <a:headEnd/>
              <a:tailEnd/>
            </a:ln>
          </p:spPr>
          <p:txBody>
            <a:bodyPr wrap="none" anchor="ctr"/>
            <a:lstStyle/>
            <a:p>
              <a:endParaRPr lang="en-US"/>
            </a:p>
          </p:txBody>
        </p:sp>
      </p:grpSp>
      <p:sp>
        <p:nvSpPr>
          <p:cNvPr id="3" name="Rounded Rectangle 2">
            <a:extLst>
              <a:ext uri="{FF2B5EF4-FFF2-40B4-BE49-F238E27FC236}">
                <a16:creationId xmlns:a16="http://schemas.microsoft.com/office/drawing/2014/main" id="{51FD14D8-9C23-7C41-8FEC-6994F88CB5AA}"/>
              </a:ext>
            </a:extLst>
          </p:cNvPr>
          <p:cNvSpPr/>
          <p:nvPr/>
        </p:nvSpPr>
        <p:spPr bwMode="auto">
          <a:xfrm>
            <a:off x="1676400" y="4114800"/>
            <a:ext cx="8153400" cy="838200"/>
          </a:xfrm>
          <a:prstGeom prst="round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Rounded Rectangle 12">
            <a:extLst>
              <a:ext uri="{FF2B5EF4-FFF2-40B4-BE49-F238E27FC236}">
                <a16:creationId xmlns:a16="http://schemas.microsoft.com/office/drawing/2014/main" id="{4E202D0B-3506-CB4D-8C88-0DE2A3D194F1}"/>
              </a:ext>
            </a:extLst>
          </p:cNvPr>
          <p:cNvSpPr/>
          <p:nvPr/>
        </p:nvSpPr>
        <p:spPr bwMode="auto">
          <a:xfrm>
            <a:off x="1676400" y="6096000"/>
            <a:ext cx="8153400" cy="381000"/>
          </a:xfrm>
          <a:prstGeom prst="round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US"/>
              <a:t>Depth from disparity</a:t>
            </a:r>
          </a:p>
        </p:txBody>
      </p:sp>
      <p:sp>
        <p:nvSpPr>
          <p:cNvPr id="3078" name="Oval 5"/>
          <p:cNvSpPr>
            <a:spLocks noChangeArrowheads="1"/>
          </p:cNvSpPr>
          <p:nvPr/>
        </p:nvSpPr>
        <p:spPr bwMode="auto">
          <a:xfrm>
            <a:off x="2447926" y="4069126"/>
            <a:ext cx="90487" cy="91782"/>
          </a:xfrm>
          <a:prstGeom prst="ellipse">
            <a:avLst/>
          </a:prstGeom>
          <a:solidFill>
            <a:schemeClr val="tx1"/>
          </a:solidFill>
          <a:ln w="12700">
            <a:solidFill>
              <a:schemeClr val="tx1"/>
            </a:solidFill>
            <a:round/>
            <a:headEnd/>
            <a:tailEnd/>
          </a:ln>
        </p:spPr>
        <p:txBody>
          <a:bodyPr wrap="none" anchor="ctr"/>
          <a:lstStyle/>
          <a:p>
            <a:endParaRPr lang="en-US"/>
          </a:p>
        </p:txBody>
      </p:sp>
      <p:sp>
        <p:nvSpPr>
          <p:cNvPr id="3079" name="Oval 6"/>
          <p:cNvSpPr>
            <a:spLocks noChangeArrowheads="1"/>
          </p:cNvSpPr>
          <p:nvPr/>
        </p:nvSpPr>
        <p:spPr bwMode="auto">
          <a:xfrm>
            <a:off x="4891088" y="4069126"/>
            <a:ext cx="90487" cy="91782"/>
          </a:xfrm>
          <a:prstGeom prst="ellipse">
            <a:avLst/>
          </a:prstGeom>
          <a:solidFill>
            <a:schemeClr val="tx1"/>
          </a:solidFill>
          <a:ln w="12700">
            <a:solidFill>
              <a:schemeClr val="tx1"/>
            </a:solidFill>
            <a:round/>
            <a:headEnd/>
            <a:tailEnd/>
          </a:ln>
        </p:spPr>
        <p:txBody>
          <a:bodyPr wrap="none" anchor="ctr"/>
          <a:lstStyle/>
          <a:p>
            <a:endParaRPr lang="en-US"/>
          </a:p>
        </p:txBody>
      </p:sp>
      <p:sp>
        <p:nvSpPr>
          <p:cNvPr id="3080" name="Line 7"/>
          <p:cNvSpPr>
            <a:spLocks noChangeShapeType="1"/>
          </p:cNvSpPr>
          <p:nvPr/>
        </p:nvSpPr>
        <p:spPr bwMode="auto">
          <a:xfrm>
            <a:off x="1905001" y="3426651"/>
            <a:ext cx="1176337" cy="0"/>
          </a:xfrm>
          <a:prstGeom prst="line">
            <a:avLst/>
          </a:prstGeom>
          <a:noFill/>
          <a:ln w="12700">
            <a:solidFill>
              <a:schemeClr val="tx1"/>
            </a:solidFill>
            <a:round/>
            <a:headEnd/>
            <a:tailEnd/>
          </a:ln>
        </p:spPr>
        <p:txBody>
          <a:bodyPr wrap="none" anchor="ctr"/>
          <a:lstStyle/>
          <a:p>
            <a:endParaRPr lang="en-US"/>
          </a:p>
        </p:txBody>
      </p:sp>
      <p:sp>
        <p:nvSpPr>
          <p:cNvPr id="3081" name="Line 8"/>
          <p:cNvSpPr>
            <a:spLocks noChangeShapeType="1"/>
          </p:cNvSpPr>
          <p:nvPr/>
        </p:nvSpPr>
        <p:spPr bwMode="auto">
          <a:xfrm>
            <a:off x="4348163" y="3426651"/>
            <a:ext cx="1176337" cy="0"/>
          </a:xfrm>
          <a:prstGeom prst="line">
            <a:avLst/>
          </a:prstGeom>
          <a:noFill/>
          <a:ln w="12700">
            <a:solidFill>
              <a:schemeClr val="tx1"/>
            </a:solidFill>
            <a:round/>
            <a:headEnd/>
            <a:tailEnd/>
          </a:ln>
        </p:spPr>
        <p:txBody>
          <a:bodyPr wrap="none" anchor="ctr"/>
          <a:lstStyle/>
          <a:p>
            <a:endParaRPr lang="en-US"/>
          </a:p>
        </p:txBody>
      </p:sp>
      <p:sp>
        <p:nvSpPr>
          <p:cNvPr id="3082" name="Oval 9"/>
          <p:cNvSpPr>
            <a:spLocks noChangeArrowheads="1"/>
          </p:cNvSpPr>
          <p:nvPr/>
        </p:nvSpPr>
        <p:spPr bwMode="auto">
          <a:xfrm>
            <a:off x="3586560" y="1459071"/>
            <a:ext cx="90487" cy="91782"/>
          </a:xfrm>
          <a:prstGeom prst="ellipse">
            <a:avLst/>
          </a:prstGeom>
          <a:solidFill>
            <a:schemeClr val="tx1"/>
          </a:solidFill>
          <a:ln w="12700">
            <a:solidFill>
              <a:schemeClr val="tx1"/>
            </a:solidFill>
            <a:round/>
            <a:headEnd/>
            <a:tailEnd/>
          </a:ln>
        </p:spPr>
        <p:txBody>
          <a:bodyPr wrap="none" anchor="ctr"/>
          <a:lstStyle/>
          <a:p>
            <a:endParaRPr lang="en-US"/>
          </a:p>
        </p:txBody>
      </p:sp>
      <p:sp>
        <p:nvSpPr>
          <p:cNvPr id="3083" name="Line 10"/>
          <p:cNvSpPr>
            <a:spLocks noChangeShapeType="1"/>
          </p:cNvSpPr>
          <p:nvPr/>
        </p:nvSpPr>
        <p:spPr bwMode="auto">
          <a:xfrm flipV="1">
            <a:off x="2538412" y="1499226"/>
            <a:ext cx="1085850" cy="2569900"/>
          </a:xfrm>
          <a:prstGeom prst="line">
            <a:avLst/>
          </a:prstGeom>
          <a:noFill/>
          <a:ln w="12700">
            <a:solidFill>
              <a:schemeClr val="tx1"/>
            </a:solidFill>
            <a:round/>
            <a:headEnd/>
            <a:tailEnd/>
          </a:ln>
        </p:spPr>
        <p:txBody>
          <a:bodyPr wrap="none" anchor="ctr"/>
          <a:lstStyle/>
          <a:p>
            <a:endParaRPr lang="en-US"/>
          </a:p>
        </p:txBody>
      </p:sp>
      <p:sp>
        <p:nvSpPr>
          <p:cNvPr id="3084" name="Line 11"/>
          <p:cNvSpPr>
            <a:spLocks noChangeShapeType="1"/>
          </p:cNvSpPr>
          <p:nvPr/>
        </p:nvSpPr>
        <p:spPr bwMode="auto">
          <a:xfrm flipH="1" flipV="1">
            <a:off x="3624262" y="1499226"/>
            <a:ext cx="1357312" cy="2661682"/>
          </a:xfrm>
          <a:prstGeom prst="line">
            <a:avLst/>
          </a:prstGeom>
          <a:noFill/>
          <a:ln w="12700">
            <a:solidFill>
              <a:schemeClr val="tx1"/>
            </a:solidFill>
            <a:round/>
            <a:headEnd/>
            <a:tailEnd/>
          </a:ln>
        </p:spPr>
        <p:txBody>
          <a:bodyPr wrap="none" anchor="ctr"/>
          <a:lstStyle/>
          <a:p>
            <a:endParaRPr lang="en-US"/>
          </a:p>
        </p:txBody>
      </p:sp>
      <p:sp>
        <p:nvSpPr>
          <p:cNvPr id="3085" name="Line 12"/>
          <p:cNvSpPr>
            <a:spLocks noChangeShapeType="1"/>
          </p:cNvSpPr>
          <p:nvPr/>
        </p:nvSpPr>
        <p:spPr bwMode="auto">
          <a:xfrm flipV="1">
            <a:off x="2500709" y="3426652"/>
            <a:ext cx="0" cy="642475"/>
          </a:xfrm>
          <a:prstGeom prst="line">
            <a:avLst/>
          </a:prstGeom>
          <a:noFill/>
          <a:ln w="12700">
            <a:solidFill>
              <a:schemeClr val="tx1"/>
            </a:solidFill>
            <a:round/>
            <a:headEnd/>
            <a:tailEnd type="arrow" w="med" len="med"/>
          </a:ln>
        </p:spPr>
        <p:txBody>
          <a:bodyPr wrap="none" anchor="ctr"/>
          <a:lstStyle/>
          <a:p>
            <a:endParaRPr lang="en-US"/>
          </a:p>
        </p:txBody>
      </p:sp>
      <mc:AlternateContent xmlns:mc="http://schemas.openxmlformats.org/markup-compatibility/2006" xmlns:a14="http://schemas.microsoft.com/office/drawing/2010/main">
        <mc:Choice Requires="a14">
          <p:sp>
            <p:nvSpPr>
              <p:cNvPr id="3086" name="Text Box 13"/>
              <p:cNvSpPr txBox="1">
                <a:spLocks noChangeArrowheads="1"/>
              </p:cNvSpPr>
              <p:nvPr/>
            </p:nvSpPr>
            <p:spPr bwMode="auto">
              <a:xfrm>
                <a:off x="2102714" y="3558260"/>
                <a:ext cx="418961" cy="430887"/>
              </a:xfrm>
              <a:prstGeom prst="rect">
                <a:avLst/>
              </a:prstGeom>
              <a:noFill/>
              <a:ln w="12700">
                <a:noFill/>
                <a:miter lim="800000"/>
                <a:headEnd/>
                <a:tailEnd/>
              </a:ln>
            </p:spPr>
            <p:txBody>
              <a:bodyPr wrap="none"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𝑓</m:t>
                      </m:r>
                    </m:oMath>
                  </m:oMathPara>
                </a14:m>
                <a:endParaRPr lang="en-US" sz="22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086" name="Text Box 13"/>
              <p:cNvSpPr txBox="1">
                <a:spLocks noRot="1" noChangeAspect="1" noMove="1" noResize="1" noEditPoints="1" noAdjustHandles="1" noChangeArrowheads="1" noChangeShapeType="1" noTextEdit="1"/>
              </p:cNvSpPr>
              <p:nvPr/>
            </p:nvSpPr>
            <p:spPr bwMode="auto">
              <a:xfrm>
                <a:off x="2102714" y="3558260"/>
                <a:ext cx="418961" cy="430887"/>
              </a:xfrm>
              <a:prstGeom prst="rect">
                <a:avLst/>
              </a:prstGeom>
              <a:blipFill>
                <a:blip r:embed="rId3"/>
                <a:stretch>
                  <a:fillRect l="-8824" b="-17143"/>
                </a:stretch>
              </a:blipFill>
              <a:ln w="12700">
                <a:noFill/>
                <a:miter lim="800000"/>
                <a:headEnd/>
                <a:tailEnd/>
              </a:ln>
            </p:spPr>
            <p:txBody>
              <a:bodyPr/>
              <a:lstStyle/>
              <a:p>
                <a:r>
                  <a:rPr lang="en-US">
                    <a:noFill/>
                  </a:rPr>
                  <a:t> </a:t>
                </a:r>
              </a:p>
            </p:txBody>
          </p:sp>
        </mc:Fallback>
      </mc:AlternateContent>
      <p:sp>
        <p:nvSpPr>
          <p:cNvPr id="3087" name="Oval 14"/>
          <p:cNvSpPr>
            <a:spLocks noChangeArrowheads="1"/>
          </p:cNvSpPr>
          <p:nvPr/>
        </p:nvSpPr>
        <p:spPr bwMode="auto">
          <a:xfrm>
            <a:off x="2772173" y="3375023"/>
            <a:ext cx="90487" cy="91782"/>
          </a:xfrm>
          <a:prstGeom prst="ellipse">
            <a:avLst/>
          </a:prstGeom>
          <a:solidFill>
            <a:schemeClr val="tx1"/>
          </a:solidFill>
          <a:ln w="12700">
            <a:solidFill>
              <a:schemeClr val="tx1"/>
            </a:solidFill>
            <a:round/>
            <a:headEnd/>
            <a:tailEnd/>
          </a:ln>
        </p:spPr>
        <p:txBody>
          <a:bodyPr wrap="none" anchor="ctr"/>
          <a:lstStyle/>
          <a:p>
            <a:endParaRPr lang="en-US"/>
          </a:p>
        </p:txBody>
      </p:sp>
      <p:sp>
        <p:nvSpPr>
          <p:cNvPr id="3088" name="Oval 15"/>
          <p:cNvSpPr>
            <a:spLocks noChangeArrowheads="1"/>
          </p:cNvSpPr>
          <p:nvPr/>
        </p:nvSpPr>
        <p:spPr bwMode="auto">
          <a:xfrm>
            <a:off x="4568726" y="3375023"/>
            <a:ext cx="90487" cy="91782"/>
          </a:xfrm>
          <a:prstGeom prst="ellipse">
            <a:avLst/>
          </a:prstGeom>
          <a:solidFill>
            <a:schemeClr val="tx1"/>
          </a:solidFill>
          <a:ln w="12700">
            <a:solidFill>
              <a:schemeClr val="tx1"/>
            </a:solidFill>
            <a:round/>
            <a:headEnd/>
            <a:tailEnd/>
          </a:ln>
        </p:spPr>
        <p:txBody>
          <a:bodyPr wrap="none" anchor="ctr"/>
          <a:lstStyle/>
          <a:p>
            <a:endParaRPr lang="en-US"/>
          </a:p>
        </p:txBody>
      </p:sp>
      <p:sp>
        <p:nvSpPr>
          <p:cNvPr id="3089" name="Line 16"/>
          <p:cNvSpPr>
            <a:spLocks noChangeShapeType="1"/>
          </p:cNvSpPr>
          <p:nvPr/>
        </p:nvSpPr>
        <p:spPr bwMode="auto">
          <a:xfrm flipV="1">
            <a:off x="4941986" y="3426652"/>
            <a:ext cx="0" cy="642475"/>
          </a:xfrm>
          <a:prstGeom prst="line">
            <a:avLst/>
          </a:prstGeom>
          <a:noFill/>
          <a:ln w="12700">
            <a:solidFill>
              <a:schemeClr val="tx1"/>
            </a:solidFill>
            <a:round/>
            <a:headEnd/>
            <a:tailEnd type="arrow" w="med" len="med"/>
          </a:ln>
        </p:spPr>
        <p:txBody>
          <a:bodyPr wrap="none" anchor="ctr"/>
          <a:lstStyle/>
          <a:p>
            <a:endParaRPr lang="en-US"/>
          </a:p>
        </p:txBody>
      </p:sp>
      <p:sp>
        <p:nvSpPr>
          <p:cNvPr id="3090" name="Line 17"/>
          <p:cNvSpPr>
            <a:spLocks noChangeShapeType="1"/>
          </p:cNvSpPr>
          <p:nvPr/>
        </p:nvSpPr>
        <p:spPr bwMode="auto">
          <a:xfrm>
            <a:off x="2447925" y="3334869"/>
            <a:ext cx="361950" cy="0"/>
          </a:xfrm>
          <a:prstGeom prst="line">
            <a:avLst/>
          </a:prstGeom>
          <a:noFill/>
          <a:ln w="12700">
            <a:solidFill>
              <a:schemeClr val="tx1"/>
            </a:solidFill>
            <a:round/>
            <a:headEnd type="none" w="med" len="sm"/>
            <a:tailEnd type="arrow" w="med" len="sm"/>
          </a:ln>
        </p:spPr>
        <p:txBody>
          <a:bodyPr wrap="none" anchor="ctr"/>
          <a:lstStyle/>
          <a:p>
            <a:endParaRPr lang="en-US"/>
          </a:p>
        </p:txBody>
      </p:sp>
      <mc:AlternateContent xmlns:mc="http://schemas.openxmlformats.org/markup-compatibility/2006" xmlns:a14="http://schemas.microsoft.com/office/drawing/2010/main">
        <mc:Choice Requires="a14">
          <p:sp>
            <p:nvSpPr>
              <p:cNvPr id="3091" name="Text Box 18"/>
              <p:cNvSpPr txBox="1">
                <a:spLocks noChangeArrowheads="1"/>
              </p:cNvSpPr>
              <p:nvPr/>
            </p:nvSpPr>
            <p:spPr bwMode="auto">
              <a:xfrm>
                <a:off x="2448088" y="2917697"/>
                <a:ext cx="414409" cy="430887"/>
              </a:xfrm>
              <a:prstGeom prst="rect">
                <a:avLst/>
              </a:prstGeom>
              <a:noFill/>
              <a:ln w="12700">
                <a:noFill/>
                <a:miter lim="800000"/>
                <a:headEnd/>
                <a:tailEnd/>
              </a:ln>
            </p:spPr>
            <p:txBody>
              <a:bodyPr wrap="none"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𝑥</m:t>
                      </m:r>
                    </m:oMath>
                  </m:oMathPara>
                </a14:m>
                <a:endParaRPr lang="en-US" sz="22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091" name="Text Box 18"/>
              <p:cNvSpPr txBox="1">
                <a:spLocks noRot="1" noChangeAspect="1" noMove="1" noResize="1" noEditPoints="1" noAdjustHandles="1" noChangeArrowheads="1" noChangeShapeType="1" noTextEdit="1"/>
              </p:cNvSpPr>
              <p:nvPr/>
            </p:nvSpPr>
            <p:spPr bwMode="auto">
              <a:xfrm>
                <a:off x="2448088" y="2917697"/>
                <a:ext cx="414409" cy="430887"/>
              </a:xfrm>
              <a:prstGeom prst="rect">
                <a:avLst/>
              </a:prstGeom>
              <a:blipFill>
                <a:blip r:embed="rId4"/>
                <a:stretch>
                  <a:fillRect/>
                </a:stretch>
              </a:blipFill>
              <a:ln w="12700">
                <a:noFill/>
                <a:miter lim="800000"/>
                <a:headEnd/>
                <a:tailEnd/>
              </a:ln>
            </p:spPr>
            <p:txBody>
              <a:bodyPr/>
              <a:lstStyle/>
              <a:p>
                <a:r>
                  <a:rPr lang="en-US">
                    <a:noFill/>
                  </a:rPr>
                  <a:t> </a:t>
                </a:r>
              </a:p>
            </p:txBody>
          </p:sp>
        </mc:Fallback>
      </mc:AlternateContent>
      <p:sp>
        <p:nvSpPr>
          <p:cNvPr id="3092" name="Line 19"/>
          <p:cNvSpPr>
            <a:spLocks noChangeShapeType="1"/>
          </p:cNvSpPr>
          <p:nvPr/>
        </p:nvSpPr>
        <p:spPr bwMode="auto">
          <a:xfrm>
            <a:off x="4619625" y="3334869"/>
            <a:ext cx="324247" cy="0"/>
          </a:xfrm>
          <a:prstGeom prst="line">
            <a:avLst/>
          </a:prstGeom>
          <a:noFill/>
          <a:ln w="12700">
            <a:solidFill>
              <a:schemeClr val="tx1"/>
            </a:solidFill>
            <a:round/>
            <a:headEnd type="arrow" w="med" len="sm"/>
            <a:tailEnd type="none" w="med" len="sm"/>
          </a:ln>
        </p:spPr>
        <p:txBody>
          <a:bodyPr wrap="none" anchor="ctr"/>
          <a:lstStyle/>
          <a:p>
            <a:endParaRPr lang="en-US"/>
          </a:p>
        </p:txBody>
      </p:sp>
      <mc:AlternateContent xmlns:mc="http://schemas.openxmlformats.org/markup-compatibility/2006" xmlns:a14="http://schemas.microsoft.com/office/drawing/2010/main">
        <mc:Choice Requires="a14">
          <p:sp>
            <p:nvSpPr>
              <p:cNvPr id="3093" name="Text Box 20"/>
              <p:cNvSpPr txBox="1">
                <a:spLocks noChangeArrowheads="1"/>
              </p:cNvSpPr>
              <p:nvPr/>
            </p:nvSpPr>
            <p:spPr bwMode="auto">
              <a:xfrm>
                <a:off x="4550283" y="2917697"/>
                <a:ext cx="478015" cy="430887"/>
              </a:xfrm>
              <a:prstGeom prst="rect">
                <a:avLst/>
              </a:prstGeom>
              <a:noFill/>
              <a:ln w="12700">
                <a:noFill/>
                <a:miter lim="800000"/>
                <a:headEnd/>
                <a:tailEnd/>
              </a:ln>
            </p:spPr>
            <p:txBody>
              <a:bodyPr wrap="none"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𝑥</m:t>
                      </m:r>
                      <m:r>
                        <a:rPr lang="en-US" sz="2200" b="0" i="1" dirty="0" smtClean="0">
                          <a:solidFill>
                            <a:srgbClr val="7030A0"/>
                          </a:solidFill>
                          <a:latin typeface="Cambria Math" panose="02040503050406030204" pitchFamily="18" charset="0"/>
                          <a:cs typeface="Times New Roman" panose="02020603050405020304" pitchFamily="18" charset="0"/>
                        </a:rPr>
                        <m:t>′</m:t>
                      </m:r>
                    </m:oMath>
                  </m:oMathPara>
                </a14:m>
                <a:endParaRPr lang="en-US" sz="22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093" name="Text Box 20"/>
              <p:cNvSpPr txBox="1">
                <a:spLocks noRot="1" noChangeAspect="1" noMove="1" noResize="1" noEditPoints="1" noAdjustHandles="1" noChangeArrowheads="1" noChangeShapeType="1" noTextEdit="1"/>
              </p:cNvSpPr>
              <p:nvPr/>
            </p:nvSpPr>
            <p:spPr bwMode="auto">
              <a:xfrm>
                <a:off x="4550283" y="2917697"/>
                <a:ext cx="478015" cy="430887"/>
              </a:xfrm>
              <a:prstGeom prst="rect">
                <a:avLst/>
              </a:prstGeom>
              <a:blipFill>
                <a:blip r:embed="rId5"/>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94" name="Text Box 21"/>
              <p:cNvSpPr txBox="1">
                <a:spLocks noChangeArrowheads="1"/>
              </p:cNvSpPr>
              <p:nvPr/>
            </p:nvSpPr>
            <p:spPr bwMode="auto">
              <a:xfrm>
                <a:off x="3071912" y="4143700"/>
                <a:ext cx="1266825" cy="768675"/>
              </a:xfrm>
              <a:prstGeom prst="rect">
                <a:avLst/>
              </a:prstGeom>
              <a:noFill/>
              <a:ln w="12700">
                <a:noFill/>
                <a:miter lim="800000"/>
                <a:headEnd/>
                <a:tailEnd/>
              </a:ln>
            </p:spPr>
            <p:txBody>
              <a:bodyPr wrap="none" anchor="ctr">
                <a:spAutoFit/>
              </a:bodyPr>
              <a:lstStyle/>
              <a:p>
                <a:pPr algn="ctr">
                  <a:spcBef>
                    <a:spcPct val="20000"/>
                  </a:spcBef>
                </a:pPr>
                <a:r>
                  <a:rPr lang="en-US" sz="2200" dirty="0">
                    <a:latin typeface="+mn-lt"/>
                    <a:cs typeface="Times New Roman" panose="02020603050405020304" pitchFamily="18" charset="0"/>
                  </a:rPr>
                  <a:t>Baseline</a:t>
                </a:r>
                <a:br>
                  <a:rPr lang="en-US" sz="2200" dirty="0">
                    <a:latin typeface="+mn-lt"/>
                    <a:cs typeface="Times New Roman" panose="02020603050405020304" pitchFamily="18" charset="0"/>
                  </a:rPr>
                </a:b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𝐵</m:t>
                      </m:r>
                    </m:oMath>
                  </m:oMathPara>
                </a14:m>
                <a:endParaRPr lang="en-US" sz="22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094" name="Text Box 21"/>
              <p:cNvSpPr txBox="1">
                <a:spLocks noRot="1" noChangeAspect="1" noMove="1" noResize="1" noEditPoints="1" noAdjustHandles="1" noChangeArrowheads="1" noChangeShapeType="1" noTextEdit="1"/>
              </p:cNvSpPr>
              <p:nvPr/>
            </p:nvSpPr>
            <p:spPr bwMode="auto">
              <a:xfrm>
                <a:off x="3071912" y="4143700"/>
                <a:ext cx="1266825" cy="768675"/>
              </a:xfrm>
              <a:prstGeom prst="rect">
                <a:avLst/>
              </a:prstGeom>
              <a:blipFill>
                <a:blip r:embed="rId6"/>
                <a:stretch>
                  <a:fillRect l="-4950" t="-3226" r="-4950"/>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96" name="Text Box 23"/>
              <p:cNvSpPr txBox="1">
                <a:spLocks noChangeArrowheads="1"/>
              </p:cNvSpPr>
              <p:nvPr/>
            </p:nvSpPr>
            <p:spPr bwMode="auto">
              <a:xfrm>
                <a:off x="3652548" y="2456874"/>
                <a:ext cx="396262" cy="430887"/>
              </a:xfrm>
              <a:prstGeom prst="rect">
                <a:avLst/>
              </a:prstGeom>
              <a:noFill/>
              <a:ln w="12700">
                <a:noFill/>
                <a:miter lim="800000"/>
                <a:headEnd/>
                <a:tailEnd/>
              </a:ln>
            </p:spPr>
            <p:txBody>
              <a:bodyPr wrap="none"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𝑧</m:t>
                      </m:r>
                    </m:oMath>
                  </m:oMathPara>
                </a14:m>
                <a:endParaRPr lang="en-US" sz="22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096" name="Text Box 23"/>
              <p:cNvSpPr txBox="1">
                <a:spLocks noRot="1" noChangeAspect="1" noMove="1" noResize="1" noEditPoints="1" noAdjustHandles="1" noChangeArrowheads="1" noChangeShapeType="1" noTextEdit="1"/>
              </p:cNvSpPr>
              <p:nvPr/>
            </p:nvSpPr>
            <p:spPr bwMode="auto">
              <a:xfrm>
                <a:off x="3652548" y="2456874"/>
                <a:ext cx="396262" cy="430887"/>
              </a:xfrm>
              <a:prstGeom prst="rect">
                <a:avLst/>
              </a:prstGeom>
              <a:blipFill>
                <a:blip r:embed="rId7"/>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97" name="Text Box 24"/>
              <p:cNvSpPr txBox="1">
                <a:spLocks noChangeArrowheads="1"/>
              </p:cNvSpPr>
              <p:nvPr/>
            </p:nvSpPr>
            <p:spPr bwMode="auto">
              <a:xfrm>
                <a:off x="2048272" y="4147524"/>
                <a:ext cx="916186" cy="430229"/>
              </a:xfrm>
              <a:prstGeom prst="rect">
                <a:avLst/>
              </a:prstGeom>
              <a:noFill/>
              <a:ln w="12700">
                <a:noFill/>
                <a:miter lim="800000"/>
                <a:headEnd/>
                <a:tailEnd/>
              </a:ln>
            </p:spPr>
            <p:txBody>
              <a:bodyPr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𝑂</m:t>
                      </m:r>
                    </m:oMath>
                  </m:oMathPara>
                </a14:m>
                <a:endParaRPr lang="en-US" sz="2200" i="1" baseline="-250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097" name="Text Box 24"/>
              <p:cNvSpPr txBox="1">
                <a:spLocks noRot="1" noChangeAspect="1" noMove="1" noResize="1" noEditPoints="1" noAdjustHandles="1" noChangeArrowheads="1" noChangeShapeType="1" noTextEdit="1"/>
              </p:cNvSpPr>
              <p:nvPr/>
            </p:nvSpPr>
            <p:spPr bwMode="auto">
              <a:xfrm>
                <a:off x="2048272" y="4147524"/>
                <a:ext cx="916186" cy="430229"/>
              </a:xfrm>
              <a:prstGeom prst="rect">
                <a:avLst/>
              </a:prstGeom>
              <a:blipFill>
                <a:blip r:embed="rId8"/>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98" name="Text Box 25"/>
              <p:cNvSpPr txBox="1">
                <a:spLocks noChangeArrowheads="1"/>
              </p:cNvSpPr>
              <p:nvPr/>
            </p:nvSpPr>
            <p:spPr bwMode="auto">
              <a:xfrm>
                <a:off x="4529137" y="4147524"/>
                <a:ext cx="916186" cy="430229"/>
              </a:xfrm>
              <a:prstGeom prst="rect">
                <a:avLst/>
              </a:prstGeom>
              <a:noFill/>
              <a:ln w="12700">
                <a:noFill/>
                <a:miter lim="800000"/>
                <a:headEnd/>
                <a:tailEnd/>
              </a:ln>
            </p:spPr>
            <p:txBody>
              <a:bodyPr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𝑂</m:t>
                      </m:r>
                      <m:r>
                        <a:rPr lang="en-US" sz="2200" b="0" i="1" dirty="0" smtClean="0">
                          <a:solidFill>
                            <a:srgbClr val="7030A0"/>
                          </a:solidFill>
                          <a:latin typeface="Cambria Math" panose="02040503050406030204" pitchFamily="18" charset="0"/>
                          <a:cs typeface="Times New Roman" panose="02020603050405020304" pitchFamily="18" charset="0"/>
                        </a:rPr>
                        <m:t>′</m:t>
                      </m:r>
                    </m:oMath>
                  </m:oMathPara>
                </a14:m>
                <a:endParaRPr lang="en-US" sz="2200" i="1" baseline="-250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098" name="Text Box 25"/>
              <p:cNvSpPr txBox="1">
                <a:spLocks noRot="1" noChangeAspect="1" noMove="1" noResize="1" noEditPoints="1" noAdjustHandles="1" noChangeArrowheads="1" noChangeShapeType="1" noTextEdit="1"/>
              </p:cNvSpPr>
              <p:nvPr/>
            </p:nvSpPr>
            <p:spPr bwMode="auto">
              <a:xfrm>
                <a:off x="4529137" y="4147524"/>
                <a:ext cx="916186" cy="430229"/>
              </a:xfrm>
              <a:prstGeom prst="rect">
                <a:avLst/>
              </a:prstGeom>
              <a:blipFill>
                <a:blip r:embed="rId9"/>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99" name="Text Box 26"/>
              <p:cNvSpPr txBox="1">
                <a:spLocks noChangeArrowheads="1"/>
              </p:cNvSpPr>
              <p:nvPr/>
            </p:nvSpPr>
            <p:spPr bwMode="auto">
              <a:xfrm>
                <a:off x="3171825" y="990601"/>
                <a:ext cx="916186" cy="428317"/>
              </a:xfrm>
              <a:prstGeom prst="rect">
                <a:avLst/>
              </a:prstGeom>
              <a:noFill/>
              <a:ln w="12700">
                <a:noFill/>
                <a:miter lim="800000"/>
                <a:headEnd/>
                <a:tailEnd/>
              </a:ln>
            </p:spPr>
            <p:txBody>
              <a:bodyPr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𝑋</m:t>
                      </m:r>
                    </m:oMath>
                  </m:oMathPara>
                </a14:m>
                <a:endParaRPr lang="en-US" sz="2200" i="1" baseline="-250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099" name="Text Box 26"/>
              <p:cNvSpPr txBox="1">
                <a:spLocks noRot="1" noChangeAspect="1" noMove="1" noResize="1" noEditPoints="1" noAdjustHandles="1" noChangeArrowheads="1" noChangeShapeType="1" noTextEdit="1"/>
              </p:cNvSpPr>
              <p:nvPr/>
            </p:nvSpPr>
            <p:spPr bwMode="auto">
              <a:xfrm>
                <a:off x="3171825" y="990601"/>
                <a:ext cx="916186" cy="428317"/>
              </a:xfrm>
              <a:prstGeom prst="rect">
                <a:avLst/>
              </a:prstGeom>
              <a:blipFill>
                <a:blip r:embed="rId10"/>
                <a:stretch>
                  <a:fillRect/>
                </a:stretch>
              </a:blipFill>
              <a:ln w="12700">
                <a:noFill/>
                <a:miter lim="800000"/>
                <a:headEnd/>
                <a:tailEnd/>
              </a:ln>
            </p:spPr>
            <p:txBody>
              <a:bodyPr/>
              <a:lstStyle/>
              <a:p>
                <a:r>
                  <a:rPr lang="en-US">
                    <a:noFill/>
                  </a:rPr>
                  <a:t> </a:t>
                </a:r>
              </a:p>
            </p:txBody>
          </p:sp>
        </mc:Fallback>
      </mc:AlternateContent>
      <p:sp>
        <p:nvSpPr>
          <p:cNvPr id="3100" name="Line 27"/>
          <p:cNvSpPr>
            <a:spLocks noChangeShapeType="1"/>
          </p:cNvSpPr>
          <p:nvPr/>
        </p:nvSpPr>
        <p:spPr bwMode="auto">
          <a:xfrm>
            <a:off x="2591198" y="4109280"/>
            <a:ext cx="2262187" cy="0"/>
          </a:xfrm>
          <a:prstGeom prst="line">
            <a:avLst/>
          </a:prstGeom>
          <a:noFill/>
          <a:ln w="19050">
            <a:solidFill>
              <a:schemeClr val="tx1"/>
            </a:solidFill>
            <a:round/>
            <a:headEnd/>
            <a:tailEnd type="triangle" w="med" len="med"/>
          </a:ln>
        </p:spPr>
        <p:txBody>
          <a:bodyPr wrap="none" anchor="ctr"/>
          <a:lstStyle/>
          <a:p>
            <a:endParaRPr lang="en-US"/>
          </a:p>
        </p:txBody>
      </p:sp>
      <mc:AlternateContent xmlns:mc="http://schemas.openxmlformats.org/markup-compatibility/2006" xmlns:a14="http://schemas.microsoft.com/office/drawing/2010/main">
        <mc:Choice Requires="a14">
          <p:sp>
            <p:nvSpPr>
              <p:cNvPr id="3101" name="Text Box 28"/>
              <p:cNvSpPr txBox="1">
                <a:spLocks noChangeArrowheads="1"/>
              </p:cNvSpPr>
              <p:nvPr/>
            </p:nvSpPr>
            <p:spPr bwMode="auto">
              <a:xfrm>
                <a:off x="4991239" y="3558260"/>
                <a:ext cx="418961" cy="430887"/>
              </a:xfrm>
              <a:prstGeom prst="rect">
                <a:avLst/>
              </a:prstGeom>
              <a:noFill/>
              <a:ln w="12700">
                <a:noFill/>
                <a:miter lim="800000"/>
                <a:headEnd/>
                <a:tailEnd/>
              </a:ln>
            </p:spPr>
            <p:txBody>
              <a:bodyPr wrap="none"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𝑓</m:t>
                      </m:r>
                    </m:oMath>
                  </m:oMathPara>
                </a14:m>
                <a:endParaRPr lang="en-US" sz="22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101" name="Text Box 28"/>
              <p:cNvSpPr txBox="1">
                <a:spLocks noRot="1" noChangeAspect="1" noMove="1" noResize="1" noEditPoints="1" noAdjustHandles="1" noChangeArrowheads="1" noChangeShapeType="1" noTextEdit="1"/>
              </p:cNvSpPr>
              <p:nvPr/>
            </p:nvSpPr>
            <p:spPr bwMode="auto">
              <a:xfrm>
                <a:off x="4991239" y="3558260"/>
                <a:ext cx="418961" cy="430887"/>
              </a:xfrm>
              <a:prstGeom prst="rect">
                <a:avLst/>
              </a:prstGeom>
              <a:blipFill>
                <a:blip r:embed="rId11"/>
                <a:stretch>
                  <a:fillRect l="-5882" b="-17143"/>
                </a:stretch>
              </a:blipFill>
              <a:ln w="12700">
                <a:noFill/>
                <a:miter lim="800000"/>
                <a:headEnd/>
                <a:tailEnd/>
              </a:ln>
            </p:spPr>
            <p:txBody>
              <a:bodyPr/>
              <a:lstStyle/>
              <a:p>
                <a:r>
                  <a:rPr lang="en-US">
                    <a:noFill/>
                  </a:rPr>
                  <a:t> </a:t>
                </a:r>
              </a:p>
            </p:txBody>
          </p:sp>
        </mc:Fallback>
      </mc:AlternateContent>
      <p:cxnSp>
        <p:nvCxnSpPr>
          <p:cNvPr id="3" name="Straight Connector 2"/>
          <p:cNvCxnSpPr>
            <a:stCxn id="3084" idx="1"/>
          </p:cNvCxnSpPr>
          <p:nvPr/>
        </p:nvCxnSpPr>
        <p:spPr bwMode="auto">
          <a:xfrm>
            <a:off x="3624263" y="1499226"/>
            <a:ext cx="3175" cy="2615574"/>
          </a:xfrm>
          <a:prstGeom prst="line">
            <a:avLst/>
          </a:prstGeom>
          <a:solidFill>
            <a:schemeClr val="accent1"/>
          </a:solidFill>
          <a:ln w="9525" cap="flat" cmpd="sng" algn="ctr">
            <a:solidFill>
              <a:schemeClr val="tx1"/>
            </a:solidFill>
            <a:prstDash val="sysDash"/>
            <a:round/>
            <a:headEnd type="none" w="med" len="med"/>
            <a:tailEnd type="none" w="med" len="med"/>
          </a:ln>
          <a:effectLst/>
        </p:spPr>
      </p:cxnSp>
      <mc:AlternateContent xmlns:mc="http://schemas.openxmlformats.org/markup-compatibility/2006" xmlns:a14="http://schemas.microsoft.com/office/drawing/2010/main">
        <mc:Choice Requires="a14">
          <p:sp>
            <p:nvSpPr>
              <p:cNvPr id="32" name="Text Box 24"/>
              <p:cNvSpPr txBox="1">
                <a:spLocks noChangeArrowheads="1"/>
              </p:cNvSpPr>
              <p:nvPr/>
            </p:nvSpPr>
            <p:spPr bwMode="auto">
              <a:xfrm>
                <a:off x="2636837" y="3657601"/>
                <a:ext cx="916186" cy="430229"/>
              </a:xfrm>
              <a:prstGeom prst="rect">
                <a:avLst/>
              </a:prstGeom>
              <a:noFill/>
              <a:ln w="12700">
                <a:noFill/>
                <a:miter lim="800000"/>
                <a:headEnd/>
                <a:tailEnd/>
              </a:ln>
            </p:spPr>
            <p:txBody>
              <a:bodyPr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𝐵</m:t>
                      </m:r>
                      <m:r>
                        <a:rPr lang="en-US" sz="2200" i="1" baseline="-25000" dirty="0">
                          <a:solidFill>
                            <a:srgbClr val="7030A0"/>
                          </a:solidFill>
                          <a:latin typeface="Cambria Math" panose="02040503050406030204" pitchFamily="18" charset="0"/>
                          <a:cs typeface="Times New Roman" panose="02020603050405020304" pitchFamily="18" charset="0"/>
                        </a:rPr>
                        <m:t>1</m:t>
                      </m:r>
                    </m:oMath>
                  </m:oMathPara>
                </a14:m>
                <a:endParaRPr lang="en-US" sz="2200" baseline="-250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2" name="Text Box 24"/>
              <p:cNvSpPr txBox="1">
                <a:spLocks noRot="1" noChangeAspect="1" noMove="1" noResize="1" noEditPoints="1" noAdjustHandles="1" noChangeArrowheads="1" noChangeShapeType="1" noTextEdit="1"/>
              </p:cNvSpPr>
              <p:nvPr/>
            </p:nvSpPr>
            <p:spPr bwMode="auto">
              <a:xfrm>
                <a:off x="2636837" y="3657601"/>
                <a:ext cx="916186" cy="430229"/>
              </a:xfrm>
              <a:prstGeom prst="rect">
                <a:avLst/>
              </a:prstGeom>
              <a:blipFill>
                <a:blip r:embed="rId12"/>
                <a:stretch>
                  <a:fillRect b="-2941"/>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 Box 24"/>
              <p:cNvSpPr txBox="1">
                <a:spLocks noChangeArrowheads="1"/>
              </p:cNvSpPr>
              <p:nvPr/>
            </p:nvSpPr>
            <p:spPr bwMode="auto">
              <a:xfrm>
                <a:off x="3778051" y="3657601"/>
                <a:ext cx="916186" cy="430229"/>
              </a:xfrm>
              <a:prstGeom prst="rect">
                <a:avLst/>
              </a:prstGeom>
              <a:noFill/>
              <a:ln w="12700">
                <a:noFill/>
                <a:miter lim="800000"/>
                <a:headEnd/>
                <a:tailEnd/>
              </a:ln>
            </p:spPr>
            <p:txBody>
              <a:bodyPr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𝐵</m:t>
                      </m:r>
                      <m:r>
                        <a:rPr lang="en-US" sz="2200" i="1" baseline="-25000" dirty="0">
                          <a:solidFill>
                            <a:srgbClr val="7030A0"/>
                          </a:solidFill>
                          <a:latin typeface="Cambria Math" panose="02040503050406030204" pitchFamily="18" charset="0"/>
                          <a:cs typeface="Times New Roman" panose="02020603050405020304" pitchFamily="18" charset="0"/>
                        </a:rPr>
                        <m:t>2</m:t>
                      </m:r>
                    </m:oMath>
                  </m:oMathPara>
                </a14:m>
                <a:endParaRPr lang="en-US" sz="2200" baseline="-250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3" name="Text Box 24"/>
              <p:cNvSpPr txBox="1">
                <a:spLocks noRot="1" noChangeAspect="1" noMove="1" noResize="1" noEditPoints="1" noAdjustHandles="1" noChangeArrowheads="1" noChangeShapeType="1" noTextEdit="1"/>
              </p:cNvSpPr>
              <p:nvPr/>
            </p:nvSpPr>
            <p:spPr bwMode="auto">
              <a:xfrm>
                <a:off x="3778051" y="3657601"/>
                <a:ext cx="916186" cy="430229"/>
              </a:xfrm>
              <a:prstGeom prst="rect">
                <a:avLst/>
              </a:prstGeom>
              <a:blipFill>
                <a:blip r:embed="rId13"/>
                <a:stretch>
                  <a:fillRect b="-2941"/>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448ACF2A-686C-0741-B08F-2892D95D6237}"/>
                  </a:ext>
                </a:extLst>
              </p:cNvPr>
              <p:cNvSpPr txBox="1"/>
              <p:nvPr/>
            </p:nvSpPr>
            <p:spPr>
              <a:xfrm>
                <a:off x="8440037" y="1219200"/>
                <a:ext cx="1505092" cy="9178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solidFill>
                                <a:srgbClr val="7030A0"/>
                              </a:solidFill>
                              <a:latin typeface="Cambria Math" panose="02040503050406030204" pitchFamily="18" charset="0"/>
                            </a:rPr>
                          </m:ctrlPr>
                        </m:fPr>
                        <m:num>
                          <m:r>
                            <a:rPr lang="en-US" sz="2800" b="0" i="1" smtClean="0">
                              <a:solidFill>
                                <a:srgbClr val="7030A0"/>
                              </a:solidFill>
                              <a:latin typeface="Cambria Math" panose="02040503050406030204" pitchFamily="18" charset="0"/>
                            </a:rPr>
                            <m:t>−</m:t>
                          </m:r>
                          <m:r>
                            <a:rPr lang="en-US" sz="2800" b="0" i="1" smtClean="0">
                              <a:solidFill>
                                <a:srgbClr val="7030A0"/>
                              </a:solidFill>
                              <a:latin typeface="Cambria Math" panose="02040503050406030204" pitchFamily="18" charset="0"/>
                            </a:rPr>
                            <m:t>𝑥</m:t>
                          </m:r>
                          <m:r>
                            <a:rPr lang="en-US" sz="2800" b="0" i="1" smtClean="0">
                              <a:solidFill>
                                <a:srgbClr val="7030A0"/>
                              </a:solidFill>
                              <a:latin typeface="Cambria Math" panose="02040503050406030204" pitchFamily="18" charset="0"/>
                            </a:rPr>
                            <m:t>′</m:t>
                          </m:r>
                        </m:num>
                        <m:den>
                          <m:r>
                            <a:rPr lang="en-US" sz="2800" b="0" i="1" smtClean="0">
                              <a:solidFill>
                                <a:srgbClr val="7030A0"/>
                              </a:solidFill>
                              <a:latin typeface="Cambria Math" panose="02040503050406030204" pitchFamily="18" charset="0"/>
                            </a:rPr>
                            <m:t>𝑓</m:t>
                          </m:r>
                        </m:den>
                      </m:f>
                      <m:r>
                        <a:rPr lang="en-US" sz="2800" b="0" i="1" smtClean="0">
                          <a:solidFill>
                            <a:srgbClr val="7030A0"/>
                          </a:solidFill>
                          <a:latin typeface="Cambria Math" panose="02040503050406030204" pitchFamily="18" charset="0"/>
                        </a:rPr>
                        <m:t>=</m:t>
                      </m:r>
                      <m:f>
                        <m:fPr>
                          <m:ctrlPr>
                            <a:rPr lang="en-US" sz="2800" b="0" i="1" smtClean="0">
                              <a:solidFill>
                                <a:srgbClr val="7030A0"/>
                              </a:solidFill>
                              <a:latin typeface="Cambria Math" panose="02040503050406030204" pitchFamily="18" charset="0"/>
                            </a:rPr>
                          </m:ctrlPr>
                        </m:fPr>
                        <m:num>
                          <m:sSub>
                            <m:sSubPr>
                              <m:ctrlPr>
                                <a:rPr lang="en-US" sz="2800" b="0" i="1" smtClean="0">
                                  <a:solidFill>
                                    <a:srgbClr val="7030A0"/>
                                  </a:solidFill>
                                  <a:latin typeface="Cambria Math" panose="02040503050406030204" pitchFamily="18" charset="0"/>
                                </a:rPr>
                              </m:ctrlPr>
                            </m:sSubPr>
                            <m:e>
                              <m:r>
                                <a:rPr lang="en-US" sz="2800" b="0" i="1" smtClean="0">
                                  <a:solidFill>
                                    <a:srgbClr val="7030A0"/>
                                  </a:solidFill>
                                  <a:latin typeface="Cambria Math" panose="02040503050406030204" pitchFamily="18" charset="0"/>
                                </a:rPr>
                                <m:t>𝐵</m:t>
                              </m:r>
                            </m:e>
                            <m:sub>
                              <m:r>
                                <a:rPr lang="en-US" sz="2800" b="0" i="1" smtClean="0">
                                  <a:solidFill>
                                    <a:srgbClr val="7030A0"/>
                                  </a:solidFill>
                                  <a:latin typeface="Cambria Math" panose="02040503050406030204" pitchFamily="18" charset="0"/>
                                </a:rPr>
                                <m:t>2</m:t>
                              </m:r>
                            </m:sub>
                          </m:sSub>
                        </m:num>
                        <m:den>
                          <m:r>
                            <a:rPr lang="en-US" sz="2800" b="0" i="1" smtClean="0">
                              <a:solidFill>
                                <a:srgbClr val="7030A0"/>
                              </a:solidFill>
                              <a:latin typeface="Cambria Math" panose="02040503050406030204" pitchFamily="18" charset="0"/>
                            </a:rPr>
                            <m:t>𝑧</m:t>
                          </m:r>
                        </m:den>
                      </m:f>
                    </m:oMath>
                  </m:oMathPara>
                </a14:m>
                <a:endParaRPr lang="en-US" sz="2800" dirty="0">
                  <a:solidFill>
                    <a:srgbClr val="7030A0"/>
                  </a:solidFill>
                </a:endParaRPr>
              </a:p>
            </p:txBody>
          </p:sp>
        </mc:Choice>
        <mc:Fallback xmlns="">
          <p:sp>
            <p:nvSpPr>
              <p:cNvPr id="37" name="TextBox 36">
                <a:extLst>
                  <a:ext uri="{FF2B5EF4-FFF2-40B4-BE49-F238E27FC236}">
                    <a16:creationId xmlns:a16="http://schemas.microsoft.com/office/drawing/2014/main" id="{448ACF2A-686C-0741-B08F-2892D95D6237}"/>
                  </a:ext>
                </a:extLst>
              </p:cNvPr>
              <p:cNvSpPr txBox="1">
                <a:spLocks noRot="1" noChangeAspect="1" noMove="1" noResize="1" noEditPoints="1" noAdjustHandles="1" noChangeArrowheads="1" noChangeShapeType="1" noTextEdit="1"/>
              </p:cNvSpPr>
              <p:nvPr/>
            </p:nvSpPr>
            <p:spPr>
              <a:xfrm>
                <a:off x="8440037" y="1219200"/>
                <a:ext cx="1505092" cy="917815"/>
              </a:xfrm>
              <a:prstGeom prst="rect">
                <a:avLst/>
              </a:prstGeom>
              <a:blipFill>
                <a:blip r:embed="rId14"/>
                <a:stretch>
                  <a:fillRect t="-1389"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A78A5177-BAD6-C749-8FFF-1EEBC4E2D5E0}"/>
                  </a:ext>
                </a:extLst>
              </p:cNvPr>
              <p:cNvSpPr txBox="1"/>
              <p:nvPr/>
            </p:nvSpPr>
            <p:spPr>
              <a:xfrm>
                <a:off x="6777314" y="2590800"/>
                <a:ext cx="2672270" cy="9178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solidFill>
                                <a:srgbClr val="7030A0"/>
                              </a:solidFill>
                              <a:latin typeface="Cambria Math" panose="02040503050406030204" pitchFamily="18" charset="0"/>
                            </a:rPr>
                          </m:ctrlPr>
                        </m:fPr>
                        <m:num>
                          <m:r>
                            <a:rPr lang="en-US" sz="2800" b="0" i="1" smtClean="0">
                              <a:solidFill>
                                <a:srgbClr val="7030A0"/>
                              </a:solidFill>
                              <a:latin typeface="Cambria Math" panose="02040503050406030204" pitchFamily="18" charset="0"/>
                            </a:rPr>
                            <m:t>𝑥</m:t>
                          </m:r>
                          <m:r>
                            <a:rPr lang="en-US" sz="2800" b="0" i="1" smtClean="0">
                              <a:solidFill>
                                <a:srgbClr val="7030A0"/>
                              </a:solidFill>
                              <a:latin typeface="Cambria Math" panose="02040503050406030204" pitchFamily="18" charset="0"/>
                            </a:rPr>
                            <m:t>−</m:t>
                          </m:r>
                          <m:r>
                            <a:rPr lang="en-US" sz="2800" b="0" i="1" smtClean="0">
                              <a:solidFill>
                                <a:srgbClr val="7030A0"/>
                              </a:solidFill>
                              <a:latin typeface="Cambria Math" panose="02040503050406030204" pitchFamily="18" charset="0"/>
                            </a:rPr>
                            <m:t>𝑥</m:t>
                          </m:r>
                          <m:r>
                            <a:rPr lang="en-US" sz="2800" b="0" i="1" smtClean="0">
                              <a:solidFill>
                                <a:srgbClr val="7030A0"/>
                              </a:solidFill>
                              <a:latin typeface="Cambria Math" panose="02040503050406030204" pitchFamily="18" charset="0"/>
                            </a:rPr>
                            <m:t>′</m:t>
                          </m:r>
                        </m:num>
                        <m:den>
                          <m:r>
                            <a:rPr lang="en-US" sz="2800" b="0" i="1" smtClean="0">
                              <a:solidFill>
                                <a:srgbClr val="7030A0"/>
                              </a:solidFill>
                              <a:latin typeface="Cambria Math" panose="02040503050406030204" pitchFamily="18" charset="0"/>
                            </a:rPr>
                            <m:t>𝑓</m:t>
                          </m:r>
                        </m:den>
                      </m:f>
                      <m:r>
                        <a:rPr lang="en-US" sz="2800" b="0" i="1" smtClean="0">
                          <a:solidFill>
                            <a:srgbClr val="7030A0"/>
                          </a:solidFill>
                          <a:latin typeface="Cambria Math" panose="02040503050406030204" pitchFamily="18" charset="0"/>
                        </a:rPr>
                        <m:t>=</m:t>
                      </m:r>
                      <m:f>
                        <m:fPr>
                          <m:ctrlPr>
                            <a:rPr lang="en-US" sz="2800" b="0" i="1" smtClean="0">
                              <a:solidFill>
                                <a:srgbClr val="7030A0"/>
                              </a:solidFill>
                              <a:latin typeface="Cambria Math" panose="02040503050406030204" pitchFamily="18" charset="0"/>
                            </a:rPr>
                          </m:ctrlPr>
                        </m:fPr>
                        <m:num>
                          <m:sSub>
                            <m:sSubPr>
                              <m:ctrlPr>
                                <a:rPr lang="en-US" sz="2800" b="0" i="1" smtClean="0">
                                  <a:solidFill>
                                    <a:srgbClr val="7030A0"/>
                                  </a:solidFill>
                                  <a:latin typeface="Cambria Math" panose="02040503050406030204" pitchFamily="18" charset="0"/>
                                </a:rPr>
                              </m:ctrlPr>
                            </m:sSubPr>
                            <m:e>
                              <m:r>
                                <a:rPr lang="en-US" sz="2800" b="0" i="1" smtClean="0">
                                  <a:solidFill>
                                    <a:srgbClr val="7030A0"/>
                                  </a:solidFill>
                                  <a:latin typeface="Cambria Math" panose="02040503050406030204" pitchFamily="18" charset="0"/>
                                </a:rPr>
                                <m:t>𝐵</m:t>
                              </m:r>
                            </m:e>
                            <m:sub>
                              <m:r>
                                <a:rPr lang="en-US" sz="2800" b="0" i="1" smtClean="0">
                                  <a:solidFill>
                                    <a:srgbClr val="7030A0"/>
                                  </a:solidFill>
                                  <a:latin typeface="Cambria Math" panose="02040503050406030204" pitchFamily="18" charset="0"/>
                                </a:rPr>
                                <m:t>1</m:t>
                              </m:r>
                            </m:sub>
                          </m:sSub>
                          <m:r>
                            <a:rPr lang="en-US" sz="2800" b="0" i="1" smtClean="0">
                              <a:solidFill>
                                <a:srgbClr val="7030A0"/>
                              </a:solidFill>
                              <a:latin typeface="Cambria Math" panose="02040503050406030204" pitchFamily="18" charset="0"/>
                            </a:rPr>
                            <m:t>+</m:t>
                          </m:r>
                          <m:sSub>
                            <m:sSubPr>
                              <m:ctrlPr>
                                <a:rPr lang="en-US" sz="2800" b="0" i="1" smtClean="0">
                                  <a:solidFill>
                                    <a:srgbClr val="7030A0"/>
                                  </a:solidFill>
                                  <a:latin typeface="Cambria Math" panose="02040503050406030204" pitchFamily="18" charset="0"/>
                                </a:rPr>
                              </m:ctrlPr>
                            </m:sSubPr>
                            <m:e>
                              <m:r>
                                <a:rPr lang="en-US" sz="2800" b="0" i="1" smtClean="0">
                                  <a:solidFill>
                                    <a:srgbClr val="7030A0"/>
                                  </a:solidFill>
                                  <a:latin typeface="Cambria Math" panose="02040503050406030204" pitchFamily="18" charset="0"/>
                                </a:rPr>
                                <m:t>𝐵</m:t>
                              </m:r>
                            </m:e>
                            <m:sub>
                              <m:r>
                                <a:rPr lang="en-US" sz="2800" b="0" i="1" smtClean="0">
                                  <a:solidFill>
                                    <a:srgbClr val="7030A0"/>
                                  </a:solidFill>
                                  <a:latin typeface="Cambria Math" panose="02040503050406030204" pitchFamily="18" charset="0"/>
                                </a:rPr>
                                <m:t>2</m:t>
                              </m:r>
                            </m:sub>
                          </m:sSub>
                        </m:num>
                        <m:den>
                          <m:r>
                            <a:rPr lang="en-US" sz="2800" b="0" i="1" smtClean="0">
                              <a:solidFill>
                                <a:srgbClr val="7030A0"/>
                              </a:solidFill>
                              <a:latin typeface="Cambria Math" panose="02040503050406030204" pitchFamily="18" charset="0"/>
                            </a:rPr>
                            <m:t>𝑧</m:t>
                          </m:r>
                        </m:den>
                      </m:f>
                    </m:oMath>
                  </m:oMathPara>
                </a14:m>
                <a:endParaRPr lang="en-US" sz="2800" dirty="0">
                  <a:solidFill>
                    <a:srgbClr val="7030A0"/>
                  </a:solidFill>
                </a:endParaRPr>
              </a:p>
            </p:txBody>
          </p:sp>
        </mc:Choice>
        <mc:Fallback xmlns="">
          <p:sp>
            <p:nvSpPr>
              <p:cNvPr id="40" name="TextBox 39">
                <a:extLst>
                  <a:ext uri="{FF2B5EF4-FFF2-40B4-BE49-F238E27FC236}">
                    <a16:creationId xmlns:a16="http://schemas.microsoft.com/office/drawing/2014/main" id="{A78A5177-BAD6-C749-8FFF-1EEBC4E2D5E0}"/>
                  </a:ext>
                </a:extLst>
              </p:cNvPr>
              <p:cNvSpPr txBox="1">
                <a:spLocks noRot="1" noChangeAspect="1" noMove="1" noResize="1" noEditPoints="1" noAdjustHandles="1" noChangeArrowheads="1" noChangeShapeType="1" noTextEdit="1"/>
              </p:cNvSpPr>
              <p:nvPr/>
            </p:nvSpPr>
            <p:spPr>
              <a:xfrm>
                <a:off x="6777314" y="2590800"/>
                <a:ext cx="2672270" cy="917815"/>
              </a:xfrm>
              <a:prstGeom prst="rect">
                <a:avLst/>
              </a:prstGeom>
              <a:blipFill>
                <a:blip r:embed="rId15"/>
                <a:stretch>
                  <a:fillRect l="-948" t="-1389"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3CE86201-D63D-C247-B50D-2EFE0EB29B60}"/>
                  </a:ext>
                </a:extLst>
              </p:cNvPr>
              <p:cNvSpPr txBox="1"/>
              <p:nvPr/>
            </p:nvSpPr>
            <p:spPr>
              <a:xfrm>
                <a:off x="7199509" y="3808622"/>
                <a:ext cx="1921680" cy="8163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i="1" smtClean="0">
                          <a:solidFill>
                            <a:srgbClr val="7030A0"/>
                          </a:solidFill>
                          <a:latin typeface="Cambria Math" panose="02040503050406030204" pitchFamily="18" charset="0"/>
                        </a:rPr>
                        <m:t>𝑥</m:t>
                      </m:r>
                      <m:r>
                        <a:rPr lang="en-US" sz="2800" b="0" i="1" smtClean="0">
                          <a:solidFill>
                            <a:srgbClr val="7030A0"/>
                          </a:solidFill>
                          <a:latin typeface="Cambria Math" panose="02040503050406030204" pitchFamily="18" charset="0"/>
                        </a:rPr>
                        <m:t>−</m:t>
                      </m:r>
                      <m:r>
                        <a:rPr lang="en-US" sz="2800" b="0" i="1" smtClean="0">
                          <a:solidFill>
                            <a:srgbClr val="7030A0"/>
                          </a:solidFill>
                          <a:latin typeface="Cambria Math" panose="02040503050406030204" pitchFamily="18" charset="0"/>
                        </a:rPr>
                        <m:t>𝑥</m:t>
                      </m:r>
                      <m:r>
                        <a:rPr lang="en-US" sz="2800" b="0" i="1" smtClean="0">
                          <a:solidFill>
                            <a:srgbClr val="7030A0"/>
                          </a:solidFill>
                          <a:latin typeface="Cambria Math" panose="02040503050406030204" pitchFamily="18" charset="0"/>
                        </a:rPr>
                        <m:t>′=</m:t>
                      </m:r>
                      <m:f>
                        <m:fPr>
                          <m:ctrlPr>
                            <a:rPr lang="en-US" sz="2800" b="0" i="1" smtClean="0">
                              <a:solidFill>
                                <a:srgbClr val="7030A0"/>
                              </a:solidFill>
                              <a:latin typeface="Cambria Math" panose="02040503050406030204" pitchFamily="18" charset="0"/>
                            </a:rPr>
                          </m:ctrlPr>
                        </m:fPr>
                        <m:num>
                          <m:r>
                            <a:rPr lang="en-US" sz="2800" b="0" i="1" smtClean="0">
                              <a:solidFill>
                                <a:srgbClr val="7030A0"/>
                              </a:solidFill>
                              <a:latin typeface="Cambria Math" panose="02040503050406030204" pitchFamily="18" charset="0"/>
                            </a:rPr>
                            <m:t>𝑓𝐵</m:t>
                          </m:r>
                        </m:num>
                        <m:den>
                          <m:r>
                            <a:rPr lang="en-US" sz="2800" b="0" i="1" smtClean="0">
                              <a:solidFill>
                                <a:srgbClr val="7030A0"/>
                              </a:solidFill>
                              <a:latin typeface="Cambria Math" panose="02040503050406030204" pitchFamily="18" charset="0"/>
                            </a:rPr>
                            <m:t>𝑧</m:t>
                          </m:r>
                        </m:den>
                      </m:f>
                    </m:oMath>
                  </m:oMathPara>
                </a14:m>
                <a:endParaRPr lang="en-US" sz="2800" dirty="0">
                  <a:solidFill>
                    <a:srgbClr val="7030A0"/>
                  </a:solidFill>
                </a:endParaRPr>
              </a:p>
            </p:txBody>
          </p:sp>
        </mc:Choice>
        <mc:Fallback xmlns="">
          <p:sp>
            <p:nvSpPr>
              <p:cNvPr id="41" name="TextBox 40">
                <a:extLst>
                  <a:ext uri="{FF2B5EF4-FFF2-40B4-BE49-F238E27FC236}">
                    <a16:creationId xmlns:a16="http://schemas.microsoft.com/office/drawing/2014/main" id="{3CE86201-D63D-C247-B50D-2EFE0EB29B60}"/>
                  </a:ext>
                </a:extLst>
              </p:cNvPr>
              <p:cNvSpPr txBox="1">
                <a:spLocks noRot="1" noChangeAspect="1" noMove="1" noResize="1" noEditPoints="1" noAdjustHandles="1" noChangeArrowheads="1" noChangeShapeType="1" noTextEdit="1"/>
              </p:cNvSpPr>
              <p:nvPr/>
            </p:nvSpPr>
            <p:spPr>
              <a:xfrm>
                <a:off x="7199509" y="3808622"/>
                <a:ext cx="1921680" cy="816314"/>
              </a:xfrm>
              <a:prstGeom prst="rect">
                <a:avLst/>
              </a:prstGeom>
              <a:blipFill>
                <a:blip r:embed="rId16"/>
                <a:stretch>
                  <a:fillRect l="-1316" t="-3125" r="-4605"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AF543785-2B82-8C46-9708-1B41DA2196B8}"/>
                  </a:ext>
                </a:extLst>
              </p:cNvPr>
              <p:cNvSpPr txBox="1"/>
              <p:nvPr/>
            </p:nvSpPr>
            <p:spPr>
              <a:xfrm>
                <a:off x="6315946" y="1239527"/>
                <a:ext cx="1153073" cy="8821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solidFill>
                                <a:srgbClr val="7030A0"/>
                              </a:solidFill>
                              <a:latin typeface="Cambria Math" panose="02040503050406030204" pitchFamily="18" charset="0"/>
                            </a:rPr>
                          </m:ctrlPr>
                        </m:fPr>
                        <m:num>
                          <m:r>
                            <a:rPr lang="en-US" sz="2800" b="0" i="1" smtClean="0">
                              <a:solidFill>
                                <a:srgbClr val="7030A0"/>
                              </a:solidFill>
                              <a:latin typeface="Cambria Math" panose="02040503050406030204" pitchFamily="18" charset="0"/>
                            </a:rPr>
                            <m:t>𝑥</m:t>
                          </m:r>
                        </m:num>
                        <m:den>
                          <m:r>
                            <a:rPr lang="en-US" sz="2800" b="0" i="1" smtClean="0">
                              <a:solidFill>
                                <a:srgbClr val="7030A0"/>
                              </a:solidFill>
                              <a:latin typeface="Cambria Math" panose="02040503050406030204" pitchFamily="18" charset="0"/>
                            </a:rPr>
                            <m:t>𝑓</m:t>
                          </m:r>
                        </m:den>
                      </m:f>
                      <m:r>
                        <a:rPr lang="en-US" sz="2800" b="0" i="1" smtClean="0">
                          <a:solidFill>
                            <a:srgbClr val="7030A0"/>
                          </a:solidFill>
                          <a:latin typeface="Cambria Math" panose="02040503050406030204" pitchFamily="18" charset="0"/>
                        </a:rPr>
                        <m:t>=</m:t>
                      </m:r>
                      <m:f>
                        <m:fPr>
                          <m:ctrlPr>
                            <a:rPr lang="en-US" sz="2800" b="0" i="1" smtClean="0">
                              <a:solidFill>
                                <a:srgbClr val="7030A0"/>
                              </a:solidFill>
                              <a:latin typeface="Cambria Math" panose="02040503050406030204" pitchFamily="18" charset="0"/>
                            </a:rPr>
                          </m:ctrlPr>
                        </m:fPr>
                        <m:num>
                          <m:sSub>
                            <m:sSubPr>
                              <m:ctrlPr>
                                <a:rPr lang="en-US" sz="2800" b="0" i="1" smtClean="0">
                                  <a:solidFill>
                                    <a:srgbClr val="7030A0"/>
                                  </a:solidFill>
                                  <a:latin typeface="Cambria Math" panose="02040503050406030204" pitchFamily="18" charset="0"/>
                                </a:rPr>
                              </m:ctrlPr>
                            </m:sSubPr>
                            <m:e>
                              <m:r>
                                <a:rPr lang="en-US" sz="2800" b="0" i="1" smtClean="0">
                                  <a:solidFill>
                                    <a:srgbClr val="7030A0"/>
                                  </a:solidFill>
                                  <a:latin typeface="Cambria Math" panose="02040503050406030204" pitchFamily="18" charset="0"/>
                                </a:rPr>
                                <m:t>𝐵</m:t>
                              </m:r>
                            </m:e>
                            <m:sub>
                              <m:r>
                                <a:rPr lang="en-US" sz="2800" b="0" i="1" smtClean="0">
                                  <a:solidFill>
                                    <a:srgbClr val="7030A0"/>
                                  </a:solidFill>
                                  <a:latin typeface="Cambria Math" panose="02040503050406030204" pitchFamily="18" charset="0"/>
                                </a:rPr>
                                <m:t>1</m:t>
                              </m:r>
                            </m:sub>
                          </m:sSub>
                        </m:num>
                        <m:den>
                          <m:r>
                            <a:rPr lang="en-US" sz="2800" b="0" i="1" smtClean="0">
                              <a:solidFill>
                                <a:srgbClr val="7030A0"/>
                              </a:solidFill>
                              <a:latin typeface="Cambria Math" panose="02040503050406030204" pitchFamily="18" charset="0"/>
                            </a:rPr>
                            <m:t>𝑧</m:t>
                          </m:r>
                        </m:den>
                      </m:f>
                    </m:oMath>
                  </m:oMathPara>
                </a14:m>
                <a:endParaRPr lang="en-US" sz="2800" dirty="0">
                  <a:solidFill>
                    <a:srgbClr val="7030A0"/>
                  </a:solidFill>
                </a:endParaRPr>
              </a:p>
            </p:txBody>
          </p:sp>
        </mc:Choice>
        <mc:Fallback xmlns="">
          <p:sp>
            <p:nvSpPr>
              <p:cNvPr id="42" name="TextBox 41">
                <a:extLst>
                  <a:ext uri="{FF2B5EF4-FFF2-40B4-BE49-F238E27FC236}">
                    <a16:creationId xmlns:a16="http://schemas.microsoft.com/office/drawing/2014/main" id="{AF543785-2B82-8C46-9708-1B41DA2196B8}"/>
                  </a:ext>
                </a:extLst>
              </p:cNvPr>
              <p:cNvSpPr txBox="1">
                <a:spLocks noRot="1" noChangeAspect="1" noMove="1" noResize="1" noEditPoints="1" noAdjustHandles="1" noChangeArrowheads="1" noChangeShapeType="1" noTextEdit="1"/>
              </p:cNvSpPr>
              <p:nvPr/>
            </p:nvSpPr>
            <p:spPr>
              <a:xfrm>
                <a:off x="6315946" y="1239527"/>
                <a:ext cx="1153073" cy="882165"/>
              </a:xfrm>
              <a:prstGeom prst="rect">
                <a:avLst/>
              </a:prstGeom>
              <a:blipFill>
                <a:blip r:embed="rId17"/>
                <a:stretch>
                  <a:fillRect l="-8696" b="-17143"/>
                </a:stretch>
              </a:blipFill>
            </p:spPr>
            <p:txBody>
              <a:bodyPr/>
              <a:lstStyle/>
              <a:p>
                <a:r>
                  <a:rPr lang="en-US">
                    <a:noFill/>
                  </a:rPr>
                  <a:t> </a:t>
                </a:r>
              </a:p>
            </p:txBody>
          </p:sp>
        </mc:Fallback>
      </mc:AlternateContent>
      <p:grpSp>
        <p:nvGrpSpPr>
          <p:cNvPr id="43" name="Group 42">
            <a:extLst>
              <a:ext uri="{FF2B5EF4-FFF2-40B4-BE49-F238E27FC236}">
                <a16:creationId xmlns:a16="http://schemas.microsoft.com/office/drawing/2014/main" id="{2C9FAE3B-B0E2-1943-8895-AA1916229C39}"/>
              </a:ext>
            </a:extLst>
          </p:cNvPr>
          <p:cNvGrpSpPr/>
          <p:nvPr/>
        </p:nvGrpSpPr>
        <p:grpSpPr>
          <a:xfrm>
            <a:off x="6315946" y="4541908"/>
            <a:ext cx="2805243" cy="1922918"/>
            <a:chOff x="4926589" y="5372506"/>
            <a:chExt cx="2805243" cy="1922918"/>
          </a:xfrm>
        </p:grpSpPr>
        <p:sp>
          <p:nvSpPr>
            <p:cNvPr id="44" name="Right Brace 43">
              <a:extLst>
                <a:ext uri="{FF2B5EF4-FFF2-40B4-BE49-F238E27FC236}">
                  <a16:creationId xmlns:a16="http://schemas.microsoft.com/office/drawing/2014/main" id="{654DC27D-FD82-F249-917E-5598CF363E08}"/>
                </a:ext>
              </a:extLst>
            </p:cNvPr>
            <p:cNvSpPr/>
            <p:nvPr/>
          </p:nvSpPr>
          <p:spPr>
            <a:xfrm rot="5400000">
              <a:off x="6209552" y="4941543"/>
              <a:ext cx="199727" cy="1061654"/>
            </a:xfrm>
            <a:prstGeom prst="rightBrace">
              <a:avLst>
                <a:gd name="adj1" fmla="val 60745"/>
                <a:gd name="adj2" fmla="val 5000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800">
                <a:solidFill>
                  <a:srgbClr val="7030A0"/>
                </a:solidFill>
              </a:endParaRPr>
            </a:p>
          </p:txBody>
        </p:sp>
        <p:sp>
          <p:nvSpPr>
            <p:cNvPr id="45" name="TextBox 44">
              <a:extLst>
                <a:ext uri="{FF2B5EF4-FFF2-40B4-BE49-F238E27FC236}">
                  <a16:creationId xmlns:a16="http://schemas.microsoft.com/office/drawing/2014/main" id="{DD72F0C5-C0DD-5A4E-9738-5664B616E67F}"/>
                </a:ext>
              </a:extLst>
            </p:cNvPr>
            <p:cNvSpPr txBox="1"/>
            <p:nvPr/>
          </p:nvSpPr>
          <p:spPr>
            <a:xfrm>
              <a:off x="4926589" y="5725764"/>
              <a:ext cx="2805243" cy="1569660"/>
            </a:xfrm>
            <a:prstGeom prst="rect">
              <a:avLst/>
            </a:prstGeom>
            <a:noFill/>
          </p:spPr>
          <p:txBody>
            <a:bodyPr wrap="square" rtlCol="0">
              <a:spAutoFit/>
            </a:bodyPr>
            <a:lstStyle/>
            <a:p>
              <a:pPr algn="ctr"/>
              <a:r>
                <a:rPr lang="en-US" dirty="0">
                  <a:solidFill>
                    <a:srgbClr val="7030A0"/>
                  </a:solidFill>
                </a:rPr>
                <a:t>Disparity is inversely proportional to depth!</a:t>
              </a:r>
              <a:endParaRPr lang="en-US" baseline="-25000" dirty="0">
                <a:solidFill>
                  <a:srgbClr val="7030A0"/>
                </a:solidFill>
              </a:endParaRPr>
            </a:p>
          </p:txBody>
        </p:sp>
      </p:grpSp>
      <p:sp>
        <p:nvSpPr>
          <p:cNvPr id="2" name="Triangle 1">
            <a:extLst>
              <a:ext uri="{FF2B5EF4-FFF2-40B4-BE49-F238E27FC236}">
                <a16:creationId xmlns:a16="http://schemas.microsoft.com/office/drawing/2014/main" id="{40700309-8F3C-4F49-820C-CF7AC6D5BE0E}"/>
              </a:ext>
            </a:extLst>
          </p:cNvPr>
          <p:cNvSpPr/>
          <p:nvPr/>
        </p:nvSpPr>
        <p:spPr bwMode="auto">
          <a:xfrm flipV="1">
            <a:off x="2514600" y="3428999"/>
            <a:ext cx="289848" cy="703569"/>
          </a:xfrm>
          <a:prstGeom prst="triangle">
            <a:avLst>
              <a:gd name="adj" fmla="val 0"/>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38" name="Triangle 37">
            <a:extLst>
              <a:ext uri="{FF2B5EF4-FFF2-40B4-BE49-F238E27FC236}">
                <a16:creationId xmlns:a16="http://schemas.microsoft.com/office/drawing/2014/main" id="{B7959567-25D0-9D43-A615-D17768D29CE2}"/>
              </a:ext>
            </a:extLst>
          </p:cNvPr>
          <p:cNvSpPr/>
          <p:nvPr/>
        </p:nvSpPr>
        <p:spPr bwMode="auto">
          <a:xfrm flipH="1">
            <a:off x="2549024" y="1550853"/>
            <a:ext cx="1075236" cy="2539723"/>
          </a:xfrm>
          <a:prstGeom prst="triangle">
            <a:avLst>
              <a:gd name="adj" fmla="val 0"/>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39" name="Triangle 38">
            <a:extLst>
              <a:ext uri="{FF2B5EF4-FFF2-40B4-BE49-F238E27FC236}">
                <a16:creationId xmlns:a16="http://schemas.microsoft.com/office/drawing/2014/main" id="{064A77B3-3DCB-634F-B3CC-0DFFD1FD43C9}"/>
              </a:ext>
            </a:extLst>
          </p:cNvPr>
          <p:cNvSpPr/>
          <p:nvPr/>
        </p:nvSpPr>
        <p:spPr bwMode="auto">
          <a:xfrm>
            <a:off x="3617914" y="1558303"/>
            <a:ext cx="1313772" cy="2539723"/>
          </a:xfrm>
          <a:prstGeom prst="triangle">
            <a:avLst>
              <a:gd name="adj" fmla="val 0"/>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46" name="Triangle 45">
            <a:extLst>
              <a:ext uri="{FF2B5EF4-FFF2-40B4-BE49-F238E27FC236}">
                <a16:creationId xmlns:a16="http://schemas.microsoft.com/office/drawing/2014/main" id="{51B51A7B-177A-634B-93F9-2FBBD2CCAE80}"/>
              </a:ext>
            </a:extLst>
          </p:cNvPr>
          <p:cNvSpPr/>
          <p:nvPr/>
        </p:nvSpPr>
        <p:spPr bwMode="auto">
          <a:xfrm flipH="1" flipV="1">
            <a:off x="4611675" y="3449864"/>
            <a:ext cx="347229" cy="655612"/>
          </a:xfrm>
          <a:prstGeom prst="triangle">
            <a:avLst>
              <a:gd name="adj" fmla="val 0"/>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2E799B5-BBC5-63E7-B9C3-DF9F03C217DA}"/>
                  </a:ext>
                </a:extLst>
              </p:cNvPr>
              <p:cNvSpPr txBox="1"/>
              <p:nvPr/>
            </p:nvSpPr>
            <p:spPr>
              <a:xfrm>
                <a:off x="9157048" y="5270461"/>
                <a:ext cx="1658531" cy="8190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C00000"/>
                          </a:solidFill>
                          <a:latin typeface="Cambria Math" panose="02040503050406030204" pitchFamily="18" charset="0"/>
                        </a:rPr>
                        <m:t>𝑧</m:t>
                      </m:r>
                      <m:r>
                        <a:rPr lang="en-US" sz="2800" b="0" i="1" smtClean="0">
                          <a:solidFill>
                            <a:srgbClr val="C00000"/>
                          </a:solidFill>
                          <a:latin typeface="Cambria Math" panose="02040503050406030204" pitchFamily="18" charset="0"/>
                        </a:rPr>
                        <m:t>=</m:t>
                      </m:r>
                      <m:f>
                        <m:fPr>
                          <m:ctrlPr>
                            <a:rPr lang="en-US" sz="2800" b="0" i="1" smtClean="0">
                              <a:solidFill>
                                <a:srgbClr val="C00000"/>
                              </a:solidFill>
                              <a:latin typeface="Cambria Math" panose="02040503050406030204" pitchFamily="18" charset="0"/>
                            </a:rPr>
                          </m:ctrlPr>
                        </m:fPr>
                        <m:num>
                          <m:r>
                            <a:rPr lang="en-US" sz="2800" b="0" i="1" smtClean="0">
                              <a:solidFill>
                                <a:srgbClr val="C00000"/>
                              </a:solidFill>
                              <a:latin typeface="Cambria Math" panose="02040503050406030204" pitchFamily="18" charset="0"/>
                            </a:rPr>
                            <m:t>𝑓𝐵</m:t>
                          </m:r>
                        </m:num>
                        <m:den>
                          <m:r>
                            <a:rPr lang="en-US" sz="2800" i="1">
                              <a:solidFill>
                                <a:srgbClr val="C00000"/>
                              </a:solidFill>
                              <a:latin typeface="Cambria Math" panose="02040503050406030204" pitchFamily="18" charset="0"/>
                            </a:rPr>
                            <m:t>𝑥</m:t>
                          </m:r>
                          <m:r>
                            <a:rPr lang="en-US" sz="2800" i="1">
                              <a:solidFill>
                                <a:srgbClr val="C00000"/>
                              </a:solidFill>
                              <a:latin typeface="Cambria Math" panose="02040503050406030204" pitchFamily="18" charset="0"/>
                            </a:rPr>
                            <m:t>−</m:t>
                          </m:r>
                          <m:r>
                            <a:rPr lang="en-US" sz="2800" i="1">
                              <a:solidFill>
                                <a:srgbClr val="C00000"/>
                              </a:solidFill>
                              <a:latin typeface="Cambria Math" panose="02040503050406030204" pitchFamily="18" charset="0"/>
                            </a:rPr>
                            <m:t>𝑥</m:t>
                          </m:r>
                          <m:r>
                            <a:rPr lang="en-US" sz="2800" i="1">
                              <a:solidFill>
                                <a:srgbClr val="C00000"/>
                              </a:solidFill>
                              <a:latin typeface="Cambria Math" panose="02040503050406030204" pitchFamily="18" charset="0"/>
                            </a:rPr>
                            <m:t>′</m:t>
                          </m:r>
                        </m:den>
                      </m:f>
                    </m:oMath>
                  </m:oMathPara>
                </a14:m>
                <a:endParaRPr lang="en-US" sz="2800" dirty="0">
                  <a:solidFill>
                    <a:srgbClr val="C00000"/>
                  </a:solidFill>
                </a:endParaRPr>
              </a:p>
            </p:txBody>
          </p:sp>
        </mc:Choice>
        <mc:Fallback xmlns="">
          <p:sp>
            <p:nvSpPr>
              <p:cNvPr id="4" name="TextBox 3">
                <a:extLst>
                  <a:ext uri="{FF2B5EF4-FFF2-40B4-BE49-F238E27FC236}">
                    <a16:creationId xmlns:a16="http://schemas.microsoft.com/office/drawing/2014/main" id="{52E799B5-BBC5-63E7-B9C3-DF9F03C217DA}"/>
                  </a:ext>
                </a:extLst>
              </p:cNvPr>
              <p:cNvSpPr txBox="1">
                <a:spLocks noRot="1" noChangeAspect="1" noMove="1" noResize="1" noEditPoints="1" noAdjustHandles="1" noChangeArrowheads="1" noChangeShapeType="1" noTextEdit="1"/>
              </p:cNvSpPr>
              <p:nvPr/>
            </p:nvSpPr>
            <p:spPr>
              <a:xfrm>
                <a:off x="9157048" y="5270461"/>
                <a:ext cx="1658531" cy="819070"/>
              </a:xfrm>
              <a:prstGeom prst="rect">
                <a:avLst/>
              </a:prstGeom>
              <a:blipFill>
                <a:blip r:embed="rId18"/>
                <a:stretch>
                  <a:fillRect l="-1515" t="-3077" r="-4545" b="-15385"/>
                </a:stretch>
              </a:blipFill>
            </p:spPr>
            <p:txBody>
              <a:bodyPr/>
              <a:lstStyle/>
              <a:p>
                <a:r>
                  <a:rPr lang="en-US">
                    <a:noFill/>
                  </a:rPr>
                  <a:t> </a:t>
                </a:r>
              </a:p>
            </p:txBody>
          </p:sp>
        </mc:Fallback>
      </mc:AlternateContent>
    </p:spTree>
    <p:extLst>
      <p:ext uri="{BB962C8B-B14F-4D97-AF65-F5344CB8AC3E}">
        <p14:creationId xmlns:p14="http://schemas.microsoft.com/office/powerpoint/2010/main" val="2715324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2"/>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3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3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4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7" grpId="0"/>
      <p:bldP spid="40" grpId="0"/>
      <p:bldP spid="41" grpId="0"/>
      <p:bldP spid="42" grpId="0"/>
      <p:bldP spid="2" grpId="0" animBg="1"/>
      <p:bldP spid="2" grpId="1" animBg="1"/>
      <p:bldP spid="38" grpId="0" animBg="1"/>
      <p:bldP spid="38" grpId="1" animBg="1"/>
      <p:bldP spid="39" grpId="0" animBg="1"/>
      <p:bldP spid="39" grpId="1" animBg="1"/>
      <p:bldP spid="46" grpId="0" animBg="1"/>
      <p:bldP spid="46" grpId="1" animBg="1"/>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US"/>
              <a:t>Depth from disparity</a:t>
            </a:r>
          </a:p>
        </p:txBody>
      </p:sp>
      <p:sp>
        <p:nvSpPr>
          <p:cNvPr id="3078" name="Oval 5"/>
          <p:cNvSpPr>
            <a:spLocks noChangeArrowheads="1"/>
          </p:cNvSpPr>
          <p:nvPr/>
        </p:nvSpPr>
        <p:spPr bwMode="auto">
          <a:xfrm>
            <a:off x="2447926" y="4069126"/>
            <a:ext cx="90487" cy="91782"/>
          </a:xfrm>
          <a:prstGeom prst="ellipse">
            <a:avLst/>
          </a:prstGeom>
          <a:solidFill>
            <a:schemeClr val="tx1"/>
          </a:solidFill>
          <a:ln w="12700">
            <a:solidFill>
              <a:schemeClr val="tx1"/>
            </a:solidFill>
            <a:round/>
            <a:headEnd/>
            <a:tailEnd/>
          </a:ln>
        </p:spPr>
        <p:txBody>
          <a:bodyPr wrap="none" anchor="ctr"/>
          <a:lstStyle/>
          <a:p>
            <a:endParaRPr lang="en-US"/>
          </a:p>
        </p:txBody>
      </p:sp>
      <p:sp>
        <p:nvSpPr>
          <p:cNvPr id="3079" name="Oval 6"/>
          <p:cNvSpPr>
            <a:spLocks noChangeArrowheads="1"/>
          </p:cNvSpPr>
          <p:nvPr/>
        </p:nvSpPr>
        <p:spPr bwMode="auto">
          <a:xfrm>
            <a:off x="3895726" y="4069126"/>
            <a:ext cx="90487" cy="91782"/>
          </a:xfrm>
          <a:prstGeom prst="ellipse">
            <a:avLst/>
          </a:prstGeom>
          <a:solidFill>
            <a:schemeClr val="tx1"/>
          </a:solidFill>
          <a:ln w="12700">
            <a:solidFill>
              <a:schemeClr val="tx1"/>
            </a:solidFill>
            <a:round/>
            <a:headEnd/>
            <a:tailEnd/>
          </a:ln>
        </p:spPr>
        <p:txBody>
          <a:bodyPr wrap="none" anchor="ctr"/>
          <a:lstStyle/>
          <a:p>
            <a:endParaRPr lang="en-US"/>
          </a:p>
        </p:txBody>
      </p:sp>
      <p:sp>
        <p:nvSpPr>
          <p:cNvPr id="3080" name="Line 7"/>
          <p:cNvSpPr>
            <a:spLocks noChangeShapeType="1"/>
          </p:cNvSpPr>
          <p:nvPr/>
        </p:nvSpPr>
        <p:spPr bwMode="auto">
          <a:xfrm>
            <a:off x="1905001" y="3426651"/>
            <a:ext cx="1176337" cy="0"/>
          </a:xfrm>
          <a:prstGeom prst="line">
            <a:avLst/>
          </a:prstGeom>
          <a:noFill/>
          <a:ln w="12700">
            <a:solidFill>
              <a:schemeClr val="tx1"/>
            </a:solidFill>
            <a:round/>
            <a:headEnd/>
            <a:tailEnd/>
          </a:ln>
        </p:spPr>
        <p:txBody>
          <a:bodyPr wrap="none" anchor="ctr"/>
          <a:lstStyle/>
          <a:p>
            <a:endParaRPr lang="en-US"/>
          </a:p>
        </p:txBody>
      </p:sp>
      <p:sp>
        <p:nvSpPr>
          <p:cNvPr id="3081" name="Line 8"/>
          <p:cNvSpPr>
            <a:spLocks noChangeShapeType="1"/>
          </p:cNvSpPr>
          <p:nvPr/>
        </p:nvSpPr>
        <p:spPr bwMode="auto">
          <a:xfrm>
            <a:off x="3352801" y="3426651"/>
            <a:ext cx="1176337" cy="0"/>
          </a:xfrm>
          <a:prstGeom prst="line">
            <a:avLst/>
          </a:prstGeom>
          <a:noFill/>
          <a:ln w="12700">
            <a:solidFill>
              <a:schemeClr val="tx1"/>
            </a:solidFill>
            <a:round/>
            <a:headEnd/>
            <a:tailEnd/>
          </a:ln>
        </p:spPr>
        <p:txBody>
          <a:bodyPr wrap="none" anchor="ctr"/>
          <a:lstStyle/>
          <a:p>
            <a:endParaRPr lang="en-US"/>
          </a:p>
        </p:txBody>
      </p:sp>
      <p:sp>
        <p:nvSpPr>
          <p:cNvPr id="3082" name="Oval 9"/>
          <p:cNvSpPr>
            <a:spLocks noChangeArrowheads="1"/>
          </p:cNvSpPr>
          <p:nvPr/>
        </p:nvSpPr>
        <p:spPr bwMode="auto">
          <a:xfrm>
            <a:off x="4800601" y="1447800"/>
            <a:ext cx="90487" cy="91782"/>
          </a:xfrm>
          <a:prstGeom prst="ellipse">
            <a:avLst/>
          </a:prstGeom>
          <a:solidFill>
            <a:schemeClr val="tx1"/>
          </a:solidFill>
          <a:ln w="12700">
            <a:solidFill>
              <a:schemeClr val="tx1"/>
            </a:solidFill>
            <a:round/>
            <a:headEnd/>
            <a:tailEnd/>
          </a:ln>
        </p:spPr>
        <p:txBody>
          <a:bodyPr wrap="none" anchor="ctr"/>
          <a:lstStyle/>
          <a:p>
            <a:endParaRPr lang="en-US"/>
          </a:p>
        </p:txBody>
      </p:sp>
      <p:sp>
        <p:nvSpPr>
          <p:cNvPr id="3083" name="Line 10"/>
          <p:cNvSpPr>
            <a:spLocks noChangeShapeType="1"/>
          </p:cNvSpPr>
          <p:nvPr/>
        </p:nvSpPr>
        <p:spPr bwMode="auto">
          <a:xfrm flipV="1">
            <a:off x="2538412" y="1447800"/>
            <a:ext cx="2338388" cy="2621326"/>
          </a:xfrm>
          <a:prstGeom prst="line">
            <a:avLst/>
          </a:prstGeom>
          <a:noFill/>
          <a:ln w="12700">
            <a:solidFill>
              <a:schemeClr val="tx1"/>
            </a:solidFill>
            <a:round/>
            <a:headEnd/>
            <a:tailEnd/>
          </a:ln>
        </p:spPr>
        <p:txBody>
          <a:bodyPr wrap="none" anchor="ctr"/>
          <a:lstStyle/>
          <a:p>
            <a:endParaRPr lang="en-US"/>
          </a:p>
        </p:txBody>
      </p:sp>
      <p:sp>
        <p:nvSpPr>
          <p:cNvPr id="3084" name="Line 11"/>
          <p:cNvSpPr>
            <a:spLocks noChangeShapeType="1"/>
          </p:cNvSpPr>
          <p:nvPr/>
        </p:nvSpPr>
        <p:spPr bwMode="auto">
          <a:xfrm flipV="1">
            <a:off x="3962400" y="1447800"/>
            <a:ext cx="914400" cy="2667000"/>
          </a:xfrm>
          <a:prstGeom prst="line">
            <a:avLst/>
          </a:prstGeom>
          <a:noFill/>
          <a:ln w="12700">
            <a:solidFill>
              <a:schemeClr val="tx1"/>
            </a:solidFill>
            <a:round/>
            <a:headEnd/>
            <a:tailEnd/>
          </a:ln>
        </p:spPr>
        <p:txBody>
          <a:bodyPr wrap="none" anchor="ctr"/>
          <a:lstStyle/>
          <a:p>
            <a:endParaRPr lang="en-US"/>
          </a:p>
        </p:txBody>
      </p:sp>
      <p:sp>
        <p:nvSpPr>
          <p:cNvPr id="3085" name="Line 12"/>
          <p:cNvSpPr>
            <a:spLocks noChangeShapeType="1"/>
          </p:cNvSpPr>
          <p:nvPr/>
        </p:nvSpPr>
        <p:spPr bwMode="auto">
          <a:xfrm flipV="1">
            <a:off x="2500709" y="3426652"/>
            <a:ext cx="0" cy="642475"/>
          </a:xfrm>
          <a:prstGeom prst="line">
            <a:avLst/>
          </a:prstGeom>
          <a:noFill/>
          <a:ln w="12700">
            <a:solidFill>
              <a:schemeClr val="tx1"/>
            </a:solidFill>
            <a:round/>
            <a:headEnd/>
            <a:tailEnd type="arrow" w="med" len="med"/>
          </a:ln>
        </p:spPr>
        <p:txBody>
          <a:bodyPr wrap="none" anchor="ctr"/>
          <a:lstStyle/>
          <a:p>
            <a:endParaRPr lang="en-US"/>
          </a:p>
        </p:txBody>
      </p:sp>
      <p:sp>
        <p:nvSpPr>
          <p:cNvPr id="3087" name="Oval 14"/>
          <p:cNvSpPr>
            <a:spLocks noChangeArrowheads="1"/>
          </p:cNvSpPr>
          <p:nvPr/>
        </p:nvSpPr>
        <p:spPr bwMode="auto">
          <a:xfrm>
            <a:off x="3033714" y="3375023"/>
            <a:ext cx="90487" cy="91782"/>
          </a:xfrm>
          <a:prstGeom prst="ellipse">
            <a:avLst/>
          </a:prstGeom>
          <a:solidFill>
            <a:schemeClr val="tx1"/>
          </a:solidFill>
          <a:ln w="12700">
            <a:solidFill>
              <a:schemeClr val="tx1"/>
            </a:solidFill>
            <a:round/>
            <a:headEnd/>
            <a:tailEnd/>
          </a:ln>
        </p:spPr>
        <p:txBody>
          <a:bodyPr wrap="none" anchor="ctr"/>
          <a:lstStyle/>
          <a:p>
            <a:endParaRPr lang="en-US"/>
          </a:p>
        </p:txBody>
      </p:sp>
      <p:sp>
        <p:nvSpPr>
          <p:cNvPr id="3088" name="Oval 15"/>
          <p:cNvSpPr>
            <a:spLocks noChangeArrowheads="1"/>
          </p:cNvSpPr>
          <p:nvPr/>
        </p:nvSpPr>
        <p:spPr bwMode="auto">
          <a:xfrm>
            <a:off x="4176714" y="3375023"/>
            <a:ext cx="90487" cy="91782"/>
          </a:xfrm>
          <a:prstGeom prst="ellipse">
            <a:avLst/>
          </a:prstGeom>
          <a:solidFill>
            <a:schemeClr val="tx1"/>
          </a:solidFill>
          <a:ln w="12700">
            <a:solidFill>
              <a:schemeClr val="tx1"/>
            </a:solidFill>
            <a:round/>
            <a:headEnd/>
            <a:tailEnd/>
          </a:ln>
        </p:spPr>
        <p:txBody>
          <a:bodyPr wrap="none" anchor="ctr"/>
          <a:lstStyle/>
          <a:p>
            <a:endParaRPr lang="en-US"/>
          </a:p>
        </p:txBody>
      </p:sp>
      <p:sp>
        <p:nvSpPr>
          <p:cNvPr id="3089" name="Line 16"/>
          <p:cNvSpPr>
            <a:spLocks noChangeShapeType="1"/>
          </p:cNvSpPr>
          <p:nvPr/>
        </p:nvSpPr>
        <p:spPr bwMode="auto">
          <a:xfrm flipV="1">
            <a:off x="3946624" y="3426652"/>
            <a:ext cx="0" cy="642475"/>
          </a:xfrm>
          <a:prstGeom prst="line">
            <a:avLst/>
          </a:prstGeom>
          <a:noFill/>
          <a:ln w="12700">
            <a:solidFill>
              <a:schemeClr val="tx1"/>
            </a:solidFill>
            <a:round/>
            <a:headEnd/>
            <a:tailEnd type="arrow" w="med" len="med"/>
          </a:ln>
        </p:spPr>
        <p:txBody>
          <a:bodyPr wrap="none" anchor="ctr"/>
          <a:lstStyle/>
          <a:p>
            <a:endParaRPr lang="en-US"/>
          </a:p>
        </p:txBody>
      </p:sp>
      <p:sp>
        <p:nvSpPr>
          <p:cNvPr id="3090" name="Line 17"/>
          <p:cNvSpPr>
            <a:spLocks noChangeShapeType="1"/>
          </p:cNvSpPr>
          <p:nvPr/>
        </p:nvSpPr>
        <p:spPr bwMode="auto">
          <a:xfrm>
            <a:off x="2447925" y="3334869"/>
            <a:ext cx="600075" cy="17931"/>
          </a:xfrm>
          <a:prstGeom prst="line">
            <a:avLst/>
          </a:prstGeom>
          <a:noFill/>
          <a:ln w="12700">
            <a:solidFill>
              <a:schemeClr val="tx1"/>
            </a:solidFill>
            <a:round/>
            <a:headEnd type="none" w="med" len="sm"/>
            <a:tailEnd type="arrow" w="med" len="sm"/>
          </a:ln>
        </p:spPr>
        <p:txBody>
          <a:bodyPr wrap="none" anchor="ctr"/>
          <a:lstStyle/>
          <a:p>
            <a:endParaRPr lang="en-US"/>
          </a:p>
        </p:txBody>
      </p:sp>
      <p:sp>
        <p:nvSpPr>
          <p:cNvPr id="3100" name="Line 27"/>
          <p:cNvSpPr>
            <a:spLocks noChangeShapeType="1"/>
          </p:cNvSpPr>
          <p:nvPr/>
        </p:nvSpPr>
        <p:spPr bwMode="auto">
          <a:xfrm>
            <a:off x="2591198" y="4109280"/>
            <a:ext cx="1295003" cy="5520"/>
          </a:xfrm>
          <a:prstGeom prst="line">
            <a:avLst/>
          </a:prstGeom>
          <a:noFill/>
          <a:ln w="19050">
            <a:solidFill>
              <a:schemeClr val="tx1"/>
            </a:solidFill>
            <a:round/>
            <a:headEnd/>
            <a:tailEnd type="triangle" w="med" len="med"/>
          </a:ln>
        </p:spPr>
        <p:txBody>
          <a:bodyPr wrap="none" anchor="ctr"/>
          <a:lstStyle/>
          <a:p>
            <a:endParaRPr lang="en-US"/>
          </a:p>
        </p:txBody>
      </p:sp>
      <p:cxnSp>
        <p:nvCxnSpPr>
          <p:cNvPr id="3" name="Straight Connector 2"/>
          <p:cNvCxnSpPr/>
          <p:nvPr/>
        </p:nvCxnSpPr>
        <p:spPr bwMode="auto">
          <a:xfrm flipH="1">
            <a:off x="4876801" y="1459072"/>
            <a:ext cx="4365" cy="2655729"/>
          </a:xfrm>
          <a:prstGeom prst="line">
            <a:avLst/>
          </a:prstGeom>
          <a:solidFill>
            <a:schemeClr val="accent1"/>
          </a:solidFill>
          <a:ln w="9525" cap="flat" cmpd="sng" algn="ctr">
            <a:solidFill>
              <a:schemeClr val="tx1"/>
            </a:solidFill>
            <a:prstDash val="sysDash"/>
            <a:round/>
            <a:headEnd type="none" w="med" len="med"/>
            <a:tailEnd type="none" w="med" len="med"/>
          </a:ln>
          <a:effectLst/>
        </p:spPr>
      </p:cxnSp>
      <p:sp>
        <p:nvSpPr>
          <p:cNvPr id="39" name="Line 17"/>
          <p:cNvSpPr>
            <a:spLocks noChangeShapeType="1"/>
          </p:cNvSpPr>
          <p:nvPr/>
        </p:nvSpPr>
        <p:spPr bwMode="auto">
          <a:xfrm>
            <a:off x="3981450" y="3352800"/>
            <a:ext cx="209550" cy="0"/>
          </a:xfrm>
          <a:prstGeom prst="line">
            <a:avLst/>
          </a:prstGeom>
          <a:noFill/>
          <a:ln w="12700">
            <a:solidFill>
              <a:schemeClr val="tx1"/>
            </a:solidFill>
            <a:round/>
            <a:headEnd type="none" w="med" len="sm"/>
            <a:tailEnd type="arrow" w="med" len="sm"/>
          </a:ln>
        </p:spPr>
        <p:txBody>
          <a:bodyPr wrap="none" anchor="ctr"/>
          <a:lstStyle/>
          <a:p>
            <a:endParaRPr lang="en-US"/>
          </a:p>
        </p:txBody>
      </p:sp>
      <mc:AlternateContent xmlns:mc="http://schemas.openxmlformats.org/markup-compatibility/2006" xmlns:a14="http://schemas.microsoft.com/office/drawing/2010/main">
        <mc:Choice Requires="a14">
          <p:sp>
            <p:nvSpPr>
              <p:cNvPr id="40" name="Text Box 24"/>
              <p:cNvSpPr txBox="1">
                <a:spLocks noChangeArrowheads="1"/>
              </p:cNvSpPr>
              <p:nvPr/>
            </p:nvSpPr>
            <p:spPr bwMode="auto">
              <a:xfrm>
                <a:off x="2743200" y="3657601"/>
                <a:ext cx="916186" cy="430229"/>
              </a:xfrm>
              <a:prstGeom prst="rect">
                <a:avLst/>
              </a:prstGeom>
              <a:noFill/>
              <a:ln w="12700">
                <a:noFill/>
                <a:miter lim="800000"/>
                <a:headEnd/>
                <a:tailEnd/>
              </a:ln>
            </p:spPr>
            <p:txBody>
              <a:bodyPr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𝐵</m:t>
                      </m:r>
                    </m:oMath>
                  </m:oMathPara>
                </a14:m>
                <a:endParaRPr lang="en-US" sz="2200" baseline="-250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40" name="Text Box 24"/>
              <p:cNvSpPr txBox="1">
                <a:spLocks noRot="1" noChangeAspect="1" noMove="1" noResize="1" noEditPoints="1" noAdjustHandles="1" noChangeArrowheads="1" noChangeShapeType="1" noTextEdit="1"/>
              </p:cNvSpPr>
              <p:nvPr/>
            </p:nvSpPr>
            <p:spPr bwMode="auto">
              <a:xfrm>
                <a:off x="2743200" y="3657601"/>
                <a:ext cx="916186" cy="430229"/>
              </a:xfrm>
              <a:prstGeom prst="rect">
                <a:avLst/>
              </a:prstGeom>
              <a:blipFill>
                <a:blip r:embed="rId3"/>
                <a:stretch>
                  <a:fillRect/>
                </a:stretch>
              </a:blipFill>
              <a:ln w="12700">
                <a:noFill/>
                <a:miter lim="800000"/>
                <a:headEnd/>
                <a:tailEnd/>
              </a:ln>
            </p:spPr>
            <p:txBody>
              <a:bodyPr/>
              <a:lstStyle/>
              <a:p>
                <a:r>
                  <a:rPr lang="en-US">
                    <a:noFill/>
                  </a:rPr>
                  <a:t> </a:t>
                </a:r>
              </a:p>
            </p:txBody>
          </p:sp>
        </mc:Fallback>
      </mc:AlternateContent>
      <p:sp>
        <p:nvSpPr>
          <p:cNvPr id="8" name="Right Brace 7"/>
          <p:cNvSpPr/>
          <p:nvPr/>
        </p:nvSpPr>
        <p:spPr bwMode="auto">
          <a:xfrm rot="5400000">
            <a:off x="3581400" y="3505200"/>
            <a:ext cx="228600" cy="2362200"/>
          </a:xfrm>
          <a:prstGeom prst="rightBrac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3" name="Right Brace 42"/>
          <p:cNvSpPr/>
          <p:nvPr/>
        </p:nvSpPr>
        <p:spPr bwMode="auto">
          <a:xfrm rot="5400000">
            <a:off x="4305300" y="4838700"/>
            <a:ext cx="228600" cy="914400"/>
          </a:xfrm>
          <a:prstGeom prst="rightBrac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37" name="Text Box 24">
                <a:extLst>
                  <a:ext uri="{FF2B5EF4-FFF2-40B4-BE49-F238E27FC236}">
                    <a16:creationId xmlns:a16="http://schemas.microsoft.com/office/drawing/2014/main" id="{7B4A99B2-D775-354E-A36D-2274AC3DBB53}"/>
                  </a:ext>
                </a:extLst>
              </p:cNvPr>
              <p:cNvSpPr txBox="1">
                <a:spLocks noChangeArrowheads="1"/>
              </p:cNvSpPr>
              <p:nvPr/>
            </p:nvSpPr>
            <p:spPr bwMode="auto">
              <a:xfrm>
                <a:off x="2048272" y="4147524"/>
                <a:ext cx="916186" cy="430229"/>
              </a:xfrm>
              <a:prstGeom prst="rect">
                <a:avLst/>
              </a:prstGeom>
              <a:noFill/>
              <a:ln w="12700">
                <a:noFill/>
                <a:miter lim="800000"/>
                <a:headEnd/>
                <a:tailEnd/>
              </a:ln>
            </p:spPr>
            <p:txBody>
              <a:bodyPr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𝑂</m:t>
                      </m:r>
                    </m:oMath>
                  </m:oMathPara>
                </a14:m>
                <a:endParaRPr lang="en-US" sz="2200" i="1" baseline="-250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7" name="Text Box 24">
                <a:extLst>
                  <a:ext uri="{FF2B5EF4-FFF2-40B4-BE49-F238E27FC236}">
                    <a16:creationId xmlns:a16="http://schemas.microsoft.com/office/drawing/2014/main" id="{7B4A99B2-D775-354E-A36D-2274AC3DBB53}"/>
                  </a:ext>
                </a:extLst>
              </p:cNvPr>
              <p:cNvSpPr txBox="1">
                <a:spLocks noRot="1" noChangeAspect="1" noMove="1" noResize="1" noEditPoints="1" noAdjustHandles="1" noChangeArrowheads="1" noChangeShapeType="1" noTextEdit="1"/>
              </p:cNvSpPr>
              <p:nvPr/>
            </p:nvSpPr>
            <p:spPr bwMode="auto">
              <a:xfrm>
                <a:off x="2048272" y="4147524"/>
                <a:ext cx="916186" cy="430229"/>
              </a:xfrm>
              <a:prstGeom prst="rect">
                <a:avLst/>
              </a:prstGeom>
              <a:blipFill>
                <a:blip r:embed="rId4"/>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 Box 25">
                <a:extLst>
                  <a:ext uri="{FF2B5EF4-FFF2-40B4-BE49-F238E27FC236}">
                    <a16:creationId xmlns:a16="http://schemas.microsoft.com/office/drawing/2014/main" id="{D028D6A2-E7F3-B94B-A6C5-6EC44AEB40E4}"/>
                  </a:ext>
                </a:extLst>
              </p:cNvPr>
              <p:cNvSpPr txBox="1">
                <a:spLocks noChangeArrowheads="1"/>
              </p:cNvSpPr>
              <p:nvPr/>
            </p:nvSpPr>
            <p:spPr bwMode="auto">
              <a:xfrm>
                <a:off x="3581400" y="4147524"/>
                <a:ext cx="916186" cy="430229"/>
              </a:xfrm>
              <a:prstGeom prst="rect">
                <a:avLst/>
              </a:prstGeom>
              <a:noFill/>
              <a:ln w="12700">
                <a:noFill/>
                <a:miter lim="800000"/>
                <a:headEnd/>
                <a:tailEnd/>
              </a:ln>
            </p:spPr>
            <p:txBody>
              <a:bodyPr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𝑂</m:t>
                      </m:r>
                      <m:r>
                        <a:rPr lang="en-US" sz="2200" b="0" i="1" dirty="0" smtClean="0">
                          <a:solidFill>
                            <a:srgbClr val="7030A0"/>
                          </a:solidFill>
                          <a:latin typeface="Cambria Math" panose="02040503050406030204" pitchFamily="18" charset="0"/>
                          <a:cs typeface="Times New Roman" panose="02020603050405020304" pitchFamily="18" charset="0"/>
                        </a:rPr>
                        <m:t>′</m:t>
                      </m:r>
                    </m:oMath>
                  </m:oMathPara>
                </a14:m>
                <a:endParaRPr lang="en-US" sz="2200" i="1" baseline="-250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38" name="Text Box 25">
                <a:extLst>
                  <a:ext uri="{FF2B5EF4-FFF2-40B4-BE49-F238E27FC236}">
                    <a16:creationId xmlns:a16="http://schemas.microsoft.com/office/drawing/2014/main" id="{D028D6A2-E7F3-B94B-A6C5-6EC44AEB40E4}"/>
                  </a:ext>
                </a:extLst>
              </p:cNvPr>
              <p:cNvSpPr txBox="1">
                <a:spLocks noRot="1" noChangeAspect="1" noMove="1" noResize="1" noEditPoints="1" noAdjustHandles="1" noChangeArrowheads="1" noChangeShapeType="1" noTextEdit="1"/>
              </p:cNvSpPr>
              <p:nvPr/>
            </p:nvSpPr>
            <p:spPr bwMode="auto">
              <a:xfrm>
                <a:off x="3581400" y="4147524"/>
                <a:ext cx="916186" cy="430229"/>
              </a:xfrm>
              <a:prstGeom prst="rect">
                <a:avLst/>
              </a:prstGeom>
              <a:blipFill>
                <a:blip r:embed="rId5"/>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 Box 24">
                <a:extLst>
                  <a:ext uri="{FF2B5EF4-FFF2-40B4-BE49-F238E27FC236}">
                    <a16:creationId xmlns:a16="http://schemas.microsoft.com/office/drawing/2014/main" id="{0767C00E-F117-C24D-BB3F-A18B3574D0C6}"/>
                  </a:ext>
                </a:extLst>
              </p:cNvPr>
              <p:cNvSpPr txBox="1">
                <a:spLocks noChangeArrowheads="1"/>
              </p:cNvSpPr>
              <p:nvPr/>
            </p:nvSpPr>
            <p:spPr bwMode="auto">
              <a:xfrm>
                <a:off x="3263146" y="4788409"/>
                <a:ext cx="916186" cy="430229"/>
              </a:xfrm>
              <a:prstGeom prst="rect">
                <a:avLst/>
              </a:prstGeom>
              <a:noFill/>
              <a:ln w="12700">
                <a:noFill/>
                <a:miter lim="800000"/>
                <a:headEnd/>
                <a:tailEnd/>
              </a:ln>
            </p:spPr>
            <p:txBody>
              <a:bodyPr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𝐵</m:t>
                      </m:r>
                      <m:r>
                        <a:rPr lang="en-US" sz="2200" i="1" baseline="-25000" dirty="0">
                          <a:solidFill>
                            <a:srgbClr val="7030A0"/>
                          </a:solidFill>
                          <a:latin typeface="Cambria Math" panose="02040503050406030204" pitchFamily="18" charset="0"/>
                          <a:cs typeface="Times New Roman" panose="02020603050405020304" pitchFamily="18" charset="0"/>
                        </a:rPr>
                        <m:t>1</m:t>
                      </m:r>
                    </m:oMath>
                  </m:oMathPara>
                </a14:m>
                <a:endParaRPr lang="en-US" sz="2200" baseline="-250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41" name="Text Box 24">
                <a:extLst>
                  <a:ext uri="{FF2B5EF4-FFF2-40B4-BE49-F238E27FC236}">
                    <a16:creationId xmlns:a16="http://schemas.microsoft.com/office/drawing/2014/main" id="{0767C00E-F117-C24D-BB3F-A18B3574D0C6}"/>
                  </a:ext>
                </a:extLst>
              </p:cNvPr>
              <p:cNvSpPr txBox="1">
                <a:spLocks noRot="1" noChangeAspect="1" noMove="1" noResize="1" noEditPoints="1" noAdjustHandles="1" noChangeArrowheads="1" noChangeShapeType="1" noTextEdit="1"/>
              </p:cNvSpPr>
              <p:nvPr/>
            </p:nvSpPr>
            <p:spPr bwMode="auto">
              <a:xfrm>
                <a:off x="3263146" y="4788409"/>
                <a:ext cx="916186" cy="430229"/>
              </a:xfrm>
              <a:prstGeom prst="rect">
                <a:avLst/>
              </a:prstGeom>
              <a:blipFill>
                <a:blip r:embed="rId6"/>
                <a:stretch>
                  <a:fillRect b="-2857"/>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 Box 24">
                <a:extLst>
                  <a:ext uri="{FF2B5EF4-FFF2-40B4-BE49-F238E27FC236}">
                    <a16:creationId xmlns:a16="http://schemas.microsoft.com/office/drawing/2014/main" id="{AB4836C5-300F-6541-BF6A-53D856FF18C8}"/>
                  </a:ext>
                </a:extLst>
              </p:cNvPr>
              <p:cNvSpPr txBox="1">
                <a:spLocks noChangeArrowheads="1"/>
              </p:cNvSpPr>
              <p:nvPr/>
            </p:nvSpPr>
            <p:spPr bwMode="auto">
              <a:xfrm>
                <a:off x="3962400" y="5486400"/>
                <a:ext cx="916186" cy="430229"/>
              </a:xfrm>
              <a:prstGeom prst="rect">
                <a:avLst/>
              </a:prstGeom>
              <a:noFill/>
              <a:ln w="12700">
                <a:noFill/>
                <a:miter lim="800000"/>
                <a:headEnd/>
                <a:tailEnd/>
              </a:ln>
            </p:spPr>
            <p:txBody>
              <a:bodyPr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𝐵</m:t>
                      </m:r>
                      <m:r>
                        <a:rPr lang="en-US" sz="2200" i="1" baseline="-25000" dirty="0">
                          <a:solidFill>
                            <a:srgbClr val="7030A0"/>
                          </a:solidFill>
                          <a:latin typeface="Cambria Math" panose="02040503050406030204" pitchFamily="18" charset="0"/>
                          <a:cs typeface="Times New Roman" panose="02020603050405020304" pitchFamily="18" charset="0"/>
                        </a:rPr>
                        <m:t>2</m:t>
                      </m:r>
                    </m:oMath>
                  </m:oMathPara>
                </a14:m>
                <a:endParaRPr lang="en-US" sz="2200" baseline="-250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42" name="Text Box 24">
                <a:extLst>
                  <a:ext uri="{FF2B5EF4-FFF2-40B4-BE49-F238E27FC236}">
                    <a16:creationId xmlns:a16="http://schemas.microsoft.com/office/drawing/2014/main" id="{AB4836C5-300F-6541-BF6A-53D856FF18C8}"/>
                  </a:ext>
                </a:extLst>
              </p:cNvPr>
              <p:cNvSpPr txBox="1">
                <a:spLocks noRot="1" noChangeAspect="1" noMove="1" noResize="1" noEditPoints="1" noAdjustHandles="1" noChangeArrowheads="1" noChangeShapeType="1" noTextEdit="1"/>
              </p:cNvSpPr>
              <p:nvPr/>
            </p:nvSpPr>
            <p:spPr bwMode="auto">
              <a:xfrm>
                <a:off x="3962400" y="5486400"/>
                <a:ext cx="916186" cy="430229"/>
              </a:xfrm>
              <a:prstGeom prst="rect">
                <a:avLst/>
              </a:prstGeom>
              <a:blipFill>
                <a:blip r:embed="rId7"/>
                <a:stretch>
                  <a:fillRect b="-2941"/>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 Box 18">
                <a:extLst>
                  <a:ext uri="{FF2B5EF4-FFF2-40B4-BE49-F238E27FC236}">
                    <a16:creationId xmlns:a16="http://schemas.microsoft.com/office/drawing/2014/main" id="{4CB9683F-0A65-F244-A25F-B6E9A7DDE28F}"/>
                  </a:ext>
                </a:extLst>
              </p:cNvPr>
              <p:cNvSpPr txBox="1">
                <a:spLocks noChangeArrowheads="1"/>
              </p:cNvSpPr>
              <p:nvPr/>
            </p:nvSpPr>
            <p:spPr bwMode="auto">
              <a:xfrm>
                <a:off x="2601390" y="2917697"/>
                <a:ext cx="414409" cy="430887"/>
              </a:xfrm>
              <a:prstGeom prst="rect">
                <a:avLst/>
              </a:prstGeom>
              <a:noFill/>
              <a:ln w="12700">
                <a:noFill/>
                <a:miter lim="800000"/>
                <a:headEnd/>
                <a:tailEnd/>
              </a:ln>
            </p:spPr>
            <p:txBody>
              <a:bodyPr wrap="none"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𝑥</m:t>
                      </m:r>
                    </m:oMath>
                  </m:oMathPara>
                </a14:m>
                <a:endParaRPr lang="en-US" sz="22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46" name="Text Box 18">
                <a:extLst>
                  <a:ext uri="{FF2B5EF4-FFF2-40B4-BE49-F238E27FC236}">
                    <a16:creationId xmlns:a16="http://schemas.microsoft.com/office/drawing/2014/main" id="{4CB9683F-0A65-F244-A25F-B6E9A7DDE28F}"/>
                  </a:ext>
                </a:extLst>
              </p:cNvPr>
              <p:cNvSpPr txBox="1">
                <a:spLocks noRot="1" noChangeAspect="1" noMove="1" noResize="1" noEditPoints="1" noAdjustHandles="1" noChangeArrowheads="1" noChangeShapeType="1" noTextEdit="1"/>
              </p:cNvSpPr>
              <p:nvPr/>
            </p:nvSpPr>
            <p:spPr bwMode="auto">
              <a:xfrm>
                <a:off x="2601390" y="2917697"/>
                <a:ext cx="414409" cy="430887"/>
              </a:xfrm>
              <a:prstGeom prst="rect">
                <a:avLst/>
              </a:prstGeom>
              <a:blipFill>
                <a:blip r:embed="rId8"/>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 Box 20">
                <a:extLst>
                  <a:ext uri="{FF2B5EF4-FFF2-40B4-BE49-F238E27FC236}">
                    <a16:creationId xmlns:a16="http://schemas.microsoft.com/office/drawing/2014/main" id="{0353805B-92D0-3945-A4C1-272C8B31FDFE}"/>
                  </a:ext>
                </a:extLst>
              </p:cNvPr>
              <p:cNvSpPr txBox="1">
                <a:spLocks noChangeArrowheads="1"/>
              </p:cNvSpPr>
              <p:nvPr/>
            </p:nvSpPr>
            <p:spPr bwMode="auto">
              <a:xfrm>
                <a:off x="3962400" y="2917697"/>
                <a:ext cx="478015" cy="430887"/>
              </a:xfrm>
              <a:prstGeom prst="rect">
                <a:avLst/>
              </a:prstGeom>
              <a:noFill/>
              <a:ln w="12700">
                <a:noFill/>
                <a:miter lim="800000"/>
                <a:headEnd/>
                <a:tailEnd/>
              </a:ln>
            </p:spPr>
            <p:txBody>
              <a:bodyPr wrap="none"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𝑥</m:t>
                      </m:r>
                      <m:r>
                        <a:rPr lang="en-US" sz="2200" b="0" i="1" dirty="0" smtClean="0">
                          <a:solidFill>
                            <a:srgbClr val="7030A0"/>
                          </a:solidFill>
                          <a:latin typeface="Cambria Math" panose="02040503050406030204" pitchFamily="18" charset="0"/>
                          <a:cs typeface="Times New Roman" panose="02020603050405020304" pitchFamily="18" charset="0"/>
                        </a:rPr>
                        <m:t>′</m:t>
                      </m:r>
                    </m:oMath>
                  </m:oMathPara>
                </a14:m>
                <a:endParaRPr lang="en-US" sz="22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47" name="Text Box 20">
                <a:extLst>
                  <a:ext uri="{FF2B5EF4-FFF2-40B4-BE49-F238E27FC236}">
                    <a16:creationId xmlns:a16="http://schemas.microsoft.com/office/drawing/2014/main" id="{0353805B-92D0-3945-A4C1-272C8B31FDFE}"/>
                  </a:ext>
                </a:extLst>
              </p:cNvPr>
              <p:cNvSpPr txBox="1">
                <a:spLocks noRot="1" noChangeAspect="1" noMove="1" noResize="1" noEditPoints="1" noAdjustHandles="1" noChangeArrowheads="1" noChangeShapeType="1" noTextEdit="1"/>
              </p:cNvSpPr>
              <p:nvPr/>
            </p:nvSpPr>
            <p:spPr bwMode="auto">
              <a:xfrm>
                <a:off x="3962400" y="2917697"/>
                <a:ext cx="478015" cy="430887"/>
              </a:xfrm>
              <a:prstGeom prst="rect">
                <a:avLst/>
              </a:prstGeom>
              <a:blipFill>
                <a:blip r:embed="rId9"/>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 Box 13">
                <a:extLst>
                  <a:ext uri="{FF2B5EF4-FFF2-40B4-BE49-F238E27FC236}">
                    <a16:creationId xmlns:a16="http://schemas.microsoft.com/office/drawing/2014/main" id="{B33355FA-5441-394B-ABD6-47477BE66FE7}"/>
                  </a:ext>
                </a:extLst>
              </p:cNvPr>
              <p:cNvSpPr txBox="1">
                <a:spLocks noChangeArrowheads="1"/>
              </p:cNvSpPr>
              <p:nvPr/>
            </p:nvSpPr>
            <p:spPr bwMode="auto">
              <a:xfrm>
                <a:off x="2102714" y="3558260"/>
                <a:ext cx="418961" cy="430887"/>
              </a:xfrm>
              <a:prstGeom prst="rect">
                <a:avLst/>
              </a:prstGeom>
              <a:noFill/>
              <a:ln w="12700">
                <a:noFill/>
                <a:miter lim="800000"/>
                <a:headEnd/>
                <a:tailEnd/>
              </a:ln>
            </p:spPr>
            <p:txBody>
              <a:bodyPr wrap="none"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𝑓</m:t>
                      </m:r>
                    </m:oMath>
                  </m:oMathPara>
                </a14:m>
                <a:endParaRPr lang="en-US" sz="22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48" name="Text Box 13">
                <a:extLst>
                  <a:ext uri="{FF2B5EF4-FFF2-40B4-BE49-F238E27FC236}">
                    <a16:creationId xmlns:a16="http://schemas.microsoft.com/office/drawing/2014/main" id="{B33355FA-5441-394B-ABD6-47477BE66FE7}"/>
                  </a:ext>
                </a:extLst>
              </p:cNvPr>
              <p:cNvSpPr txBox="1">
                <a:spLocks noRot="1" noChangeAspect="1" noMove="1" noResize="1" noEditPoints="1" noAdjustHandles="1" noChangeArrowheads="1" noChangeShapeType="1" noTextEdit="1"/>
              </p:cNvSpPr>
              <p:nvPr/>
            </p:nvSpPr>
            <p:spPr bwMode="auto">
              <a:xfrm>
                <a:off x="2102714" y="3558260"/>
                <a:ext cx="418961" cy="430887"/>
              </a:xfrm>
              <a:prstGeom prst="rect">
                <a:avLst/>
              </a:prstGeom>
              <a:blipFill>
                <a:blip r:embed="rId10"/>
                <a:stretch>
                  <a:fillRect l="-8824" b="-17143"/>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 Box 23">
                <a:extLst>
                  <a:ext uri="{FF2B5EF4-FFF2-40B4-BE49-F238E27FC236}">
                    <a16:creationId xmlns:a16="http://schemas.microsoft.com/office/drawing/2014/main" id="{F4FB2092-3937-B249-9C3B-18835C8F34C2}"/>
                  </a:ext>
                </a:extLst>
              </p:cNvPr>
              <p:cNvSpPr txBox="1">
                <a:spLocks noChangeArrowheads="1"/>
              </p:cNvSpPr>
              <p:nvPr/>
            </p:nvSpPr>
            <p:spPr bwMode="auto">
              <a:xfrm>
                <a:off x="4556738" y="2456874"/>
                <a:ext cx="396262" cy="430887"/>
              </a:xfrm>
              <a:prstGeom prst="rect">
                <a:avLst/>
              </a:prstGeom>
              <a:noFill/>
              <a:ln w="12700">
                <a:noFill/>
                <a:miter lim="800000"/>
                <a:headEnd/>
                <a:tailEnd/>
              </a:ln>
            </p:spPr>
            <p:txBody>
              <a:bodyPr wrap="none"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𝑧</m:t>
                      </m:r>
                    </m:oMath>
                  </m:oMathPara>
                </a14:m>
                <a:endParaRPr lang="en-US" sz="22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49" name="Text Box 23">
                <a:extLst>
                  <a:ext uri="{FF2B5EF4-FFF2-40B4-BE49-F238E27FC236}">
                    <a16:creationId xmlns:a16="http://schemas.microsoft.com/office/drawing/2014/main" id="{F4FB2092-3937-B249-9C3B-18835C8F34C2}"/>
                  </a:ext>
                </a:extLst>
              </p:cNvPr>
              <p:cNvSpPr txBox="1">
                <a:spLocks noRot="1" noChangeAspect="1" noMove="1" noResize="1" noEditPoints="1" noAdjustHandles="1" noChangeArrowheads="1" noChangeShapeType="1" noTextEdit="1"/>
              </p:cNvSpPr>
              <p:nvPr/>
            </p:nvSpPr>
            <p:spPr bwMode="auto">
              <a:xfrm>
                <a:off x="4556738" y="2456874"/>
                <a:ext cx="396262" cy="430887"/>
              </a:xfrm>
              <a:prstGeom prst="rect">
                <a:avLst/>
              </a:prstGeom>
              <a:blipFill>
                <a:blip r:embed="rId11"/>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 Box 26">
                <a:extLst>
                  <a:ext uri="{FF2B5EF4-FFF2-40B4-BE49-F238E27FC236}">
                    <a16:creationId xmlns:a16="http://schemas.microsoft.com/office/drawing/2014/main" id="{9B971BB3-A5A2-FE4D-B018-A7CA57951D56}"/>
                  </a:ext>
                </a:extLst>
              </p:cNvPr>
              <p:cNvSpPr txBox="1">
                <a:spLocks noChangeArrowheads="1"/>
              </p:cNvSpPr>
              <p:nvPr/>
            </p:nvSpPr>
            <p:spPr bwMode="auto">
              <a:xfrm>
                <a:off x="4419600" y="990601"/>
                <a:ext cx="916186" cy="428317"/>
              </a:xfrm>
              <a:prstGeom prst="rect">
                <a:avLst/>
              </a:prstGeom>
              <a:noFill/>
              <a:ln w="12700">
                <a:noFill/>
                <a:miter lim="800000"/>
                <a:headEnd/>
                <a:tailEnd/>
              </a:ln>
            </p:spPr>
            <p:txBody>
              <a:bodyPr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𝑋</m:t>
                      </m:r>
                    </m:oMath>
                  </m:oMathPara>
                </a14:m>
                <a:endParaRPr lang="en-US" sz="2200" i="1" baseline="-25000"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50" name="Text Box 26">
                <a:extLst>
                  <a:ext uri="{FF2B5EF4-FFF2-40B4-BE49-F238E27FC236}">
                    <a16:creationId xmlns:a16="http://schemas.microsoft.com/office/drawing/2014/main" id="{9B971BB3-A5A2-FE4D-B018-A7CA57951D56}"/>
                  </a:ext>
                </a:extLst>
              </p:cNvPr>
              <p:cNvSpPr txBox="1">
                <a:spLocks noRot="1" noChangeAspect="1" noMove="1" noResize="1" noEditPoints="1" noAdjustHandles="1" noChangeArrowheads="1" noChangeShapeType="1" noTextEdit="1"/>
              </p:cNvSpPr>
              <p:nvPr/>
            </p:nvSpPr>
            <p:spPr bwMode="auto">
              <a:xfrm>
                <a:off x="4419600" y="990601"/>
                <a:ext cx="916186" cy="428317"/>
              </a:xfrm>
              <a:prstGeom prst="rect">
                <a:avLst/>
              </a:prstGeom>
              <a:blipFill>
                <a:blip r:embed="rId12"/>
                <a:stretch>
                  <a:fillRect/>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 Box 28">
                <a:extLst>
                  <a:ext uri="{FF2B5EF4-FFF2-40B4-BE49-F238E27FC236}">
                    <a16:creationId xmlns:a16="http://schemas.microsoft.com/office/drawing/2014/main" id="{0DC49B11-D23E-F542-B7EE-08ADE496E431}"/>
                  </a:ext>
                </a:extLst>
              </p:cNvPr>
              <p:cNvSpPr txBox="1">
                <a:spLocks noChangeArrowheads="1"/>
              </p:cNvSpPr>
              <p:nvPr/>
            </p:nvSpPr>
            <p:spPr bwMode="auto">
              <a:xfrm>
                <a:off x="3581400" y="3558260"/>
                <a:ext cx="418961" cy="430887"/>
              </a:xfrm>
              <a:prstGeom prst="rect">
                <a:avLst/>
              </a:prstGeom>
              <a:noFill/>
              <a:ln w="12700">
                <a:noFill/>
                <a:miter lim="800000"/>
                <a:headEnd/>
                <a:tailEnd/>
              </a:ln>
            </p:spPr>
            <p:txBody>
              <a:bodyPr wrap="none" anchor="ctr">
                <a:spAutoFit/>
              </a:bodyPr>
              <a:lstStyle/>
              <a:p>
                <a:pPr algn="ctr">
                  <a:spcBef>
                    <a:spcPct val="20000"/>
                  </a:spcBef>
                </a:pPr>
                <a14:m>
                  <m:oMathPara xmlns:m="http://schemas.openxmlformats.org/officeDocument/2006/math">
                    <m:oMathParaPr>
                      <m:jc m:val="centerGroup"/>
                    </m:oMathParaPr>
                    <m:oMath xmlns:m="http://schemas.openxmlformats.org/officeDocument/2006/math">
                      <m:r>
                        <a:rPr lang="en-US" sz="2200" i="1" dirty="0" smtClean="0">
                          <a:solidFill>
                            <a:srgbClr val="7030A0"/>
                          </a:solidFill>
                          <a:latin typeface="Cambria Math" panose="02040503050406030204" pitchFamily="18" charset="0"/>
                          <a:cs typeface="Times New Roman" panose="02020603050405020304" pitchFamily="18" charset="0"/>
                        </a:rPr>
                        <m:t>𝑓</m:t>
                      </m:r>
                    </m:oMath>
                  </m:oMathPara>
                </a14:m>
                <a:endParaRPr lang="en-US" sz="2200" i="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51" name="Text Box 28">
                <a:extLst>
                  <a:ext uri="{FF2B5EF4-FFF2-40B4-BE49-F238E27FC236}">
                    <a16:creationId xmlns:a16="http://schemas.microsoft.com/office/drawing/2014/main" id="{0DC49B11-D23E-F542-B7EE-08ADE496E431}"/>
                  </a:ext>
                </a:extLst>
              </p:cNvPr>
              <p:cNvSpPr txBox="1">
                <a:spLocks noRot="1" noChangeAspect="1" noMove="1" noResize="1" noEditPoints="1" noAdjustHandles="1" noChangeArrowheads="1" noChangeShapeType="1" noTextEdit="1"/>
              </p:cNvSpPr>
              <p:nvPr/>
            </p:nvSpPr>
            <p:spPr bwMode="auto">
              <a:xfrm>
                <a:off x="3581400" y="3558260"/>
                <a:ext cx="418961" cy="430887"/>
              </a:xfrm>
              <a:prstGeom prst="rect">
                <a:avLst/>
              </a:prstGeom>
              <a:blipFill>
                <a:blip r:embed="rId13"/>
                <a:stretch>
                  <a:fillRect l="-8824" b="-17143"/>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7A1A9726-27E3-574F-8FB1-CA0D814835E3}"/>
                  </a:ext>
                </a:extLst>
              </p:cNvPr>
              <p:cNvSpPr txBox="1"/>
              <p:nvPr/>
            </p:nvSpPr>
            <p:spPr>
              <a:xfrm>
                <a:off x="8440037" y="1219200"/>
                <a:ext cx="1237390" cy="9178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solidFill>
                                <a:srgbClr val="7030A0"/>
                              </a:solidFill>
                              <a:latin typeface="Cambria Math" panose="02040503050406030204" pitchFamily="18" charset="0"/>
                            </a:rPr>
                          </m:ctrlPr>
                        </m:fPr>
                        <m:num>
                          <m:r>
                            <a:rPr lang="en-US" sz="2800" b="0" i="1" smtClean="0">
                              <a:solidFill>
                                <a:srgbClr val="7030A0"/>
                              </a:solidFill>
                              <a:latin typeface="Cambria Math" panose="02040503050406030204" pitchFamily="18" charset="0"/>
                            </a:rPr>
                            <m:t>𝑥</m:t>
                          </m:r>
                          <m:r>
                            <a:rPr lang="en-US" sz="2800" b="0" i="1" smtClean="0">
                              <a:solidFill>
                                <a:srgbClr val="7030A0"/>
                              </a:solidFill>
                              <a:latin typeface="Cambria Math" panose="02040503050406030204" pitchFamily="18" charset="0"/>
                            </a:rPr>
                            <m:t>′</m:t>
                          </m:r>
                        </m:num>
                        <m:den>
                          <m:r>
                            <a:rPr lang="en-US" sz="2800" b="0" i="1" smtClean="0">
                              <a:solidFill>
                                <a:srgbClr val="7030A0"/>
                              </a:solidFill>
                              <a:latin typeface="Cambria Math" panose="02040503050406030204" pitchFamily="18" charset="0"/>
                            </a:rPr>
                            <m:t>𝑓</m:t>
                          </m:r>
                        </m:den>
                      </m:f>
                      <m:r>
                        <a:rPr lang="en-US" sz="2800" b="0" i="1" smtClean="0">
                          <a:solidFill>
                            <a:srgbClr val="7030A0"/>
                          </a:solidFill>
                          <a:latin typeface="Cambria Math" panose="02040503050406030204" pitchFamily="18" charset="0"/>
                        </a:rPr>
                        <m:t>=</m:t>
                      </m:r>
                      <m:f>
                        <m:fPr>
                          <m:ctrlPr>
                            <a:rPr lang="en-US" sz="2800" b="0" i="1" smtClean="0">
                              <a:solidFill>
                                <a:srgbClr val="7030A0"/>
                              </a:solidFill>
                              <a:latin typeface="Cambria Math" panose="02040503050406030204" pitchFamily="18" charset="0"/>
                            </a:rPr>
                          </m:ctrlPr>
                        </m:fPr>
                        <m:num>
                          <m:sSub>
                            <m:sSubPr>
                              <m:ctrlPr>
                                <a:rPr lang="en-US" sz="2800" b="0" i="1" smtClean="0">
                                  <a:solidFill>
                                    <a:srgbClr val="7030A0"/>
                                  </a:solidFill>
                                  <a:latin typeface="Cambria Math" panose="02040503050406030204" pitchFamily="18" charset="0"/>
                                </a:rPr>
                              </m:ctrlPr>
                            </m:sSubPr>
                            <m:e>
                              <m:r>
                                <a:rPr lang="en-US" sz="2800" b="0" i="1" smtClean="0">
                                  <a:solidFill>
                                    <a:srgbClr val="7030A0"/>
                                  </a:solidFill>
                                  <a:latin typeface="Cambria Math" panose="02040503050406030204" pitchFamily="18" charset="0"/>
                                </a:rPr>
                                <m:t>𝐵</m:t>
                              </m:r>
                            </m:e>
                            <m:sub>
                              <m:r>
                                <a:rPr lang="en-US" sz="2800" b="0" i="1" smtClean="0">
                                  <a:solidFill>
                                    <a:srgbClr val="7030A0"/>
                                  </a:solidFill>
                                  <a:latin typeface="Cambria Math" panose="02040503050406030204" pitchFamily="18" charset="0"/>
                                </a:rPr>
                                <m:t>2</m:t>
                              </m:r>
                            </m:sub>
                          </m:sSub>
                        </m:num>
                        <m:den>
                          <m:r>
                            <a:rPr lang="en-US" sz="2800" b="0" i="1" smtClean="0">
                              <a:solidFill>
                                <a:srgbClr val="7030A0"/>
                              </a:solidFill>
                              <a:latin typeface="Cambria Math" panose="02040503050406030204" pitchFamily="18" charset="0"/>
                            </a:rPr>
                            <m:t>𝑧</m:t>
                          </m:r>
                        </m:den>
                      </m:f>
                    </m:oMath>
                  </m:oMathPara>
                </a14:m>
                <a:endParaRPr lang="en-US" sz="2800" dirty="0">
                  <a:solidFill>
                    <a:srgbClr val="7030A0"/>
                  </a:solidFill>
                </a:endParaRPr>
              </a:p>
            </p:txBody>
          </p:sp>
        </mc:Choice>
        <mc:Fallback xmlns="">
          <p:sp>
            <p:nvSpPr>
              <p:cNvPr id="52" name="TextBox 51">
                <a:extLst>
                  <a:ext uri="{FF2B5EF4-FFF2-40B4-BE49-F238E27FC236}">
                    <a16:creationId xmlns:a16="http://schemas.microsoft.com/office/drawing/2014/main" id="{7A1A9726-27E3-574F-8FB1-CA0D814835E3}"/>
                  </a:ext>
                </a:extLst>
              </p:cNvPr>
              <p:cNvSpPr txBox="1">
                <a:spLocks noRot="1" noChangeAspect="1" noMove="1" noResize="1" noEditPoints="1" noAdjustHandles="1" noChangeArrowheads="1" noChangeShapeType="1" noTextEdit="1"/>
              </p:cNvSpPr>
              <p:nvPr/>
            </p:nvSpPr>
            <p:spPr>
              <a:xfrm>
                <a:off x="8440037" y="1219200"/>
                <a:ext cx="1237390" cy="917815"/>
              </a:xfrm>
              <a:prstGeom prst="rect">
                <a:avLst/>
              </a:prstGeom>
              <a:blipFill>
                <a:blip r:embed="rId14"/>
                <a:stretch>
                  <a:fillRect l="-6122" t="-1389"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169F57C8-FE16-1C45-A42B-811992911AC1}"/>
                  </a:ext>
                </a:extLst>
              </p:cNvPr>
              <p:cNvSpPr txBox="1"/>
              <p:nvPr/>
            </p:nvSpPr>
            <p:spPr>
              <a:xfrm>
                <a:off x="6315946" y="1239527"/>
                <a:ext cx="1153073" cy="8821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solidFill>
                                <a:srgbClr val="7030A0"/>
                              </a:solidFill>
                              <a:latin typeface="Cambria Math" panose="02040503050406030204" pitchFamily="18" charset="0"/>
                            </a:rPr>
                          </m:ctrlPr>
                        </m:fPr>
                        <m:num>
                          <m:r>
                            <a:rPr lang="en-US" sz="2800" b="0" i="1" smtClean="0">
                              <a:solidFill>
                                <a:srgbClr val="7030A0"/>
                              </a:solidFill>
                              <a:latin typeface="Cambria Math" panose="02040503050406030204" pitchFamily="18" charset="0"/>
                            </a:rPr>
                            <m:t>𝑥</m:t>
                          </m:r>
                        </m:num>
                        <m:den>
                          <m:r>
                            <a:rPr lang="en-US" sz="2800" b="0" i="1" smtClean="0">
                              <a:solidFill>
                                <a:srgbClr val="7030A0"/>
                              </a:solidFill>
                              <a:latin typeface="Cambria Math" panose="02040503050406030204" pitchFamily="18" charset="0"/>
                            </a:rPr>
                            <m:t>𝑓</m:t>
                          </m:r>
                        </m:den>
                      </m:f>
                      <m:r>
                        <a:rPr lang="en-US" sz="2800" b="0" i="1" smtClean="0">
                          <a:solidFill>
                            <a:srgbClr val="7030A0"/>
                          </a:solidFill>
                          <a:latin typeface="Cambria Math" panose="02040503050406030204" pitchFamily="18" charset="0"/>
                        </a:rPr>
                        <m:t>=</m:t>
                      </m:r>
                      <m:f>
                        <m:fPr>
                          <m:ctrlPr>
                            <a:rPr lang="en-US" sz="2800" b="0" i="1" smtClean="0">
                              <a:solidFill>
                                <a:srgbClr val="7030A0"/>
                              </a:solidFill>
                              <a:latin typeface="Cambria Math" panose="02040503050406030204" pitchFamily="18" charset="0"/>
                            </a:rPr>
                          </m:ctrlPr>
                        </m:fPr>
                        <m:num>
                          <m:sSub>
                            <m:sSubPr>
                              <m:ctrlPr>
                                <a:rPr lang="en-US" sz="2800" b="0" i="1" smtClean="0">
                                  <a:solidFill>
                                    <a:srgbClr val="7030A0"/>
                                  </a:solidFill>
                                  <a:latin typeface="Cambria Math" panose="02040503050406030204" pitchFamily="18" charset="0"/>
                                </a:rPr>
                              </m:ctrlPr>
                            </m:sSubPr>
                            <m:e>
                              <m:r>
                                <a:rPr lang="en-US" sz="2800" b="0" i="1" smtClean="0">
                                  <a:solidFill>
                                    <a:srgbClr val="7030A0"/>
                                  </a:solidFill>
                                  <a:latin typeface="Cambria Math" panose="02040503050406030204" pitchFamily="18" charset="0"/>
                                </a:rPr>
                                <m:t>𝐵</m:t>
                              </m:r>
                            </m:e>
                            <m:sub>
                              <m:r>
                                <a:rPr lang="en-US" sz="2800" b="0" i="1" smtClean="0">
                                  <a:solidFill>
                                    <a:srgbClr val="7030A0"/>
                                  </a:solidFill>
                                  <a:latin typeface="Cambria Math" panose="02040503050406030204" pitchFamily="18" charset="0"/>
                                </a:rPr>
                                <m:t>1</m:t>
                              </m:r>
                            </m:sub>
                          </m:sSub>
                        </m:num>
                        <m:den>
                          <m:r>
                            <a:rPr lang="en-US" sz="2800" b="0" i="1" smtClean="0">
                              <a:solidFill>
                                <a:srgbClr val="7030A0"/>
                              </a:solidFill>
                              <a:latin typeface="Cambria Math" panose="02040503050406030204" pitchFamily="18" charset="0"/>
                            </a:rPr>
                            <m:t>𝑧</m:t>
                          </m:r>
                        </m:den>
                      </m:f>
                    </m:oMath>
                  </m:oMathPara>
                </a14:m>
                <a:endParaRPr lang="en-US" sz="2800" dirty="0">
                  <a:solidFill>
                    <a:srgbClr val="7030A0"/>
                  </a:solidFill>
                </a:endParaRPr>
              </a:p>
            </p:txBody>
          </p:sp>
        </mc:Choice>
        <mc:Fallback xmlns="">
          <p:sp>
            <p:nvSpPr>
              <p:cNvPr id="53" name="TextBox 52">
                <a:extLst>
                  <a:ext uri="{FF2B5EF4-FFF2-40B4-BE49-F238E27FC236}">
                    <a16:creationId xmlns:a16="http://schemas.microsoft.com/office/drawing/2014/main" id="{169F57C8-FE16-1C45-A42B-811992911AC1}"/>
                  </a:ext>
                </a:extLst>
              </p:cNvPr>
              <p:cNvSpPr txBox="1">
                <a:spLocks noRot="1" noChangeAspect="1" noMove="1" noResize="1" noEditPoints="1" noAdjustHandles="1" noChangeArrowheads="1" noChangeShapeType="1" noTextEdit="1"/>
              </p:cNvSpPr>
              <p:nvPr/>
            </p:nvSpPr>
            <p:spPr>
              <a:xfrm>
                <a:off x="6315946" y="1239527"/>
                <a:ext cx="1153073" cy="882165"/>
              </a:xfrm>
              <a:prstGeom prst="rect">
                <a:avLst/>
              </a:prstGeom>
              <a:blipFill>
                <a:blip r:embed="rId15"/>
                <a:stretch>
                  <a:fillRect l="-8696" b="-1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A4A7CEA0-ABF7-AE49-B97A-280A9390354E}"/>
                  </a:ext>
                </a:extLst>
              </p:cNvPr>
              <p:cNvSpPr/>
              <p:nvPr/>
            </p:nvSpPr>
            <p:spPr>
              <a:xfrm>
                <a:off x="6823031" y="2741796"/>
                <a:ext cx="2856936" cy="10101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800" i="1" smtClean="0">
                              <a:solidFill>
                                <a:srgbClr val="7030A0"/>
                              </a:solidFill>
                              <a:latin typeface="Cambria Math" panose="02040503050406030204" pitchFamily="18" charset="0"/>
                            </a:rPr>
                          </m:ctrlPr>
                        </m:fPr>
                        <m:num>
                          <m:r>
                            <a:rPr lang="en-US" sz="2800" i="1">
                              <a:solidFill>
                                <a:srgbClr val="7030A0"/>
                              </a:solidFill>
                              <a:latin typeface="Cambria Math" panose="02040503050406030204" pitchFamily="18" charset="0"/>
                            </a:rPr>
                            <m:t>𝑥</m:t>
                          </m:r>
                          <m:r>
                            <a:rPr lang="en-US" sz="2800" i="1">
                              <a:solidFill>
                                <a:srgbClr val="7030A0"/>
                              </a:solidFill>
                              <a:latin typeface="Cambria Math" panose="02040503050406030204" pitchFamily="18" charset="0"/>
                            </a:rPr>
                            <m:t>−</m:t>
                          </m:r>
                          <m:r>
                            <a:rPr lang="en-US" sz="2800" i="1">
                              <a:solidFill>
                                <a:srgbClr val="7030A0"/>
                              </a:solidFill>
                              <a:latin typeface="Cambria Math" panose="02040503050406030204" pitchFamily="18" charset="0"/>
                            </a:rPr>
                            <m:t>𝑥</m:t>
                          </m:r>
                          <m:r>
                            <a:rPr lang="en-US" sz="2800" i="1">
                              <a:solidFill>
                                <a:srgbClr val="7030A0"/>
                              </a:solidFill>
                              <a:latin typeface="Cambria Math" panose="02040503050406030204" pitchFamily="18" charset="0"/>
                            </a:rPr>
                            <m:t>′</m:t>
                          </m:r>
                        </m:num>
                        <m:den>
                          <m:r>
                            <a:rPr lang="en-US" sz="2800" i="1">
                              <a:solidFill>
                                <a:srgbClr val="7030A0"/>
                              </a:solidFill>
                              <a:latin typeface="Cambria Math" panose="02040503050406030204" pitchFamily="18" charset="0"/>
                            </a:rPr>
                            <m:t>𝑓</m:t>
                          </m:r>
                        </m:den>
                      </m:f>
                      <m:r>
                        <a:rPr lang="en-US" sz="2800" i="1">
                          <a:solidFill>
                            <a:srgbClr val="7030A0"/>
                          </a:solidFill>
                          <a:latin typeface="Cambria Math" panose="02040503050406030204" pitchFamily="18" charset="0"/>
                        </a:rPr>
                        <m:t>=</m:t>
                      </m:r>
                      <m:f>
                        <m:fPr>
                          <m:ctrlPr>
                            <a:rPr lang="en-US" sz="2800" i="1">
                              <a:solidFill>
                                <a:srgbClr val="7030A0"/>
                              </a:solidFill>
                              <a:latin typeface="Cambria Math" panose="02040503050406030204" pitchFamily="18" charset="0"/>
                            </a:rPr>
                          </m:ctrlPr>
                        </m:fPr>
                        <m:num>
                          <m:sSub>
                            <m:sSubPr>
                              <m:ctrlPr>
                                <a:rPr lang="en-US" sz="2800" i="1">
                                  <a:solidFill>
                                    <a:srgbClr val="7030A0"/>
                                  </a:solidFill>
                                  <a:latin typeface="Cambria Math" panose="02040503050406030204" pitchFamily="18" charset="0"/>
                                </a:rPr>
                              </m:ctrlPr>
                            </m:sSubPr>
                            <m:e>
                              <m:r>
                                <a:rPr lang="en-US" sz="2800" i="1">
                                  <a:solidFill>
                                    <a:srgbClr val="7030A0"/>
                                  </a:solidFill>
                                  <a:latin typeface="Cambria Math" panose="02040503050406030204" pitchFamily="18" charset="0"/>
                                </a:rPr>
                                <m:t>𝐵</m:t>
                              </m:r>
                            </m:e>
                            <m:sub>
                              <m:r>
                                <a:rPr lang="en-US" sz="2800" i="1">
                                  <a:solidFill>
                                    <a:srgbClr val="7030A0"/>
                                  </a:solidFill>
                                  <a:latin typeface="Cambria Math" panose="02040503050406030204" pitchFamily="18" charset="0"/>
                                </a:rPr>
                                <m:t>1</m:t>
                              </m:r>
                            </m:sub>
                          </m:sSub>
                          <m:r>
                            <a:rPr lang="en-US" sz="2800" b="0" i="1" smtClean="0">
                              <a:solidFill>
                                <a:srgbClr val="7030A0"/>
                              </a:solidFill>
                              <a:latin typeface="Cambria Math" panose="02040503050406030204" pitchFamily="18" charset="0"/>
                            </a:rPr>
                            <m:t>−</m:t>
                          </m:r>
                          <m:sSub>
                            <m:sSubPr>
                              <m:ctrlPr>
                                <a:rPr lang="en-US" sz="2800" i="1">
                                  <a:solidFill>
                                    <a:srgbClr val="7030A0"/>
                                  </a:solidFill>
                                  <a:latin typeface="Cambria Math" panose="02040503050406030204" pitchFamily="18" charset="0"/>
                                </a:rPr>
                              </m:ctrlPr>
                            </m:sSubPr>
                            <m:e>
                              <m:r>
                                <a:rPr lang="en-US" sz="2800" i="1">
                                  <a:solidFill>
                                    <a:srgbClr val="7030A0"/>
                                  </a:solidFill>
                                  <a:latin typeface="Cambria Math" panose="02040503050406030204" pitchFamily="18" charset="0"/>
                                </a:rPr>
                                <m:t>𝐵</m:t>
                              </m:r>
                            </m:e>
                            <m:sub>
                              <m:r>
                                <a:rPr lang="en-US" sz="2800" i="1">
                                  <a:solidFill>
                                    <a:srgbClr val="7030A0"/>
                                  </a:solidFill>
                                  <a:latin typeface="Cambria Math" panose="02040503050406030204" pitchFamily="18" charset="0"/>
                                </a:rPr>
                                <m:t>2</m:t>
                              </m:r>
                            </m:sub>
                          </m:sSub>
                        </m:num>
                        <m:den>
                          <m:r>
                            <a:rPr lang="en-US" sz="2800" i="1">
                              <a:solidFill>
                                <a:srgbClr val="7030A0"/>
                              </a:solidFill>
                              <a:latin typeface="Cambria Math" panose="02040503050406030204" pitchFamily="18" charset="0"/>
                            </a:rPr>
                            <m:t>𝑧</m:t>
                          </m:r>
                        </m:den>
                      </m:f>
                    </m:oMath>
                  </m:oMathPara>
                </a14:m>
                <a:endParaRPr lang="en-US" sz="2800" dirty="0"/>
              </a:p>
            </p:txBody>
          </p:sp>
        </mc:Choice>
        <mc:Fallback xmlns="">
          <p:sp>
            <p:nvSpPr>
              <p:cNvPr id="2" name="Rectangle 1">
                <a:extLst>
                  <a:ext uri="{FF2B5EF4-FFF2-40B4-BE49-F238E27FC236}">
                    <a16:creationId xmlns:a16="http://schemas.microsoft.com/office/drawing/2014/main" id="{A4A7CEA0-ABF7-AE49-B97A-280A9390354E}"/>
                  </a:ext>
                </a:extLst>
              </p:cNvPr>
              <p:cNvSpPr>
                <a:spLocks noRot="1" noChangeAspect="1" noMove="1" noResize="1" noEditPoints="1" noAdjustHandles="1" noChangeArrowheads="1" noChangeShapeType="1" noTextEdit="1"/>
              </p:cNvSpPr>
              <p:nvPr/>
            </p:nvSpPr>
            <p:spPr>
              <a:xfrm>
                <a:off x="6823031" y="2741796"/>
                <a:ext cx="2856936" cy="1010148"/>
              </a:xfrm>
              <a:prstGeom prst="rect">
                <a:avLst/>
              </a:prstGeom>
              <a:blipFill>
                <a:blip r:embed="rId16"/>
                <a:stretch>
                  <a:fillRect b="-101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FD65C1C2-EC34-8643-A89F-B41AF0E98221}"/>
                  </a:ext>
                </a:extLst>
              </p:cNvPr>
              <p:cNvSpPr txBox="1"/>
              <p:nvPr/>
            </p:nvSpPr>
            <p:spPr>
              <a:xfrm>
                <a:off x="7199509" y="4029036"/>
                <a:ext cx="1921680" cy="8163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i="1" smtClean="0">
                          <a:solidFill>
                            <a:srgbClr val="7030A0"/>
                          </a:solidFill>
                          <a:latin typeface="Cambria Math" panose="02040503050406030204" pitchFamily="18" charset="0"/>
                        </a:rPr>
                        <m:t>𝑥</m:t>
                      </m:r>
                      <m:r>
                        <a:rPr lang="en-US" sz="2800" b="0" i="1" smtClean="0">
                          <a:solidFill>
                            <a:srgbClr val="7030A0"/>
                          </a:solidFill>
                          <a:latin typeface="Cambria Math" panose="02040503050406030204" pitchFamily="18" charset="0"/>
                        </a:rPr>
                        <m:t>−</m:t>
                      </m:r>
                      <m:r>
                        <a:rPr lang="en-US" sz="2800" b="0" i="1" smtClean="0">
                          <a:solidFill>
                            <a:srgbClr val="7030A0"/>
                          </a:solidFill>
                          <a:latin typeface="Cambria Math" panose="02040503050406030204" pitchFamily="18" charset="0"/>
                        </a:rPr>
                        <m:t>𝑥</m:t>
                      </m:r>
                      <m:r>
                        <a:rPr lang="en-US" sz="2800" b="0" i="1" smtClean="0">
                          <a:solidFill>
                            <a:srgbClr val="7030A0"/>
                          </a:solidFill>
                          <a:latin typeface="Cambria Math" panose="02040503050406030204" pitchFamily="18" charset="0"/>
                        </a:rPr>
                        <m:t>′=</m:t>
                      </m:r>
                      <m:f>
                        <m:fPr>
                          <m:ctrlPr>
                            <a:rPr lang="en-US" sz="2800" b="0" i="1" smtClean="0">
                              <a:solidFill>
                                <a:srgbClr val="7030A0"/>
                              </a:solidFill>
                              <a:latin typeface="Cambria Math" panose="02040503050406030204" pitchFamily="18" charset="0"/>
                            </a:rPr>
                          </m:ctrlPr>
                        </m:fPr>
                        <m:num>
                          <m:r>
                            <a:rPr lang="en-US" sz="2800" b="0" i="1" smtClean="0">
                              <a:solidFill>
                                <a:srgbClr val="7030A0"/>
                              </a:solidFill>
                              <a:latin typeface="Cambria Math" panose="02040503050406030204" pitchFamily="18" charset="0"/>
                            </a:rPr>
                            <m:t>𝑓𝐵</m:t>
                          </m:r>
                        </m:num>
                        <m:den>
                          <m:r>
                            <a:rPr lang="en-US" sz="2800" b="0" i="1" smtClean="0">
                              <a:solidFill>
                                <a:srgbClr val="7030A0"/>
                              </a:solidFill>
                              <a:latin typeface="Cambria Math" panose="02040503050406030204" pitchFamily="18" charset="0"/>
                            </a:rPr>
                            <m:t>𝑧</m:t>
                          </m:r>
                        </m:den>
                      </m:f>
                    </m:oMath>
                  </m:oMathPara>
                </a14:m>
                <a:endParaRPr lang="en-US" sz="2800" dirty="0">
                  <a:solidFill>
                    <a:srgbClr val="7030A0"/>
                  </a:solidFill>
                </a:endParaRPr>
              </a:p>
            </p:txBody>
          </p:sp>
        </mc:Choice>
        <mc:Fallback xmlns="">
          <p:sp>
            <p:nvSpPr>
              <p:cNvPr id="54" name="TextBox 53">
                <a:extLst>
                  <a:ext uri="{FF2B5EF4-FFF2-40B4-BE49-F238E27FC236}">
                    <a16:creationId xmlns:a16="http://schemas.microsoft.com/office/drawing/2014/main" id="{FD65C1C2-EC34-8643-A89F-B41AF0E98221}"/>
                  </a:ext>
                </a:extLst>
              </p:cNvPr>
              <p:cNvSpPr txBox="1">
                <a:spLocks noRot="1" noChangeAspect="1" noMove="1" noResize="1" noEditPoints="1" noAdjustHandles="1" noChangeArrowheads="1" noChangeShapeType="1" noTextEdit="1"/>
              </p:cNvSpPr>
              <p:nvPr/>
            </p:nvSpPr>
            <p:spPr>
              <a:xfrm>
                <a:off x="7199509" y="4029036"/>
                <a:ext cx="1921680" cy="816314"/>
              </a:xfrm>
              <a:prstGeom prst="rect">
                <a:avLst/>
              </a:prstGeom>
              <a:blipFill>
                <a:blip r:embed="rId17"/>
                <a:stretch>
                  <a:fillRect l="-1316" t="-1515" r="-4605" b="-7576"/>
                </a:stretch>
              </a:blipFill>
            </p:spPr>
            <p:txBody>
              <a:bodyPr/>
              <a:lstStyle/>
              <a:p>
                <a:r>
                  <a:rPr lang="en-US">
                    <a:noFill/>
                  </a:rPr>
                  <a:t> </a:t>
                </a:r>
              </a:p>
            </p:txBody>
          </p:sp>
        </mc:Fallback>
      </mc:AlternateContent>
      <p:sp>
        <p:nvSpPr>
          <p:cNvPr id="35" name="Triangle 34">
            <a:extLst>
              <a:ext uri="{FF2B5EF4-FFF2-40B4-BE49-F238E27FC236}">
                <a16:creationId xmlns:a16="http://schemas.microsoft.com/office/drawing/2014/main" id="{592FD029-98A4-3C47-BE5A-BC3345845C23}"/>
              </a:ext>
            </a:extLst>
          </p:cNvPr>
          <p:cNvSpPr/>
          <p:nvPr/>
        </p:nvSpPr>
        <p:spPr bwMode="auto">
          <a:xfrm flipV="1">
            <a:off x="2514600" y="3428998"/>
            <a:ext cx="622088" cy="703569"/>
          </a:xfrm>
          <a:prstGeom prst="triangle">
            <a:avLst>
              <a:gd name="adj" fmla="val 0"/>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36" name="Triangle 35">
            <a:extLst>
              <a:ext uri="{FF2B5EF4-FFF2-40B4-BE49-F238E27FC236}">
                <a16:creationId xmlns:a16="http://schemas.microsoft.com/office/drawing/2014/main" id="{0D22B320-B031-DE42-BB9B-2C3D08E6FCF5}"/>
              </a:ext>
            </a:extLst>
          </p:cNvPr>
          <p:cNvSpPr/>
          <p:nvPr/>
        </p:nvSpPr>
        <p:spPr bwMode="auto">
          <a:xfrm flipH="1">
            <a:off x="2549024" y="1472893"/>
            <a:ext cx="2307732" cy="2617683"/>
          </a:xfrm>
          <a:prstGeom prst="triangle">
            <a:avLst>
              <a:gd name="adj" fmla="val 0"/>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55" name="Triangle 54">
            <a:extLst>
              <a:ext uri="{FF2B5EF4-FFF2-40B4-BE49-F238E27FC236}">
                <a16:creationId xmlns:a16="http://schemas.microsoft.com/office/drawing/2014/main" id="{111437CC-3C30-3F43-B134-19085C34ECC1}"/>
              </a:ext>
            </a:extLst>
          </p:cNvPr>
          <p:cNvSpPr/>
          <p:nvPr/>
        </p:nvSpPr>
        <p:spPr bwMode="auto">
          <a:xfrm flipV="1">
            <a:off x="3978207" y="3424784"/>
            <a:ext cx="225282" cy="703569"/>
          </a:xfrm>
          <a:prstGeom prst="triangle">
            <a:avLst>
              <a:gd name="adj" fmla="val 0"/>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56" name="Triangle 55">
            <a:extLst>
              <a:ext uri="{FF2B5EF4-FFF2-40B4-BE49-F238E27FC236}">
                <a16:creationId xmlns:a16="http://schemas.microsoft.com/office/drawing/2014/main" id="{3E626119-C647-0244-933A-BF94A3F32CEF}"/>
              </a:ext>
            </a:extLst>
          </p:cNvPr>
          <p:cNvSpPr/>
          <p:nvPr/>
        </p:nvSpPr>
        <p:spPr bwMode="auto">
          <a:xfrm flipH="1">
            <a:off x="4014942" y="1480178"/>
            <a:ext cx="835717" cy="2617683"/>
          </a:xfrm>
          <a:prstGeom prst="triangle">
            <a:avLst>
              <a:gd name="adj" fmla="val 0"/>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C093FA0D-2C80-DF43-979C-9F418C14F9E7}"/>
                  </a:ext>
                </a:extLst>
              </p:cNvPr>
              <p:cNvSpPr txBox="1"/>
              <p:nvPr/>
            </p:nvSpPr>
            <p:spPr>
              <a:xfrm>
                <a:off x="7331083" y="5306434"/>
                <a:ext cx="1658531" cy="8190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C00000"/>
                          </a:solidFill>
                          <a:latin typeface="Cambria Math" panose="02040503050406030204" pitchFamily="18" charset="0"/>
                        </a:rPr>
                        <m:t>𝑧</m:t>
                      </m:r>
                      <m:r>
                        <a:rPr lang="en-US" sz="2800" b="0" i="1" smtClean="0">
                          <a:solidFill>
                            <a:srgbClr val="C00000"/>
                          </a:solidFill>
                          <a:latin typeface="Cambria Math" panose="02040503050406030204" pitchFamily="18" charset="0"/>
                        </a:rPr>
                        <m:t>=</m:t>
                      </m:r>
                      <m:f>
                        <m:fPr>
                          <m:ctrlPr>
                            <a:rPr lang="en-US" sz="2800" b="0" i="1" smtClean="0">
                              <a:solidFill>
                                <a:srgbClr val="C00000"/>
                              </a:solidFill>
                              <a:latin typeface="Cambria Math" panose="02040503050406030204" pitchFamily="18" charset="0"/>
                            </a:rPr>
                          </m:ctrlPr>
                        </m:fPr>
                        <m:num>
                          <m:r>
                            <a:rPr lang="en-US" sz="2800" b="0" i="1" smtClean="0">
                              <a:solidFill>
                                <a:srgbClr val="C00000"/>
                              </a:solidFill>
                              <a:latin typeface="Cambria Math" panose="02040503050406030204" pitchFamily="18" charset="0"/>
                            </a:rPr>
                            <m:t>𝑓𝐵</m:t>
                          </m:r>
                        </m:num>
                        <m:den>
                          <m:r>
                            <a:rPr lang="en-US" sz="2800" i="1">
                              <a:solidFill>
                                <a:srgbClr val="C00000"/>
                              </a:solidFill>
                              <a:latin typeface="Cambria Math" panose="02040503050406030204" pitchFamily="18" charset="0"/>
                            </a:rPr>
                            <m:t>𝑥</m:t>
                          </m:r>
                          <m:r>
                            <a:rPr lang="en-US" sz="2800" i="1">
                              <a:solidFill>
                                <a:srgbClr val="C00000"/>
                              </a:solidFill>
                              <a:latin typeface="Cambria Math" panose="02040503050406030204" pitchFamily="18" charset="0"/>
                            </a:rPr>
                            <m:t>−</m:t>
                          </m:r>
                          <m:r>
                            <a:rPr lang="en-US" sz="2800" i="1">
                              <a:solidFill>
                                <a:srgbClr val="C00000"/>
                              </a:solidFill>
                              <a:latin typeface="Cambria Math" panose="02040503050406030204" pitchFamily="18" charset="0"/>
                            </a:rPr>
                            <m:t>𝑥</m:t>
                          </m:r>
                          <m:r>
                            <a:rPr lang="en-US" sz="2800" i="1">
                              <a:solidFill>
                                <a:srgbClr val="C00000"/>
                              </a:solidFill>
                              <a:latin typeface="Cambria Math" panose="02040503050406030204" pitchFamily="18" charset="0"/>
                            </a:rPr>
                            <m:t>′</m:t>
                          </m:r>
                        </m:den>
                      </m:f>
                    </m:oMath>
                  </m:oMathPara>
                </a14:m>
                <a:endParaRPr lang="en-US" sz="2800" dirty="0">
                  <a:solidFill>
                    <a:srgbClr val="C00000"/>
                  </a:solidFill>
                </a:endParaRPr>
              </a:p>
            </p:txBody>
          </p:sp>
        </mc:Choice>
        <mc:Fallback xmlns="">
          <p:sp>
            <p:nvSpPr>
              <p:cNvPr id="57" name="TextBox 56">
                <a:extLst>
                  <a:ext uri="{FF2B5EF4-FFF2-40B4-BE49-F238E27FC236}">
                    <a16:creationId xmlns:a16="http://schemas.microsoft.com/office/drawing/2014/main" id="{C093FA0D-2C80-DF43-979C-9F418C14F9E7}"/>
                  </a:ext>
                </a:extLst>
              </p:cNvPr>
              <p:cNvSpPr txBox="1">
                <a:spLocks noRot="1" noChangeAspect="1" noMove="1" noResize="1" noEditPoints="1" noAdjustHandles="1" noChangeArrowheads="1" noChangeShapeType="1" noTextEdit="1"/>
              </p:cNvSpPr>
              <p:nvPr/>
            </p:nvSpPr>
            <p:spPr>
              <a:xfrm>
                <a:off x="7331083" y="5306434"/>
                <a:ext cx="1658531" cy="819070"/>
              </a:xfrm>
              <a:prstGeom prst="rect">
                <a:avLst/>
              </a:prstGeom>
              <a:blipFill>
                <a:blip r:embed="rId18"/>
                <a:stretch>
                  <a:fillRect l="-758" t="-1538" r="-4545" b="-15385"/>
                </a:stretch>
              </a:blipFill>
            </p:spPr>
            <p:txBody>
              <a:bodyPr/>
              <a:lstStyle/>
              <a:p>
                <a:r>
                  <a:rPr lang="en-US">
                    <a:noFill/>
                  </a:rPr>
                  <a:t> </a:t>
                </a:r>
              </a:p>
            </p:txBody>
          </p:sp>
        </mc:Fallback>
      </mc:AlternateContent>
    </p:spTree>
    <p:extLst>
      <p:ext uri="{BB962C8B-B14F-4D97-AF65-F5344CB8AC3E}">
        <p14:creationId xmlns:p14="http://schemas.microsoft.com/office/powerpoint/2010/main" val="6372653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35"/>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3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55"/>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5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3" grpId="0" animBg="1"/>
      <p:bldP spid="41" grpId="0"/>
      <p:bldP spid="42" grpId="0"/>
      <p:bldP spid="52" grpId="0"/>
      <p:bldP spid="53" grpId="0"/>
      <p:bldP spid="2" grpId="0"/>
      <p:bldP spid="54" grpId="0"/>
      <p:bldP spid="35" grpId="0" animBg="1"/>
      <p:bldP spid="35" grpId="1" animBg="1"/>
      <p:bldP spid="36" grpId="0" animBg="1"/>
      <p:bldP spid="36" grpId="1" animBg="1"/>
      <p:bldP spid="55" grpId="0" animBg="1"/>
      <p:bldP spid="55" grpId="1" animBg="1"/>
      <p:bldP spid="56" grpId="0" animBg="1"/>
      <p:bldP spid="56" grpId="1" animBg="1"/>
      <p:bldP spid="57"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90" name="Line 3">
            <a:extLst>
              <a:ext uri="{FF2B5EF4-FFF2-40B4-BE49-F238E27FC236}">
                <a16:creationId xmlns:a16="http://schemas.microsoft.com/office/drawing/2014/main" id="{4BC76F45-C278-6F4B-B4ED-9D510A9A34F8}"/>
              </a:ext>
            </a:extLst>
          </p:cNvPr>
          <p:cNvSpPr>
            <a:spLocks noChangeShapeType="1"/>
          </p:cNvSpPr>
          <p:nvPr/>
        </p:nvSpPr>
        <p:spPr bwMode="auto">
          <a:xfrm flipH="1">
            <a:off x="2365376" y="1935164"/>
            <a:ext cx="1292225" cy="22129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1" name="Line 4">
            <a:extLst>
              <a:ext uri="{FF2B5EF4-FFF2-40B4-BE49-F238E27FC236}">
                <a16:creationId xmlns:a16="http://schemas.microsoft.com/office/drawing/2014/main" id="{F33A6319-2BC1-9344-9FC8-AB7389D3792D}"/>
              </a:ext>
            </a:extLst>
          </p:cNvPr>
          <p:cNvSpPr>
            <a:spLocks noChangeShapeType="1"/>
          </p:cNvSpPr>
          <p:nvPr/>
        </p:nvSpPr>
        <p:spPr bwMode="auto">
          <a:xfrm flipH="1">
            <a:off x="2365376" y="2163764"/>
            <a:ext cx="1673225" cy="19843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2" name="Line 5">
            <a:extLst>
              <a:ext uri="{FF2B5EF4-FFF2-40B4-BE49-F238E27FC236}">
                <a16:creationId xmlns:a16="http://schemas.microsoft.com/office/drawing/2014/main" id="{78586680-41FD-E94A-B872-A4412C3D8A5E}"/>
              </a:ext>
            </a:extLst>
          </p:cNvPr>
          <p:cNvSpPr>
            <a:spLocks noChangeShapeType="1"/>
          </p:cNvSpPr>
          <p:nvPr/>
        </p:nvSpPr>
        <p:spPr bwMode="auto">
          <a:xfrm flipH="1" flipV="1">
            <a:off x="2971800" y="2011363"/>
            <a:ext cx="1524000" cy="213360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3" name="Line 6">
            <a:extLst>
              <a:ext uri="{FF2B5EF4-FFF2-40B4-BE49-F238E27FC236}">
                <a16:creationId xmlns:a16="http://schemas.microsoft.com/office/drawing/2014/main" id="{42120F76-D53E-7242-8874-23D555DCB7C4}"/>
              </a:ext>
            </a:extLst>
          </p:cNvPr>
          <p:cNvSpPr>
            <a:spLocks noChangeShapeType="1"/>
          </p:cNvSpPr>
          <p:nvPr/>
        </p:nvSpPr>
        <p:spPr bwMode="auto">
          <a:xfrm flipH="1" flipV="1">
            <a:off x="2743200" y="2392363"/>
            <a:ext cx="1752600" cy="175260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4" name="Rectangle 7">
            <a:extLst>
              <a:ext uri="{FF2B5EF4-FFF2-40B4-BE49-F238E27FC236}">
                <a16:creationId xmlns:a16="http://schemas.microsoft.com/office/drawing/2014/main" id="{954A3A47-BBD0-F145-8E0E-52E489AFFEF4}"/>
              </a:ext>
            </a:extLst>
          </p:cNvPr>
          <p:cNvSpPr>
            <a:spLocks noGrp="1" noChangeArrowheads="1"/>
          </p:cNvSpPr>
          <p:nvPr>
            <p:ph type="title"/>
          </p:nvPr>
        </p:nvSpPr>
        <p:spPr/>
        <p:txBody>
          <a:bodyPr/>
          <a:lstStyle/>
          <a:p>
            <a:pPr eaLnBrk="1" hangingPunct="1"/>
            <a:r>
              <a:rPr lang="en-US" altLang="en-US" dirty="0"/>
              <a:t>Effect of baseline on stereo results</a:t>
            </a:r>
          </a:p>
        </p:txBody>
      </p:sp>
      <p:sp>
        <p:nvSpPr>
          <p:cNvPr id="67596" name="Oval 9">
            <a:extLst>
              <a:ext uri="{FF2B5EF4-FFF2-40B4-BE49-F238E27FC236}">
                <a16:creationId xmlns:a16="http://schemas.microsoft.com/office/drawing/2014/main" id="{5925615D-3E73-2D4D-879E-DBBB3A25F6D7}"/>
              </a:ext>
            </a:extLst>
          </p:cNvPr>
          <p:cNvSpPr>
            <a:spLocks noChangeArrowheads="1"/>
          </p:cNvSpPr>
          <p:nvPr/>
        </p:nvSpPr>
        <p:spPr bwMode="auto">
          <a:xfrm>
            <a:off x="2362200" y="4068763"/>
            <a:ext cx="76200" cy="76200"/>
          </a:xfrm>
          <a:prstGeom prst="ellipse">
            <a:avLst/>
          </a:prstGeom>
          <a:solidFill>
            <a:schemeClr val="bg2"/>
          </a:solidFill>
          <a:ln w="12700">
            <a:solidFill>
              <a:schemeClr val="bg2"/>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sk-SK" altLang="en-US"/>
          </a:p>
        </p:txBody>
      </p:sp>
      <p:sp>
        <p:nvSpPr>
          <p:cNvPr id="67597" name="Oval 10">
            <a:extLst>
              <a:ext uri="{FF2B5EF4-FFF2-40B4-BE49-F238E27FC236}">
                <a16:creationId xmlns:a16="http://schemas.microsoft.com/office/drawing/2014/main" id="{604C85F5-EA24-1347-865E-42D0EBDA13EA}"/>
              </a:ext>
            </a:extLst>
          </p:cNvPr>
          <p:cNvSpPr>
            <a:spLocks noChangeArrowheads="1"/>
          </p:cNvSpPr>
          <p:nvPr/>
        </p:nvSpPr>
        <p:spPr bwMode="auto">
          <a:xfrm>
            <a:off x="4419600" y="4068763"/>
            <a:ext cx="76200" cy="76200"/>
          </a:xfrm>
          <a:prstGeom prst="ellipse">
            <a:avLst/>
          </a:prstGeom>
          <a:solidFill>
            <a:schemeClr val="bg2"/>
          </a:solidFill>
          <a:ln w="12700">
            <a:solidFill>
              <a:schemeClr val="bg2"/>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sk-SK" altLang="en-US"/>
          </a:p>
        </p:txBody>
      </p:sp>
      <p:sp>
        <p:nvSpPr>
          <p:cNvPr id="67598" name="Line 11">
            <a:extLst>
              <a:ext uri="{FF2B5EF4-FFF2-40B4-BE49-F238E27FC236}">
                <a16:creationId xmlns:a16="http://schemas.microsoft.com/office/drawing/2014/main" id="{A1A5AF99-F578-0C41-B427-0E8A770690C6}"/>
              </a:ext>
            </a:extLst>
          </p:cNvPr>
          <p:cNvSpPr>
            <a:spLocks noChangeShapeType="1"/>
          </p:cNvSpPr>
          <p:nvPr/>
        </p:nvSpPr>
        <p:spPr bwMode="auto">
          <a:xfrm>
            <a:off x="1905000" y="3763963"/>
            <a:ext cx="99060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99" name="Line 12">
            <a:extLst>
              <a:ext uri="{FF2B5EF4-FFF2-40B4-BE49-F238E27FC236}">
                <a16:creationId xmlns:a16="http://schemas.microsoft.com/office/drawing/2014/main" id="{61B8D38D-D8F2-A740-91E2-7301AAF9427D}"/>
              </a:ext>
            </a:extLst>
          </p:cNvPr>
          <p:cNvSpPr>
            <a:spLocks noChangeShapeType="1"/>
          </p:cNvSpPr>
          <p:nvPr/>
        </p:nvSpPr>
        <p:spPr bwMode="auto">
          <a:xfrm>
            <a:off x="3962400" y="3763963"/>
            <a:ext cx="99060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01" name="Line 14">
            <a:extLst>
              <a:ext uri="{FF2B5EF4-FFF2-40B4-BE49-F238E27FC236}">
                <a16:creationId xmlns:a16="http://schemas.microsoft.com/office/drawing/2014/main" id="{142B9305-B83F-8347-852F-D51EFF63D614}"/>
              </a:ext>
            </a:extLst>
          </p:cNvPr>
          <p:cNvSpPr>
            <a:spLocks noChangeShapeType="1"/>
          </p:cNvSpPr>
          <p:nvPr/>
        </p:nvSpPr>
        <p:spPr bwMode="auto">
          <a:xfrm flipH="1">
            <a:off x="7924800" y="1858963"/>
            <a:ext cx="914400" cy="2286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02" name="Line 15">
            <a:extLst>
              <a:ext uri="{FF2B5EF4-FFF2-40B4-BE49-F238E27FC236}">
                <a16:creationId xmlns:a16="http://schemas.microsoft.com/office/drawing/2014/main" id="{54F27120-57DB-2049-97F1-05CB3BBC8360}"/>
              </a:ext>
            </a:extLst>
          </p:cNvPr>
          <p:cNvSpPr>
            <a:spLocks noChangeShapeType="1"/>
          </p:cNvSpPr>
          <p:nvPr/>
        </p:nvSpPr>
        <p:spPr bwMode="auto">
          <a:xfrm>
            <a:off x="7620000" y="3763963"/>
            <a:ext cx="99060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03" name="Line 16">
            <a:extLst>
              <a:ext uri="{FF2B5EF4-FFF2-40B4-BE49-F238E27FC236}">
                <a16:creationId xmlns:a16="http://schemas.microsoft.com/office/drawing/2014/main" id="{3604064D-A17C-264C-8ABA-F194CB9AF9B0}"/>
              </a:ext>
            </a:extLst>
          </p:cNvPr>
          <p:cNvSpPr>
            <a:spLocks noChangeShapeType="1"/>
          </p:cNvSpPr>
          <p:nvPr/>
        </p:nvSpPr>
        <p:spPr bwMode="auto">
          <a:xfrm>
            <a:off x="8077200" y="3763963"/>
            <a:ext cx="990600"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04" name="Line 17">
            <a:extLst>
              <a:ext uri="{FF2B5EF4-FFF2-40B4-BE49-F238E27FC236}">
                <a16:creationId xmlns:a16="http://schemas.microsoft.com/office/drawing/2014/main" id="{6E6F8493-C680-1149-B683-A7A3CFBE66DA}"/>
              </a:ext>
            </a:extLst>
          </p:cNvPr>
          <p:cNvSpPr>
            <a:spLocks noChangeShapeType="1"/>
          </p:cNvSpPr>
          <p:nvPr/>
        </p:nvSpPr>
        <p:spPr bwMode="auto">
          <a:xfrm flipH="1">
            <a:off x="7924800" y="1706563"/>
            <a:ext cx="457200" cy="2438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05" name="Line 18">
            <a:extLst>
              <a:ext uri="{FF2B5EF4-FFF2-40B4-BE49-F238E27FC236}">
                <a16:creationId xmlns:a16="http://schemas.microsoft.com/office/drawing/2014/main" id="{D0C7BD1E-16D7-7F44-95CF-A868E2BCE711}"/>
              </a:ext>
            </a:extLst>
          </p:cNvPr>
          <p:cNvSpPr>
            <a:spLocks noChangeShapeType="1"/>
          </p:cNvSpPr>
          <p:nvPr/>
        </p:nvSpPr>
        <p:spPr bwMode="auto">
          <a:xfrm flipH="1" flipV="1">
            <a:off x="8166101" y="1706563"/>
            <a:ext cx="444499" cy="243840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06" name="Line 19">
            <a:extLst>
              <a:ext uri="{FF2B5EF4-FFF2-40B4-BE49-F238E27FC236}">
                <a16:creationId xmlns:a16="http://schemas.microsoft.com/office/drawing/2014/main" id="{4094E7D9-8DA7-224A-8E5B-6F0E86AD0E45}"/>
              </a:ext>
            </a:extLst>
          </p:cNvPr>
          <p:cNvSpPr>
            <a:spLocks noChangeShapeType="1"/>
          </p:cNvSpPr>
          <p:nvPr/>
        </p:nvSpPr>
        <p:spPr bwMode="auto">
          <a:xfrm flipH="1" flipV="1">
            <a:off x="7696200" y="1858963"/>
            <a:ext cx="914400" cy="228600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607" name="Oval 20">
            <a:extLst>
              <a:ext uri="{FF2B5EF4-FFF2-40B4-BE49-F238E27FC236}">
                <a16:creationId xmlns:a16="http://schemas.microsoft.com/office/drawing/2014/main" id="{3ED4FA86-CE9A-2D45-99F6-CBBE75919833}"/>
              </a:ext>
            </a:extLst>
          </p:cNvPr>
          <p:cNvSpPr>
            <a:spLocks noChangeArrowheads="1"/>
          </p:cNvSpPr>
          <p:nvPr/>
        </p:nvSpPr>
        <p:spPr bwMode="auto">
          <a:xfrm>
            <a:off x="3298825" y="2751138"/>
            <a:ext cx="76200" cy="76200"/>
          </a:xfrm>
          <a:prstGeom prst="ellipse">
            <a:avLst/>
          </a:prstGeom>
          <a:solidFill>
            <a:schemeClr val="bg2"/>
          </a:solidFill>
          <a:ln w="12700">
            <a:solidFill>
              <a:schemeClr val="bg2"/>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sk-SK" altLang="en-US"/>
          </a:p>
        </p:txBody>
      </p:sp>
      <p:sp>
        <p:nvSpPr>
          <p:cNvPr id="67608" name="Oval 21">
            <a:extLst>
              <a:ext uri="{FF2B5EF4-FFF2-40B4-BE49-F238E27FC236}">
                <a16:creationId xmlns:a16="http://schemas.microsoft.com/office/drawing/2014/main" id="{61633288-B551-184C-A824-854EC98289E9}"/>
              </a:ext>
            </a:extLst>
          </p:cNvPr>
          <p:cNvSpPr>
            <a:spLocks noChangeArrowheads="1"/>
          </p:cNvSpPr>
          <p:nvPr/>
        </p:nvSpPr>
        <p:spPr bwMode="auto">
          <a:xfrm>
            <a:off x="8229600" y="2895600"/>
            <a:ext cx="76200" cy="76200"/>
          </a:xfrm>
          <a:prstGeom prst="ellipse">
            <a:avLst/>
          </a:prstGeom>
          <a:solidFill>
            <a:schemeClr val="bg2"/>
          </a:solidFill>
          <a:ln w="12700">
            <a:solidFill>
              <a:schemeClr val="bg2"/>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sk-SK" altLang="en-US"/>
          </a:p>
        </p:txBody>
      </p:sp>
      <p:sp>
        <p:nvSpPr>
          <p:cNvPr id="67609" name="Oval 22">
            <a:extLst>
              <a:ext uri="{FF2B5EF4-FFF2-40B4-BE49-F238E27FC236}">
                <a16:creationId xmlns:a16="http://schemas.microsoft.com/office/drawing/2014/main" id="{43896F1A-FE5E-8846-8A9C-A0FDC9326C10}"/>
              </a:ext>
            </a:extLst>
          </p:cNvPr>
          <p:cNvSpPr>
            <a:spLocks noChangeArrowheads="1"/>
          </p:cNvSpPr>
          <p:nvPr/>
        </p:nvSpPr>
        <p:spPr bwMode="auto">
          <a:xfrm>
            <a:off x="7904163" y="4068763"/>
            <a:ext cx="76200" cy="76200"/>
          </a:xfrm>
          <a:prstGeom prst="ellipse">
            <a:avLst/>
          </a:prstGeom>
          <a:solidFill>
            <a:schemeClr val="bg2"/>
          </a:solidFill>
          <a:ln w="12700">
            <a:solidFill>
              <a:schemeClr val="bg2"/>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sk-SK" altLang="en-US"/>
          </a:p>
        </p:txBody>
      </p:sp>
      <p:sp>
        <p:nvSpPr>
          <p:cNvPr id="67610" name="Oval 23">
            <a:extLst>
              <a:ext uri="{FF2B5EF4-FFF2-40B4-BE49-F238E27FC236}">
                <a16:creationId xmlns:a16="http://schemas.microsoft.com/office/drawing/2014/main" id="{453A6895-3C49-6F44-A19A-5142A8F2561B}"/>
              </a:ext>
            </a:extLst>
          </p:cNvPr>
          <p:cNvSpPr>
            <a:spLocks noChangeArrowheads="1"/>
          </p:cNvSpPr>
          <p:nvPr/>
        </p:nvSpPr>
        <p:spPr bwMode="auto">
          <a:xfrm>
            <a:off x="8567738" y="4068763"/>
            <a:ext cx="76200" cy="76200"/>
          </a:xfrm>
          <a:prstGeom prst="ellipse">
            <a:avLst/>
          </a:prstGeom>
          <a:solidFill>
            <a:schemeClr val="bg2"/>
          </a:solidFill>
          <a:ln w="12700">
            <a:solidFill>
              <a:schemeClr val="bg2"/>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sk-SK" altLang="en-US"/>
          </a:p>
        </p:txBody>
      </p:sp>
      <p:sp>
        <p:nvSpPr>
          <p:cNvPr id="33" name="Rectangle 4">
            <a:extLst>
              <a:ext uri="{FF2B5EF4-FFF2-40B4-BE49-F238E27FC236}">
                <a16:creationId xmlns:a16="http://schemas.microsoft.com/office/drawing/2014/main" id="{06F81EF0-27D4-A04D-BCE7-A8FBD31165E1}"/>
              </a:ext>
            </a:extLst>
          </p:cNvPr>
          <p:cNvSpPr txBox="1">
            <a:spLocks noChangeArrowheads="1"/>
          </p:cNvSpPr>
          <p:nvPr/>
        </p:nvSpPr>
        <p:spPr bwMode="auto">
          <a:xfrm>
            <a:off x="1600199" y="4556126"/>
            <a:ext cx="4788409" cy="2438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lvl="1"/>
            <a:r>
              <a:rPr lang="en-US" sz="2400" kern="0" dirty="0"/>
              <a:t>Larger baseline</a:t>
            </a:r>
          </a:p>
          <a:p>
            <a:pPr lvl="2">
              <a:buFont typeface="Times New Roman" pitchFamily="18" charset="0"/>
              <a:buChar char="+"/>
            </a:pPr>
            <a:r>
              <a:rPr lang="en-US" sz="2400" kern="0" dirty="0"/>
              <a:t> </a:t>
            </a:r>
            <a:r>
              <a:rPr lang="en-US" sz="2200" kern="0" dirty="0"/>
              <a:t>Smaller triangulation error</a:t>
            </a:r>
          </a:p>
          <a:p>
            <a:pPr lvl="2"/>
            <a:r>
              <a:rPr lang="en-US" sz="2200" kern="0" dirty="0"/>
              <a:t> Matching is more difficult</a:t>
            </a:r>
          </a:p>
        </p:txBody>
      </p:sp>
      <p:sp>
        <p:nvSpPr>
          <p:cNvPr id="34" name="Rectangle 4">
            <a:extLst>
              <a:ext uri="{FF2B5EF4-FFF2-40B4-BE49-F238E27FC236}">
                <a16:creationId xmlns:a16="http://schemas.microsoft.com/office/drawing/2014/main" id="{CB9302B2-9063-C14A-956B-76788245C83D}"/>
              </a:ext>
            </a:extLst>
          </p:cNvPr>
          <p:cNvSpPr txBox="1">
            <a:spLocks noChangeArrowheads="1"/>
          </p:cNvSpPr>
          <p:nvPr/>
        </p:nvSpPr>
        <p:spPr bwMode="auto">
          <a:xfrm>
            <a:off x="6388609" y="4543724"/>
            <a:ext cx="5373244" cy="2438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lvl="1"/>
            <a:r>
              <a:rPr lang="en-US" sz="2400" kern="0" dirty="0"/>
              <a:t>Smaller baseline</a:t>
            </a:r>
          </a:p>
          <a:p>
            <a:pPr lvl="2"/>
            <a:r>
              <a:rPr lang="en-US" sz="2200" kern="0" dirty="0"/>
              <a:t> Higher triangulation error</a:t>
            </a:r>
          </a:p>
          <a:p>
            <a:pPr lvl="2">
              <a:buFont typeface="Times New Roman" pitchFamily="18" charset="0"/>
              <a:buChar char="+"/>
            </a:pPr>
            <a:r>
              <a:rPr lang="en-US" sz="2200" kern="0" dirty="0"/>
              <a:t> Matching is easier</a:t>
            </a:r>
          </a:p>
        </p:txBody>
      </p:sp>
    </p:spTree>
    <p:extLst>
      <p:ext uri="{BB962C8B-B14F-4D97-AF65-F5344CB8AC3E}">
        <p14:creationId xmlns:p14="http://schemas.microsoft.com/office/powerpoint/2010/main" val="121590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Basic stereo matching algorithm</a:t>
            </a:r>
          </a:p>
        </p:txBody>
      </p:sp>
      <p:pic>
        <p:nvPicPr>
          <p:cNvPr id="28675" name="Picture 3" descr="lincoln_full"/>
          <p:cNvPicPr>
            <a:picLocks noChangeAspect="1" noChangeArrowheads="1"/>
          </p:cNvPicPr>
          <p:nvPr/>
        </p:nvPicPr>
        <p:blipFill>
          <a:blip r:embed="rId3" cstate="print"/>
          <a:srcRect/>
          <a:stretch>
            <a:fillRect/>
          </a:stretch>
        </p:blipFill>
        <p:spPr bwMode="auto">
          <a:xfrm>
            <a:off x="3581400" y="1066801"/>
            <a:ext cx="5029200" cy="2898775"/>
          </a:xfrm>
          <a:prstGeom prst="rect">
            <a:avLst/>
          </a:prstGeom>
          <a:noFill/>
          <a:ln w="9525">
            <a:noFill/>
            <a:miter lim="800000"/>
            <a:headEnd/>
            <a:tailEnd/>
          </a:ln>
        </p:spPr>
      </p:pic>
      <p:sp>
        <p:nvSpPr>
          <p:cNvPr id="731140" name="Line 4"/>
          <p:cNvSpPr>
            <a:spLocks noChangeShapeType="1"/>
          </p:cNvSpPr>
          <p:nvPr/>
        </p:nvSpPr>
        <p:spPr bwMode="auto">
          <a:xfrm>
            <a:off x="6096000" y="3124200"/>
            <a:ext cx="2514600" cy="0"/>
          </a:xfrm>
          <a:prstGeom prst="line">
            <a:avLst/>
          </a:prstGeom>
          <a:noFill/>
          <a:ln w="28575">
            <a:solidFill>
              <a:srgbClr val="00FFFF"/>
            </a:solidFill>
            <a:round/>
            <a:headEnd/>
            <a:tailEnd/>
          </a:ln>
        </p:spPr>
        <p:txBody>
          <a:bodyPr/>
          <a:lstStyle/>
          <a:p>
            <a:endParaRPr lang="en-US"/>
          </a:p>
        </p:txBody>
      </p:sp>
      <p:grpSp>
        <p:nvGrpSpPr>
          <p:cNvPr id="2" name="Group 5"/>
          <p:cNvGrpSpPr>
            <a:grpSpLocks/>
          </p:cNvGrpSpPr>
          <p:nvPr/>
        </p:nvGrpSpPr>
        <p:grpSpPr bwMode="auto">
          <a:xfrm>
            <a:off x="4876800" y="2971800"/>
            <a:ext cx="304800" cy="304800"/>
            <a:chOff x="2112" y="1872"/>
            <a:chExt cx="192" cy="192"/>
          </a:xfrm>
        </p:grpSpPr>
        <p:sp>
          <p:nvSpPr>
            <p:cNvPr id="28688" name="Oval 6"/>
            <p:cNvSpPr>
              <a:spLocks noChangeArrowheads="1"/>
            </p:cNvSpPr>
            <p:nvPr/>
          </p:nvSpPr>
          <p:spPr bwMode="auto">
            <a:xfrm>
              <a:off x="2174" y="1941"/>
              <a:ext cx="48" cy="48"/>
            </a:xfrm>
            <a:prstGeom prst="ellipse">
              <a:avLst/>
            </a:prstGeom>
            <a:solidFill>
              <a:srgbClr val="FFFF00"/>
            </a:solidFill>
            <a:ln w="9525">
              <a:solidFill>
                <a:schemeClr val="tx1"/>
              </a:solidFill>
              <a:round/>
              <a:headEnd/>
              <a:tailEnd/>
            </a:ln>
          </p:spPr>
          <p:txBody>
            <a:bodyPr wrap="none" anchor="ctr"/>
            <a:lstStyle/>
            <a:p>
              <a:endParaRPr lang="en-US"/>
            </a:p>
          </p:txBody>
        </p:sp>
        <p:sp>
          <p:nvSpPr>
            <p:cNvPr id="28689" name="Rectangle 7"/>
            <p:cNvSpPr>
              <a:spLocks noChangeArrowheads="1"/>
            </p:cNvSpPr>
            <p:nvPr/>
          </p:nvSpPr>
          <p:spPr bwMode="auto">
            <a:xfrm>
              <a:off x="2112" y="1872"/>
              <a:ext cx="192" cy="192"/>
            </a:xfrm>
            <a:prstGeom prst="rect">
              <a:avLst/>
            </a:prstGeom>
            <a:noFill/>
            <a:ln w="38100">
              <a:solidFill>
                <a:srgbClr val="FFFF00"/>
              </a:solidFill>
              <a:miter lim="800000"/>
              <a:headEnd/>
              <a:tailEnd/>
            </a:ln>
          </p:spPr>
          <p:txBody>
            <a:bodyPr wrap="none" anchor="ctr"/>
            <a:lstStyle/>
            <a:p>
              <a:endParaRPr lang="en-US"/>
            </a:p>
          </p:txBody>
        </p:sp>
      </p:grpSp>
      <mc:AlternateContent xmlns:mc="http://schemas.openxmlformats.org/markup-compatibility/2006" xmlns:a14="http://schemas.microsoft.com/office/drawing/2010/main">
        <mc:Choice Requires="a14">
          <p:sp>
            <p:nvSpPr>
              <p:cNvPr id="731147" name="Rectangle 11"/>
              <p:cNvSpPr>
                <a:spLocks noGrp="1" noChangeArrowheads="1"/>
              </p:cNvSpPr>
              <p:nvPr>
                <p:ph type="body" idx="1"/>
              </p:nvPr>
            </p:nvSpPr>
            <p:spPr>
              <a:xfrm>
                <a:off x="1828800" y="4114800"/>
                <a:ext cx="8686800" cy="2438400"/>
              </a:xfrm>
            </p:spPr>
            <p:txBody>
              <a:bodyPr/>
              <a:lstStyle/>
              <a:p>
                <a:pPr>
                  <a:buFontTx/>
                  <a:buChar char="•"/>
                </a:pPr>
                <a:r>
                  <a:rPr lang="en-US" dirty="0"/>
                  <a:t>If necessary, rectify the two stereo images to transform </a:t>
                </a:r>
                <a:r>
                  <a:rPr lang="en-US" dirty="0" err="1"/>
                  <a:t>epipolar</a:t>
                </a:r>
                <a:r>
                  <a:rPr lang="en-US" dirty="0"/>
                  <a:t> lines into </a:t>
                </a:r>
                <a:r>
                  <a:rPr lang="en-US" dirty="0" err="1"/>
                  <a:t>scanlines</a:t>
                </a:r>
                <a:endParaRPr lang="en-US" dirty="0"/>
              </a:p>
              <a:p>
                <a:pPr>
                  <a:buFontTx/>
                  <a:buChar char="•"/>
                </a:pPr>
                <a:r>
                  <a:rPr lang="en-US" dirty="0"/>
                  <a:t>For each pixel </a:t>
                </a:r>
                <a14:m>
                  <m:oMath xmlns:m="http://schemas.openxmlformats.org/officeDocument/2006/math">
                    <m:r>
                      <a:rPr lang="en-US" b="0" i="1" dirty="0" smtClean="0">
                        <a:solidFill>
                          <a:srgbClr val="7030A0"/>
                        </a:solidFill>
                        <a:latin typeface="Cambria Math" panose="02040503050406030204" pitchFamily="18" charset="0"/>
                      </a:rPr>
                      <m:t>𝑥</m:t>
                    </m:r>
                  </m:oMath>
                </a14:m>
                <a:r>
                  <a:rPr lang="en-US" dirty="0"/>
                  <a:t> in the first image</a:t>
                </a:r>
              </a:p>
              <a:p>
                <a:pPr lvl="1"/>
                <a:r>
                  <a:rPr lang="en-US" dirty="0"/>
                  <a:t>Find corresponding </a:t>
                </a:r>
                <a:r>
                  <a:rPr lang="en-US" dirty="0" err="1"/>
                  <a:t>epipolar</a:t>
                </a:r>
                <a:r>
                  <a:rPr lang="en-US" dirty="0"/>
                  <a:t> </a:t>
                </a:r>
                <a:r>
                  <a:rPr lang="en-US" dirty="0" err="1"/>
                  <a:t>scanline</a:t>
                </a:r>
                <a:r>
                  <a:rPr lang="en-US" dirty="0"/>
                  <a:t> in the right image</a:t>
                </a:r>
              </a:p>
              <a:p>
                <a:pPr lvl="1"/>
                <a:r>
                  <a:rPr lang="en-US" dirty="0"/>
                  <a:t>Examine all pixels on the </a:t>
                </a:r>
                <a:r>
                  <a:rPr lang="en-US" dirty="0" err="1"/>
                  <a:t>scanline</a:t>
                </a:r>
                <a:r>
                  <a:rPr lang="en-US" dirty="0"/>
                  <a:t> and pick the best match </a:t>
                </a:r>
                <a14:m>
                  <m:oMath xmlns:m="http://schemas.openxmlformats.org/officeDocument/2006/math">
                    <m:r>
                      <a:rPr lang="en-US" b="0" i="1" dirty="0" smtClean="0">
                        <a:solidFill>
                          <a:srgbClr val="7030A0"/>
                        </a:solidFill>
                        <a:latin typeface="Cambria Math" panose="02040503050406030204" pitchFamily="18" charset="0"/>
                      </a:rPr>
                      <m:t>𝑥</m:t>
                    </m:r>
                    <m:r>
                      <a:rPr lang="en-US" b="1" i="1" dirty="0" smtClean="0">
                        <a:solidFill>
                          <a:srgbClr val="7030A0"/>
                        </a:solidFill>
                        <a:latin typeface="Cambria Math" panose="02040503050406030204" pitchFamily="18" charset="0"/>
                      </a:rPr>
                      <m:t>′</m:t>
                    </m:r>
                  </m:oMath>
                </a14:m>
                <a:endParaRPr lang="en-US" b="1" dirty="0">
                  <a:solidFill>
                    <a:srgbClr val="0066FF"/>
                  </a:solidFill>
                </a:endParaRPr>
              </a:p>
              <a:p>
                <a:pPr lvl="1"/>
                <a:r>
                  <a:rPr lang="en-US" dirty="0"/>
                  <a:t>Compute disparity </a:t>
                </a:r>
                <a14:m>
                  <m:oMath xmlns:m="http://schemas.openxmlformats.org/officeDocument/2006/math">
                    <m:r>
                      <a:rPr lang="en-US" b="0" i="1" dirty="0" smtClean="0">
                        <a:solidFill>
                          <a:srgbClr val="7030A0"/>
                        </a:solidFill>
                        <a:latin typeface="Cambria Math" panose="02040503050406030204" pitchFamily="18" charset="0"/>
                      </a:rPr>
                      <m:t>𝑥</m:t>
                    </m:r>
                    <m:r>
                      <a:rPr lang="en-US" b="0" i="1" dirty="0" smtClean="0">
                        <a:solidFill>
                          <a:srgbClr val="7030A0"/>
                        </a:solidFill>
                        <a:latin typeface="Cambria Math" panose="02040503050406030204" pitchFamily="18" charset="0"/>
                      </a:rPr>
                      <m:t>−</m:t>
                    </m:r>
                    <m:r>
                      <a:rPr lang="en-US" b="0" i="1" dirty="0" smtClean="0">
                        <a:solidFill>
                          <a:srgbClr val="7030A0"/>
                        </a:solidFill>
                        <a:latin typeface="Cambria Math" panose="02040503050406030204" pitchFamily="18" charset="0"/>
                      </a:rPr>
                      <m:t>𝑥</m:t>
                    </m:r>
                    <m:r>
                      <a:rPr lang="en-US" b="0" i="1" dirty="0" smtClean="0">
                        <a:solidFill>
                          <a:srgbClr val="7030A0"/>
                        </a:solidFill>
                        <a:latin typeface="Cambria Math" panose="02040503050406030204" pitchFamily="18" charset="0"/>
                      </a:rPr>
                      <m:t>′</m:t>
                    </m:r>
                  </m:oMath>
                </a14:m>
                <a:r>
                  <a:rPr lang="en-US" dirty="0"/>
                  <a:t> and set </a:t>
                </a:r>
                <a14:m>
                  <m:oMath xmlns:m="http://schemas.openxmlformats.org/officeDocument/2006/math">
                    <m:r>
                      <m:rPr>
                        <m:sty m:val="p"/>
                      </m:rPr>
                      <a:rPr lang="en-US" i="0" dirty="0" smtClean="0">
                        <a:solidFill>
                          <a:srgbClr val="7030A0"/>
                        </a:solidFill>
                        <a:latin typeface="Cambria Math" panose="02040503050406030204" pitchFamily="18" charset="0"/>
                      </a:rPr>
                      <m:t>depth</m:t>
                    </m:r>
                    <m:r>
                      <a:rPr lang="en-US" i="1" dirty="0" smtClean="0">
                        <a:solidFill>
                          <a:srgbClr val="7030A0"/>
                        </a:solidFill>
                        <a:latin typeface="Cambria Math" panose="02040503050406030204" pitchFamily="18" charset="0"/>
                      </a:rPr>
                      <m:t>(</m:t>
                    </m:r>
                    <m:r>
                      <a:rPr lang="en-US" b="0" i="1" dirty="0" smtClean="0">
                        <a:solidFill>
                          <a:srgbClr val="7030A0"/>
                        </a:solidFill>
                        <a:latin typeface="Cambria Math" panose="02040503050406030204" pitchFamily="18" charset="0"/>
                      </a:rPr>
                      <m:t>𝑥</m:t>
                    </m:r>
                    <m:r>
                      <a:rPr lang="en-US" i="1" dirty="0" smtClean="0">
                        <a:solidFill>
                          <a:srgbClr val="7030A0"/>
                        </a:solidFill>
                        <a:latin typeface="Cambria Math" panose="02040503050406030204" pitchFamily="18" charset="0"/>
                      </a:rPr>
                      <m:t>) = </m:t>
                    </m:r>
                    <m:r>
                      <a:rPr lang="en-US" i="1" dirty="0" smtClean="0">
                        <a:solidFill>
                          <a:srgbClr val="7030A0"/>
                        </a:solidFill>
                        <a:latin typeface="Cambria Math" panose="02040503050406030204" pitchFamily="18" charset="0"/>
                      </a:rPr>
                      <m:t>𝐵𝑓</m:t>
                    </m:r>
                    <m:r>
                      <a:rPr lang="en-US" i="1" dirty="0" smtClean="0">
                        <a:solidFill>
                          <a:srgbClr val="7030A0"/>
                        </a:solidFill>
                        <a:latin typeface="Cambria Math" panose="02040503050406030204" pitchFamily="18" charset="0"/>
                      </a:rPr>
                      <m:t>/(</m:t>
                    </m:r>
                    <m:r>
                      <a:rPr lang="en-US" b="0" i="1" dirty="0">
                        <a:solidFill>
                          <a:srgbClr val="7030A0"/>
                        </a:solidFill>
                        <a:latin typeface="Cambria Math" panose="02040503050406030204" pitchFamily="18" charset="0"/>
                      </a:rPr>
                      <m:t>𝑥</m:t>
                    </m:r>
                    <m:r>
                      <a:rPr lang="en-US" b="0" i="1" dirty="0">
                        <a:solidFill>
                          <a:srgbClr val="7030A0"/>
                        </a:solidFill>
                        <a:latin typeface="Cambria Math" panose="02040503050406030204" pitchFamily="18" charset="0"/>
                      </a:rPr>
                      <m:t>−</m:t>
                    </m:r>
                    <m:r>
                      <a:rPr lang="en-US" b="0" i="1" dirty="0">
                        <a:solidFill>
                          <a:srgbClr val="7030A0"/>
                        </a:solidFill>
                        <a:latin typeface="Cambria Math" panose="02040503050406030204" pitchFamily="18" charset="0"/>
                      </a:rPr>
                      <m:t>𝑥</m:t>
                    </m:r>
                    <m:r>
                      <a:rPr lang="en-US" b="0" i="1" dirty="0">
                        <a:solidFill>
                          <a:srgbClr val="7030A0"/>
                        </a:solidFill>
                        <a:latin typeface="Cambria Math" panose="02040503050406030204" pitchFamily="18" charset="0"/>
                      </a:rPr>
                      <m:t>′)</m:t>
                    </m:r>
                  </m:oMath>
                </a14:m>
                <a:endParaRPr lang="en-US" dirty="0">
                  <a:solidFill>
                    <a:srgbClr val="0066FF"/>
                  </a:solidFill>
                </a:endParaRPr>
              </a:p>
            </p:txBody>
          </p:sp>
        </mc:Choice>
        <mc:Fallback xmlns="">
          <p:sp>
            <p:nvSpPr>
              <p:cNvPr id="731147" name="Rectangle 11"/>
              <p:cNvSpPr>
                <a:spLocks noGrp="1" noRot="1" noChangeAspect="1" noMove="1" noResize="1" noEditPoints="1" noAdjustHandles="1" noChangeArrowheads="1" noChangeShapeType="1" noTextEdit="1"/>
              </p:cNvSpPr>
              <p:nvPr>
                <p:ph type="body" idx="1"/>
              </p:nvPr>
            </p:nvSpPr>
            <p:spPr>
              <a:xfrm>
                <a:off x="1828800" y="4114800"/>
                <a:ext cx="8686800" cy="2438400"/>
              </a:xfrm>
              <a:blipFill>
                <a:blip r:embed="rId4"/>
                <a:stretch>
                  <a:fillRect l="-1023" t="-2083" b="-1042"/>
                </a:stretch>
              </a:blipFill>
            </p:spPr>
            <p:txBody>
              <a:bodyPr/>
              <a:lstStyle/>
              <a:p>
                <a:r>
                  <a:rPr lang="en-US">
                    <a:noFill/>
                  </a:rPr>
                  <a:t> </a:t>
                </a:r>
              </a:p>
            </p:txBody>
          </p:sp>
        </mc:Fallback>
      </mc:AlternateContent>
      <p:grpSp>
        <p:nvGrpSpPr>
          <p:cNvPr id="5" name="Group 15"/>
          <p:cNvGrpSpPr>
            <a:grpSpLocks/>
          </p:cNvGrpSpPr>
          <p:nvPr/>
        </p:nvGrpSpPr>
        <p:grpSpPr bwMode="auto">
          <a:xfrm>
            <a:off x="7239000" y="2971800"/>
            <a:ext cx="304800" cy="304800"/>
            <a:chOff x="3600" y="1872"/>
            <a:chExt cx="192" cy="192"/>
          </a:xfrm>
        </p:grpSpPr>
        <p:sp>
          <p:nvSpPr>
            <p:cNvPr id="28682" name="Oval 16"/>
            <p:cNvSpPr>
              <a:spLocks noChangeArrowheads="1"/>
            </p:cNvSpPr>
            <p:nvPr/>
          </p:nvSpPr>
          <p:spPr bwMode="auto">
            <a:xfrm>
              <a:off x="3675" y="1947"/>
              <a:ext cx="48" cy="48"/>
            </a:xfrm>
            <a:prstGeom prst="ellipse">
              <a:avLst/>
            </a:prstGeom>
            <a:solidFill>
              <a:srgbClr val="FFFF00"/>
            </a:solidFill>
            <a:ln w="9525">
              <a:solidFill>
                <a:schemeClr val="tx1"/>
              </a:solidFill>
              <a:round/>
              <a:headEnd/>
              <a:tailEnd/>
            </a:ln>
          </p:spPr>
          <p:txBody>
            <a:bodyPr wrap="none" anchor="ctr"/>
            <a:lstStyle/>
            <a:p>
              <a:endParaRPr lang="en-US"/>
            </a:p>
          </p:txBody>
        </p:sp>
        <p:sp>
          <p:nvSpPr>
            <p:cNvPr id="28683" name="Rectangle 17"/>
            <p:cNvSpPr>
              <a:spLocks noChangeArrowheads="1"/>
            </p:cNvSpPr>
            <p:nvPr/>
          </p:nvSpPr>
          <p:spPr bwMode="auto">
            <a:xfrm>
              <a:off x="3600" y="1872"/>
              <a:ext cx="192" cy="192"/>
            </a:xfrm>
            <a:prstGeom prst="rect">
              <a:avLst/>
            </a:prstGeom>
            <a:noFill/>
            <a:ln w="38100">
              <a:solidFill>
                <a:srgbClr val="FFFF00"/>
              </a:solidFill>
              <a:miter lim="800000"/>
              <a:headEnd/>
              <a:tailEnd/>
            </a:ln>
          </p:spPr>
          <p:txBody>
            <a:bodyPr wrap="none" anchor="ctr"/>
            <a:lstStyle/>
            <a:p>
              <a:endParaRPr lang="en-US"/>
            </a:p>
          </p:txBody>
        </p:sp>
      </p:grpSp>
      <p:sp>
        <p:nvSpPr>
          <p:cNvPr id="12" name="Rounded Rectangle 11">
            <a:extLst>
              <a:ext uri="{FF2B5EF4-FFF2-40B4-BE49-F238E27FC236}">
                <a16:creationId xmlns:a16="http://schemas.microsoft.com/office/drawing/2014/main" id="{69D6A294-BC74-3041-AFB8-7D794B6E2730}"/>
              </a:ext>
            </a:extLst>
          </p:cNvPr>
          <p:cNvSpPr/>
          <p:nvPr/>
        </p:nvSpPr>
        <p:spPr bwMode="auto">
          <a:xfrm>
            <a:off x="2057400" y="6095999"/>
            <a:ext cx="7543800" cy="381001"/>
          </a:xfrm>
          <a:prstGeom prst="round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Rounded Rectangle 12">
            <a:extLst>
              <a:ext uri="{FF2B5EF4-FFF2-40B4-BE49-F238E27FC236}">
                <a16:creationId xmlns:a16="http://schemas.microsoft.com/office/drawing/2014/main" id="{40E90FBC-C0FB-124A-AE1F-597C98286AAA}"/>
              </a:ext>
            </a:extLst>
          </p:cNvPr>
          <p:cNvSpPr/>
          <p:nvPr/>
        </p:nvSpPr>
        <p:spPr bwMode="auto">
          <a:xfrm>
            <a:off x="2051304" y="5714999"/>
            <a:ext cx="7549896" cy="381001"/>
          </a:xfrm>
          <a:prstGeom prst="round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58247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838AD-75A0-C446-8AF5-31C2017E9AE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8B945E9B-8AC1-B045-91DD-71B9003EE84A}"/>
              </a:ext>
            </a:extLst>
          </p:cNvPr>
          <p:cNvSpPr>
            <a:spLocks noGrp="1"/>
          </p:cNvSpPr>
          <p:nvPr>
            <p:ph idx="1"/>
          </p:nvPr>
        </p:nvSpPr>
        <p:spPr/>
        <p:txBody>
          <a:bodyPr/>
          <a:lstStyle/>
          <a:p>
            <a:pPr>
              <a:buFont typeface="Arial" panose="020B0604020202020204" pitchFamily="34" charset="0"/>
              <a:buChar char="•"/>
            </a:pPr>
            <a:r>
              <a:rPr lang="en-US" sz="2800" dirty="0">
                <a:solidFill>
                  <a:schemeClr val="bg1">
                    <a:lumMod val="50000"/>
                  </a:schemeClr>
                </a:solidFill>
              </a:rPr>
              <a:t>Motivation and history</a:t>
            </a:r>
          </a:p>
          <a:p>
            <a:pPr>
              <a:buFont typeface="Arial" panose="020B0604020202020204" pitchFamily="34" charset="0"/>
              <a:buChar char="•"/>
            </a:pPr>
            <a:r>
              <a:rPr lang="en-US" sz="2800" dirty="0">
                <a:solidFill>
                  <a:schemeClr val="bg1">
                    <a:lumMod val="50000"/>
                  </a:schemeClr>
                </a:solidFill>
              </a:rPr>
              <a:t>Basic two-view stereo setup</a:t>
            </a:r>
          </a:p>
          <a:p>
            <a:pPr>
              <a:buFont typeface="Arial" panose="020B0604020202020204" pitchFamily="34" charset="0"/>
              <a:buChar char="•"/>
            </a:pPr>
            <a:r>
              <a:rPr lang="en-US" sz="2800" dirty="0"/>
              <a:t>Local stereo matching algorithm</a:t>
            </a:r>
          </a:p>
          <a:p>
            <a:pPr>
              <a:buFont typeface="Arial" panose="020B0604020202020204" pitchFamily="34" charset="0"/>
              <a:buChar char="•"/>
            </a:pPr>
            <a:endParaRPr lang="en-US" sz="2800" dirty="0"/>
          </a:p>
        </p:txBody>
      </p:sp>
    </p:spTree>
    <p:extLst>
      <p:ext uri="{BB962C8B-B14F-4D97-AF65-F5344CB8AC3E}">
        <p14:creationId xmlns:p14="http://schemas.microsoft.com/office/powerpoint/2010/main" val="28297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reeform 5"/>
          <p:cNvSpPr>
            <a:spLocks/>
          </p:cNvSpPr>
          <p:nvPr/>
        </p:nvSpPr>
        <p:spPr bwMode="auto">
          <a:xfrm>
            <a:off x="7229476" y="3859214"/>
            <a:ext cx="1884363" cy="314325"/>
          </a:xfrm>
          <a:custGeom>
            <a:avLst/>
            <a:gdLst>
              <a:gd name="T0" fmla="*/ 0 w 1468"/>
              <a:gd name="T1" fmla="*/ 2147483647 h 252"/>
              <a:gd name="T2" fmla="*/ 2147483647 w 1468"/>
              <a:gd name="T3" fmla="*/ 2147483647 h 252"/>
              <a:gd name="T4" fmla="*/ 2147483647 w 1468"/>
              <a:gd name="T5" fmla="*/ 2147483647 h 252"/>
              <a:gd name="T6" fmla="*/ 2147483647 w 1468"/>
              <a:gd name="T7" fmla="*/ 2147483647 h 252"/>
              <a:gd name="T8" fmla="*/ 2147483647 w 1468"/>
              <a:gd name="T9" fmla="*/ 2147483647 h 252"/>
              <a:gd name="T10" fmla="*/ 2147483647 w 1468"/>
              <a:gd name="T11" fmla="*/ 0 h 252"/>
              <a:gd name="T12" fmla="*/ 2147483647 w 1468"/>
              <a:gd name="T13" fmla="*/ 2147483647 h 252"/>
              <a:gd name="T14" fmla="*/ 2147483647 w 1468"/>
              <a:gd name="T15" fmla="*/ 2147483647 h 252"/>
              <a:gd name="T16" fmla="*/ 2147483647 w 1468"/>
              <a:gd name="T17" fmla="*/ 2147483647 h 252"/>
              <a:gd name="T18" fmla="*/ 2147483647 w 1468"/>
              <a:gd name="T19" fmla="*/ 2147483647 h 252"/>
              <a:gd name="T20" fmla="*/ 2147483647 w 1468"/>
              <a:gd name="T21" fmla="*/ 2147483647 h 252"/>
              <a:gd name="T22" fmla="*/ 2147483647 w 1468"/>
              <a:gd name="T23" fmla="*/ 2147483647 h 252"/>
              <a:gd name="T24" fmla="*/ 2147483647 w 1468"/>
              <a:gd name="T25" fmla="*/ 2147483647 h 252"/>
              <a:gd name="T26" fmla="*/ 2147483647 w 1468"/>
              <a:gd name="T27" fmla="*/ 2147483647 h 252"/>
              <a:gd name="T28" fmla="*/ 2147483647 w 1468"/>
              <a:gd name="T29" fmla="*/ 2147483647 h 252"/>
              <a:gd name="T30" fmla="*/ 2147483647 w 1468"/>
              <a:gd name="T31" fmla="*/ 2147483647 h 252"/>
              <a:gd name="T32" fmla="*/ 2147483647 w 1468"/>
              <a:gd name="T33" fmla="*/ 2147483647 h 252"/>
              <a:gd name="T34" fmla="*/ 2147483647 w 1468"/>
              <a:gd name="T35" fmla="*/ 2147483647 h 252"/>
              <a:gd name="T36" fmla="*/ 2147483647 w 1468"/>
              <a:gd name="T37" fmla="*/ 2147483647 h 252"/>
              <a:gd name="T38" fmla="*/ 2147483647 w 1468"/>
              <a:gd name="T39" fmla="*/ 2147483647 h 252"/>
              <a:gd name="T40" fmla="*/ 2147483647 w 1468"/>
              <a:gd name="T41" fmla="*/ 2147483647 h 252"/>
              <a:gd name="T42" fmla="*/ 2147483647 w 1468"/>
              <a:gd name="T43" fmla="*/ 2147483647 h 252"/>
              <a:gd name="T44" fmla="*/ 2147483647 w 1468"/>
              <a:gd name="T45" fmla="*/ 2147483647 h 252"/>
              <a:gd name="T46" fmla="*/ 2147483647 w 1468"/>
              <a:gd name="T47" fmla="*/ 2147483647 h 252"/>
              <a:gd name="T48" fmla="*/ 2147483647 w 1468"/>
              <a:gd name="T49" fmla="*/ 2147483647 h 252"/>
              <a:gd name="T50" fmla="*/ 2147483647 w 1468"/>
              <a:gd name="T51" fmla="*/ 2147483647 h 252"/>
              <a:gd name="T52" fmla="*/ 2147483647 w 1468"/>
              <a:gd name="T53" fmla="*/ 2147483647 h 252"/>
              <a:gd name="T54" fmla="*/ 2147483647 w 1468"/>
              <a:gd name="T55" fmla="*/ 2147483647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68"/>
              <a:gd name="T85" fmla="*/ 0 h 252"/>
              <a:gd name="T86" fmla="*/ 1468 w 1468"/>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68" h="252">
                <a:moveTo>
                  <a:pt x="0" y="5"/>
                </a:moveTo>
                <a:cubicBezTo>
                  <a:pt x="22" y="20"/>
                  <a:pt x="30" y="32"/>
                  <a:pt x="56" y="41"/>
                </a:cubicBezTo>
                <a:cubicBezTo>
                  <a:pt x="61" y="39"/>
                  <a:pt x="67" y="39"/>
                  <a:pt x="71" y="36"/>
                </a:cubicBezTo>
                <a:cubicBezTo>
                  <a:pt x="75" y="33"/>
                  <a:pt x="77" y="27"/>
                  <a:pt x="81" y="25"/>
                </a:cubicBezTo>
                <a:cubicBezTo>
                  <a:pt x="95" y="18"/>
                  <a:pt x="112" y="15"/>
                  <a:pt x="127" y="10"/>
                </a:cubicBezTo>
                <a:cubicBezTo>
                  <a:pt x="137" y="7"/>
                  <a:pt x="157" y="0"/>
                  <a:pt x="157" y="0"/>
                </a:cubicBezTo>
                <a:cubicBezTo>
                  <a:pt x="196" y="13"/>
                  <a:pt x="233" y="31"/>
                  <a:pt x="273" y="41"/>
                </a:cubicBezTo>
                <a:cubicBezTo>
                  <a:pt x="283" y="40"/>
                  <a:pt x="353" y="26"/>
                  <a:pt x="369" y="30"/>
                </a:cubicBezTo>
                <a:cubicBezTo>
                  <a:pt x="390" y="54"/>
                  <a:pt x="366" y="30"/>
                  <a:pt x="395" y="46"/>
                </a:cubicBezTo>
                <a:cubicBezTo>
                  <a:pt x="406" y="52"/>
                  <a:pt x="450" y="137"/>
                  <a:pt x="455" y="121"/>
                </a:cubicBezTo>
                <a:cubicBezTo>
                  <a:pt x="486" y="168"/>
                  <a:pt x="519" y="233"/>
                  <a:pt x="576" y="252"/>
                </a:cubicBezTo>
                <a:cubicBezTo>
                  <a:pt x="603" y="245"/>
                  <a:pt x="593" y="186"/>
                  <a:pt x="615" y="171"/>
                </a:cubicBezTo>
                <a:cubicBezTo>
                  <a:pt x="618" y="161"/>
                  <a:pt x="624" y="139"/>
                  <a:pt x="627" y="129"/>
                </a:cubicBezTo>
                <a:cubicBezTo>
                  <a:pt x="629" y="124"/>
                  <a:pt x="646" y="102"/>
                  <a:pt x="651" y="99"/>
                </a:cubicBezTo>
                <a:cubicBezTo>
                  <a:pt x="661" y="92"/>
                  <a:pt x="681" y="78"/>
                  <a:pt x="681" y="78"/>
                </a:cubicBezTo>
                <a:cubicBezTo>
                  <a:pt x="694" y="59"/>
                  <a:pt x="724" y="71"/>
                  <a:pt x="747" y="78"/>
                </a:cubicBezTo>
                <a:cubicBezTo>
                  <a:pt x="768" y="86"/>
                  <a:pt x="791" y="116"/>
                  <a:pt x="809" y="126"/>
                </a:cubicBezTo>
                <a:cubicBezTo>
                  <a:pt x="824" y="127"/>
                  <a:pt x="854" y="137"/>
                  <a:pt x="854" y="137"/>
                </a:cubicBezTo>
                <a:cubicBezTo>
                  <a:pt x="919" y="131"/>
                  <a:pt x="895" y="133"/>
                  <a:pt x="935" y="106"/>
                </a:cubicBezTo>
                <a:cubicBezTo>
                  <a:pt x="954" y="94"/>
                  <a:pt x="979" y="98"/>
                  <a:pt x="1001" y="96"/>
                </a:cubicBezTo>
                <a:cubicBezTo>
                  <a:pt x="1020" y="83"/>
                  <a:pt x="1042" y="78"/>
                  <a:pt x="1062" y="66"/>
                </a:cubicBezTo>
                <a:cubicBezTo>
                  <a:pt x="1096" y="71"/>
                  <a:pt x="1169" y="82"/>
                  <a:pt x="1198" y="101"/>
                </a:cubicBezTo>
                <a:cubicBezTo>
                  <a:pt x="1221" y="117"/>
                  <a:pt x="1247" y="133"/>
                  <a:pt x="1274" y="142"/>
                </a:cubicBezTo>
                <a:cubicBezTo>
                  <a:pt x="1291" y="159"/>
                  <a:pt x="1312" y="170"/>
                  <a:pt x="1334" y="177"/>
                </a:cubicBezTo>
                <a:cubicBezTo>
                  <a:pt x="1370" y="173"/>
                  <a:pt x="1383" y="175"/>
                  <a:pt x="1410" y="157"/>
                </a:cubicBezTo>
                <a:cubicBezTo>
                  <a:pt x="1417" y="135"/>
                  <a:pt x="1429" y="117"/>
                  <a:pt x="1446" y="101"/>
                </a:cubicBezTo>
                <a:cubicBezTo>
                  <a:pt x="1448" y="96"/>
                  <a:pt x="1447" y="90"/>
                  <a:pt x="1451" y="86"/>
                </a:cubicBezTo>
                <a:cubicBezTo>
                  <a:pt x="1468" y="69"/>
                  <a:pt x="1466" y="90"/>
                  <a:pt x="1466" y="76"/>
                </a:cubicBezTo>
              </a:path>
            </a:pathLst>
          </a:custGeom>
          <a:noFill/>
          <a:ln w="9525">
            <a:solidFill>
              <a:schemeClr val="tx1"/>
            </a:solidFill>
            <a:round/>
            <a:headEnd/>
            <a:tailEnd/>
          </a:ln>
        </p:spPr>
        <p:txBody>
          <a:bodyPr/>
          <a:lstStyle/>
          <a:p>
            <a:endParaRPr lang="en-US"/>
          </a:p>
        </p:txBody>
      </p:sp>
      <p:grpSp>
        <p:nvGrpSpPr>
          <p:cNvPr id="24579" name="Group 6"/>
          <p:cNvGrpSpPr>
            <a:grpSpLocks/>
          </p:cNvGrpSpPr>
          <p:nvPr/>
        </p:nvGrpSpPr>
        <p:grpSpPr bwMode="auto">
          <a:xfrm>
            <a:off x="7232651" y="3721100"/>
            <a:ext cx="1909763" cy="477838"/>
            <a:chOff x="2064" y="2160"/>
            <a:chExt cx="1488" cy="384"/>
          </a:xfrm>
        </p:grpSpPr>
        <p:sp>
          <p:nvSpPr>
            <p:cNvPr id="24598" name="Line 7"/>
            <p:cNvSpPr>
              <a:spLocks noChangeShapeType="1"/>
            </p:cNvSpPr>
            <p:nvPr/>
          </p:nvSpPr>
          <p:spPr bwMode="auto">
            <a:xfrm flipV="1">
              <a:off x="2064" y="2160"/>
              <a:ext cx="0" cy="384"/>
            </a:xfrm>
            <a:prstGeom prst="line">
              <a:avLst/>
            </a:prstGeom>
            <a:noFill/>
            <a:ln w="9525">
              <a:solidFill>
                <a:schemeClr val="tx1"/>
              </a:solidFill>
              <a:round/>
              <a:headEnd/>
              <a:tailEnd type="triangle" w="med" len="med"/>
            </a:ln>
          </p:spPr>
          <p:txBody>
            <a:bodyPr/>
            <a:lstStyle/>
            <a:p>
              <a:endParaRPr lang="en-US"/>
            </a:p>
          </p:txBody>
        </p:sp>
        <p:sp>
          <p:nvSpPr>
            <p:cNvPr id="24599" name="Line 8"/>
            <p:cNvSpPr>
              <a:spLocks noChangeShapeType="1"/>
            </p:cNvSpPr>
            <p:nvPr/>
          </p:nvSpPr>
          <p:spPr bwMode="auto">
            <a:xfrm>
              <a:off x="2064" y="2544"/>
              <a:ext cx="1488" cy="0"/>
            </a:xfrm>
            <a:prstGeom prst="line">
              <a:avLst/>
            </a:prstGeom>
            <a:noFill/>
            <a:ln w="9525">
              <a:solidFill>
                <a:schemeClr val="tx1"/>
              </a:solidFill>
              <a:round/>
              <a:headEnd/>
              <a:tailEnd type="triangle" w="med" len="med"/>
            </a:ln>
          </p:spPr>
          <p:txBody>
            <a:bodyPr/>
            <a:lstStyle/>
            <a:p>
              <a:endParaRPr lang="en-US"/>
            </a:p>
          </p:txBody>
        </p:sp>
      </p:grpSp>
      <p:sp>
        <p:nvSpPr>
          <p:cNvPr id="24580" name="Text Box 9"/>
          <p:cNvSpPr txBox="1">
            <a:spLocks noChangeArrowheads="1"/>
          </p:cNvSpPr>
          <p:nvPr/>
        </p:nvSpPr>
        <p:spPr bwMode="auto">
          <a:xfrm>
            <a:off x="5867401" y="3581400"/>
            <a:ext cx="1344613" cy="336550"/>
          </a:xfrm>
          <a:prstGeom prst="rect">
            <a:avLst/>
          </a:prstGeom>
          <a:noFill/>
          <a:ln w="9525">
            <a:noFill/>
            <a:miter lim="800000"/>
            <a:headEnd/>
            <a:tailEnd/>
          </a:ln>
        </p:spPr>
        <p:txBody>
          <a:bodyPr wrap="none">
            <a:spAutoFit/>
          </a:bodyPr>
          <a:lstStyle/>
          <a:p>
            <a:r>
              <a:rPr lang="en-US" sz="1600">
                <a:solidFill>
                  <a:schemeClr val="tx2"/>
                </a:solidFill>
                <a:latin typeface="Times New Roman" pitchFamily="18" charset="0"/>
                <a:ea typeface="SimSun" pitchFamily="2" charset="-122"/>
              </a:rPr>
              <a:t>Matching cost</a:t>
            </a:r>
          </a:p>
        </p:txBody>
      </p:sp>
      <p:sp>
        <p:nvSpPr>
          <p:cNvPr id="24581" name="Text Box 10"/>
          <p:cNvSpPr txBox="1">
            <a:spLocks noChangeArrowheads="1"/>
          </p:cNvSpPr>
          <p:nvPr/>
        </p:nvSpPr>
        <p:spPr bwMode="auto">
          <a:xfrm>
            <a:off x="9159876" y="3962400"/>
            <a:ext cx="898525" cy="336550"/>
          </a:xfrm>
          <a:prstGeom prst="rect">
            <a:avLst/>
          </a:prstGeom>
          <a:noFill/>
          <a:ln w="9525">
            <a:noFill/>
            <a:miter lim="800000"/>
            <a:headEnd/>
            <a:tailEnd/>
          </a:ln>
        </p:spPr>
        <p:txBody>
          <a:bodyPr wrap="none">
            <a:spAutoFit/>
          </a:bodyPr>
          <a:lstStyle/>
          <a:p>
            <a:r>
              <a:rPr lang="en-US" sz="1600">
                <a:solidFill>
                  <a:schemeClr val="tx2"/>
                </a:solidFill>
                <a:latin typeface="Times New Roman" pitchFamily="18" charset="0"/>
                <a:ea typeface="SimSun" pitchFamily="2" charset="-122"/>
              </a:rPr>
              <a:t>disparity</a:t>
            </a:r>
          </a:p>
        </p:txBody>
      </p:sp>
      <p:pic>
        <p:nvPicPr>
          <p:cNvPr id="24582" name="Picture 11" descr="left"/>
          <p:cNvPicPr>
            <a:picLocks noChangeAspect="1" noChangeArrowheads="1"/>
          </p:cNvPicPr>
          <p:nvPr/>
        </p:nvPicPr>
        <p:blipFill>
          <a:blip r:embed="rId3" cstate="print"/>
          <a:srcRect/>
          <a:stretch>
            <a:fillRect/>
          </a:stretch>
        </p:blipFill>
        <p:spPr bwMode="auto">
          <a:xfrm>
            <a:off x="3148013" y="1212851"/>
            <a:ext cx="2957512" cy="2151063"/>
          </a:xfrm>
          <a:prstGeom prst="rect">
            <a:avLst/>
          </a:prstGeom>
          <a:noFill/>
          <a:ln w="9525">
            <a:noFill/>
            <a:miter lim="800000"/>
            <a:headEnd/>
            <a:tailEnd/>
          </a:ln>
        </p:spPr>
      </p:pic>
      <p:pic>
        <p:nvPicPr>
          <p:cNvPr id="24583" name="Picture 12" descr="right"/>
          <p:cNvPicPr>
            <a:picLocks noChangeAspect="1" noChangeArrowheads="1"/>
          </p:cNvPicPr>
          <p:nvPr/>
        </p:nvPicPr>
        <p:blipFill>
          <a:blip r:embed="rId4" cstate="print"/>
          <a:srcRect/>
          <a:stretch>
            <a:fillRect/>
          </a:stretch>
        </p:blipFill>
        <p:spPr bwMode="auto">
          <a:xfrm>
            <a:off x="6535738" y="1212851"/>
            <a:ext cx="2957512" cy="2151063"/>
          </a:xfrm>
          <a:prstGeom prst="rect">
            <a:avLst/>
          </a:prstGeom>
          <a:noFill/>
          <a:ln w="9525">
            <a:noFill/>
            <a:miter lim="800000"/>
            <a:headEnd/>
            <a:tailEnd/>
          </a:ln>
        </p:spPr>
      </p:pic>
      <p:sp>
        <p:nvSpPr>
          <p:cNvPr id="24584" name="Line 13"/>
          <p:cNvSpPr>
            <a:spLocks noChangeShapeType="1"/>
          </p:cNvSpPr>
          <p:nvPr/>
        </p:nvSpPr>
        <p:spPr bwMode="auto">
          <a:xfrm>
            <a:off x="2963864" y="2108200"/>
            <a:ext cx="6713537" cy="0"/>
          </a:xfrm>
          <a:prstGeom prst="line">
            <a:avLst/>
          </a:prstGeom>
          <a:noFill/>
          <a:ln w="12700">
            <a:solidFill>
              <a:schemeClr val="folHlink"/>
            </a:solidFill>
            <a:round/>
            <a:headEnd/>
            <a:tailEnd/>
          </a:ln>
        </p:spPr>
        <p:txBody>
          <a:bodyPr/>
          <a:lstStyle/>
          <a:p>
            <a:endParaRPr lang="en-US"/>
          </a:p>
        </p:txBody>
      </p:sp>
      <p:sp>
        <p:nvSpPr>
          <p:cNvPr id="24585" name="Rectangle 14"/>
          <p:cNvSpPr>
            <a:spLocks noChangeArrowheads="1"/>
          </p:cNvSpPr>
          <p:nvPr/>
        </p:nvSpPr>
        <p:spPr bwMode="auto">
          <a:xfrm>
            <a:off x="4541839" y="2049463"/>
            <a:ext cx="123825" cy="119062"/>
          </a:xfrm>
          <a:prstGeom prst="rect">
            <a:avLst/>
          </a:prstGeom>
          <a:noFill/>
          <a:ln w="15875">
            <a:solidFill>
              <a:srgbClr val="FF0000"/>
            </a:solidFill>
            <a:miter lim="800000"/>
            <a:headEnd/>
            <a:tailEnd/>
          </a:ln>
        </p:spPr>
        <p:txBody>
          <a:bodyPr wrap="none" anchor="ctr"/>
          <a:lstStyle/>
          <a:p>
            <a:endParaRPr lang="en-US"/>
          </a:p>
        </p:txBody>
      </p:sp>
      <p:grpSp>
        <p:nvGrpSpPr>
          <p:cNvPr id="24586" name="Group 15"/>
          <p:cNvGrpSpPr>
            <a:grpSpLocks/>
          </p:cNvGrpSpPr>
          <p:nvPr/>
        </p:nvGrpSpPr>
        <p:grpSpPr bwMode="auto">
          <a:xfrm>
            <a:off x="7545388" y="2049463"/>
            <a:ext cx="862012" cy="119062"/>
            <a:chOff x="3111" y="3838"/>
            <a:chExt cx="672" cy="96"/>
          </a:xfrm>
        </p:grpSpPr>
        <p:sp>
          <p:nvSpPr>
            <p:cNvPr id="24593" name="Rectangle 16"/>
            <p:cNvSpPr>
              <a:spLocks noChangeArrowheads="1"/>
            </p:cNvSpPr>
            <p:nvPr/>
          </p:nvSpPr>
          <p:spPr bwMode="auto">
            <a:xfrm>
              <a:off x="3399" y="3838"/>
              <a:ext cx="96" cy="96"/>
            </a:xfrm>
            <a:prstGeom prst="rect">
              <a:avLst/>
            </a:prstGeom>
            <a:noFill/>
            <a:ln w="15875">
              <a:solidFill>
                <a:srgbClr val="FF0000"/>
              </a:solidFill>
              <a:miter lim="800000"/>
              <a:headEnd/>
              <a:tailEnd/>
            </a:ln>
          </p:spPr>
          <p:txBody>
            <a:bodyPr wrap="none" anchor="ctr"/>
            <a:lstStyle/>
            <a:p>
              <a:endParaRPr lang="en-US"/>
            </a:p>
          </p:txBody>
        </p:sp>
        <p:sp>
          <p:nvSpPr>
            <p:cNvPr id="24594" name="Rectangle 17"/>
            <p:cNvSpPr>
              <a:spLocks noChangeArrowheads="1"/>
            </p:cNvSpPr>
            <p:nvPr/>
          </p:nvSpPr>
          <p:spPr bwMode="auto">
            <a:xfrm>
              <a:off x="3111" y="3838"/>
              <a:ext cx="96" cy="96"/>
            </a:xfrm>
            <a:prstGeom prst="rect">
              <a:avLst/>
            </a:prstGeom>
            <a:noFill/>
            <a:ln w="15875">
              <a:solidFill>
                <a:srgbClr val="00FFFF"/>
              </a:solidFill>
              <a:miter lim="800000"/>
              <a:headEnd/>
              <a:tailEnd/>
            </a:ln>
          </p:spPr>
          <p:txBody>
            <a:bodyPr wrap="none" anchor="ctr"/>
            <a:lstStyle/>
            <a:p>
              <a:endParaRPr lang="en-US"/>
            </a:p>
          </p:txBody>
        </p:sp>
        <p:sp>
          <p:nvSpPr>
            <p:cNvPr id="24595" name="Rectangle 18"/>
            <p:cNvSpPr>
              <a:spLocks noChangeArrowheads="1"/>
            </p:cNvSpPr>
            <p:nvPr/>
          </p:nvSpPr>
          <p:spPr bwMode="auto">
            <a:xfrm>
              <a:off x="3255" y="3838"/>
              <a:ext cx="96" cy="96"/>
            </a:xfrm>
            <a:prstGeom prst="rect">
              <a:avLst/>
            </a:prstGeom>
            <a:noFill/>
            <a:ln w="15875">
              <a:solidFill>
                <a:srgbClr val="00FFFF"/>
              </a:solidFill>
              <a:miter lim="800000"/>
              <a:headEnd/>
              <a:tailEnd/>
            </a:ln>
          </p:spPr>
          <p:txBody>
            <a:bodyPr wrap="none" anchor="ctr"/>
            <a:lstStyle/>
            <a:p>
              <a:endParaRPr lang="en-US"/>
            </a:p>
          </p:txBody>
        </p:sp>
        <p:sp>
          <p:nvSpPr>
            <p:cNvPr id="24596" name="Rectangle 19"/>
            <p:cNvSpPr>
              <a:spLocks noChangeArrowheads="1"/>
            </p:cNvSpPr>
            <p:nvPr/>
          </p:nvSpPr>
          <p:spPr bwMode="auto">
            <a:xfrm>
              <a:off x="3543" y="3838"/>
              <a:ext cx="96" cy="96"/>
            </a:xfrm>
            <a:prstGeom prst="rect">
              <a:avLst/>
            </a:prstGeom>
            <a:noFill/>
            <a:ln w="15875">
              <a:solidFill>
                <a:srgbClr val="00FFFF"/>
              </a:solidFill>
              <a:miter lim="800000"/>
              <a:headEnd/>
              <a:tailEnd/>
            </a:ln>
          </p:spPr>
          <p:txBody>
            <a:bodyPr wrap="none" anchor="ctr"/>
            <a:lstStyle/>
            <a:p>
              <a:endParaRPr lang="en-US"/>
            </a:p>
          </p:txBody>
        </p:sp>
        <p:sp>
          <p:nvSpPr>
            <p:cNvPr id="24597" name="Rectangle 20"/>
            <p:cNvSpPr>
              <a:spLocks noChangeArrowheads="1"/>
            </p:cNvSpPr>
            <p:nvPr/>
          </p:nvSpPr>
          <p:spPr bwMode="auto">
            <a:xfrm>
              <a:off x="3687" y="3838"/>
              <a:ext cx="96" cy="96"/>
            </a:xfrm>
            <a:prstGeom prst="rect">
              <a:avLst/>
            </a:prstGeom>
            <a:noFill/>
            <a:ln w="15875">
              <a:solidFill>
                <a:srgbClr val="00FFFF"/>
              </a:solidFill>
              <a:miter lim="800000"/>
              <a:headEnd/>
              <a:tailEnd/>
            </a:ln>
          </p:spPr>
          <p:txBody>
            <a:bodyPr wrap="none" anchor="ctr"/>
            <a:lstStyle/>
            <a:p>
              <a:endParaRPr lang="en-US"/>
            </a:p>
          </p:txBody>
        </p:sp>
      </p:grpSp>
      <p:sp>
        <p:nvSpPr>
          <p:cNvPr id="24587" name="Text Box 21"/>
          <p:cNvSpPr txBox="1">
            <a:spLocks noChangeArrowheads="1"/>
          </p:cNvSpPr>
          <p:nvPr/>
        </p:nvSpPr>
        <p:spPr bwMode="auto">
          <a:xfrm>
            <a:off x="4449764" y="914400"/>
            <a:ext cx="523875" cy="336550"/>
          </a:xfrm>
          <a:prstGeom prst="rect">
            <a:avLst/>
          </a:prstGeom>
          <a:noFill/>
          <a:ln w="9525">
            <a:noFill/>
            <a:miter lim="800000"/>
            <a:headEnd/>
            <a:tailEnd/>
          </a:ln>
        </p:spPr>
        <p:txBody>
          <a:bodyPr wrap="none">
            <a:spAutoFit/>
          </a:bodyPr>
          <a:lstStyle/>
          <a:p>
            <a:r>
              <a:rPr lang="en-US" sz="1600">
                <a:solidFill>
                  <a:schemeClr val="tx2"/>
                </a:solidFill>
                <a:latin typeface="Times New Roman" pitchFamily="18" charset="0"/>
                <a:ea typeface="SimSun" pitchFamily="2" charset="-122"/>
              </a:rPr>
              <a:t>Left</a:t>
            </a:r>
          </a:p>
        </p:txBody>
      </p:sp>
      <p:sp>
        <p:nvSpPr>
          <p:cNvPr id="24588" name="Text Box 22"/>
          <p:cNvSpPr txBox="1">
            <a:spLocks noChangeArrowheads="1"/>
          </p:cNvSpPr>
          <p:nvPr/>
        </p:nvSpPr>
        <p:spPr bwMode="auto">
          <a:xfrm>
            <a:off x="7747000" y="914400"/>
            <a:ext cx="636588" cy="336550"/>
          </a:xfrm>
          <a:prstGeom prst="rect">
            <a:avLst/>
          </a:prstGeom>
          <a:noFill/>
          <a:ln w="9525">
            <a:noFill/>
            <a:miter lim="800000"/>
            <a:headEnd/>
            <a:tailEnd/>
          </a:ln>
        </p:spPr>
        <p:txBody>
          <a:bodyPr wrap="none">
            <a:spAutoFit/>
          </a:bodyPr>
          <a:lstStyle/>
          <a:p>
            <a:r>
              <a:rPr lang="en-US" sz="1600">
                <a:solidFill>
                  <a:schemeClr val="tx2"/>
                </a:solidFill>
                <a:latin typeface="Times New Roman" pitchFamily="18" charset="0"/>
                <a:ea typeface="SimSun" pitchFamily="2" charset="-122"/>
              </a:rPr>
              <a:t>Right</a:t>
            </a:r>
          </a:p>
        </p:txBody>
      </p:sp>
      <p:sp>
        <p:nvSpPr>
          <p:cNvPr id="24589" name="Freeform 23"/>
          <p:cNvSpPr>
            <a:spLocks/>
          </p:cNvSpPr>
          <p:nvPr/>
        </p:nvSpPr>
        <p:spPr bwMode="auto">
          <a:xfrm>
            <a:off x="7954963" y="1212850"/>
            <a:ext cx="23812" cy="3219450"/>
          </a:xfrm>
          <a:custGeom>
            <a:avLst/>
            <a:gdLst>
              <a:gd name="T0" fmla="*/ 2147483647 w 18"/>
              <a:gd name="T1" fmla="*/ 0 h 2587"/>
              <a:gd name="T2" fmla="*/ 0 w 18"/>
              <a:gd name="T3" fmla="*/ 2147483647 h 2587"/>
              <a:gd name="T4" fmla="*/ 0 60000 65536"/>
              <a:gd name="T5" fmla="*/ 0 60000 65536"/>
              <a:gd name="T6" fmla="*/ 0 w 18"/>
              <a:gd name="T7" fmla="*/ 0 h 2587"/>
              <a:gd name="T8" fmla="*/ 18 w 18"/>
              <a:gd name="T9" fmla="*/ 2587 h 2587"/>
            </a:gdLst>
            <a:ahLst/>
            <a:cxnLst>
              <a:cxn ang="T4">
                <a:pos x="T0" y="T1"/>
              </a:cxn>
              <a:cxn ang="T5">
                <a:pos x="T2" y="T3"/>
              </a:cxn>
            </a:cxnLst>
            <a:rect l="T6" t="T7" r="T8" b="T9"/>
            <a:pathLst>
              <a:path w="18" h="2587">
                <a:moveTo>
                  <a:pt x="18" y="0"/>
                </a:moveTo>
                <a:lnTo>
                  <a:pt x="0" y="2587"/>
                </a:lnTo>
              </a:path>
            </a:pathLst>
          </a:custGeom>
          <a:noFill/>
          <a:ln w="12700">
            <a:solidFill>
              <a:srgbClr val="FF0000"/>
            </a:solidFill>
            <a:round/>
            <a:headEnd/>
            <a:tailEnd/>
          </a:ln>
        </p:spPr>
        <p:txBody>
          <a:bodyPr/>
          <a:lstStyle/>
          <a:p>
            <a:endParaRPr lang="en-US"/>
          </a:p>
        </p:txBody>
      </p:sp>
      <p:sp>
        <p:nvSpPr>
          <p:cNvPr id="24590" name="Text Box 24"/>
          <p:cNvSpPr txBox="1">
            <a:spLocks noChangeArrowheads="1"/>
          </p:cNvSpPr>
          <p:nvPr/>
        </p:nvSpPr>
        <p:spPr bwMode="auto">
          <a:xfrm>
            <a:off x="2119314" y="1905000"/>
            <a:ext cx="852487" cy="336550"/>
          </a:xfrm>
          <a:prstGeom prst="rect">
            <a:avLst/>
          </a:prstGeom>
          <a:noFill/>
          <a:ln w="9525">
            <a:noFill/>
            <a:miter lim="800000"/>
            <a:headEnd/>
            <a:tailEnd/>
          </a:ln>
        </p:spPr>
        <p:txBody>
          <a:bodyPr wrap="none">
            <a:spAutoFit/>
          </a:bodyPr>
          <a:lstStyle/>
          <a:p>
            <a:r>
              <a:rPr lang="en-US" sz="1600">
                <a:solidFill>
                  <a:schemeClr val="tx2"/>
                </a:solidFill>
                <a:latin typeface="Times New Roman" pitchFamily="18" charset="0"/>
                <a:ea typeface="SimSun" pitchFamily="2" charset="-122"/>
              </a:rPr>
              <a:t>scanline</a:t>
            </a:r>
          </a:p>
        </p:txBody>
      </p:sp>
      <p:sp>
        <p:nvSpPr>
          <p:cNvPr id="24592" name="Rectangle 26"/>
          <p:cNvSpPr>
            <a:spLocks noGrp="1" noChangeArrowheads="1"/>
          </p:cNvSpPr>
          <p:nvPr>
            <p:ph type="body" idx="1"/>
          </p:nvPr>
        </p:nvSpPr>
        <p:spPr>
          <a:xfrm>
            <a:off x="2209800" y="4572000"/>
            <a:ext cx="7772400" cy="1981200"/>
          </a:xfrm>
        </p:spPr>
        <p:txBody>
          <a:bodyPr/>
          <a:lstStyle/>
          <a:p>
            <a:pPr>
              <a:buFontTx/>
              <a:buChar char="•"/>
            </a:pPr>
            <a:r>
              <a:rPr lang="en-US" dirty="0"/>
              <a:t>Slide a window along the right </a:t>
            </a:r>
            <a:r>
              <a:rPr lang="en-US" dirty="0" err="1"/>
              <a:t>scanline</a:t>
            </a:r>
            <a:r>
              <a:rPr lang="en-US" dirty="0"/>
              <a:t> and compare contents of that window with the reference window in the left image</a:t>
            </a:r>
          </a:p>
          <a:p>
            <a:pPr>
              <a:buFontTx/>
              <a:buChar char="•"/>
            </a:pPr>
            <a:r>
              <a:rPr lang="en-US" dirty="0"/>
              <a:t>Matching cost: SSD (or SAD) or normalized correlation</a:t>
            </a:r>
          </a:p>
        </p:txBody>
      </p:sp>
      <p:sp>
        <p:nvSpPr>
          <p:cNvPr id="26" name="Rectangle 25">
            <a:extLst>
              <a:ext uri="{FF2B5EF4-FFF2-40B4-BE49-F238E27FC236}">
                <a16:creationId xmlns:a16="http://schemas.microsoft.com/office/drawing/2014/main" id="{1EBCD0B2-F0F2-004C-9A6C-B877ECFCA0BA}"/>
              </a:ext>
            </a:extLst>
          </p:cNvPr>
          <p:cNvSpPr>
            <a:spLocks noGrp="1" noChangeArrowheads="1"/>
          </p:cNvSpPr>
          <p:nvPr>
            <p:ph type="title"/>
          </p:nvPr>
        </p:nvSpPr>
        <p:spPr/>
        <p:txBody>
          <a:bodyPr/>
          <a:lstStyle/>
          <a:p>
            <a:r>
              <a:rPr lang="en-US" dirty="0"/>
              <a:t>Correspondence search</a:t>
            </a:r>
          </a:p>
        </p:txBody>
      </p:sp>
    </p:spTree>
    <p:extLst>
      <p:ext uri="{BB962C8B-B14F-4D97-AF65-F5344CB8AC3E}">
        <p14:creationId xmlns:p14="http://schemas.microsoft.com/office/powerpoint/2010/main" val="198171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5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9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8" descr="left"/>
          <p:cNvPicPr>
            <a:picLocks noChangeAspect="1" noChangeArrowheads="1"/>
          </p:cNvPicPr>
          <p:nvPr/>
        </p:nvPicPr>
        <p:blipFill>
          <a:blip r:embed="rId3" cstate="print"/>
          <a:srcRect/>
          <a:stretch>
            <a:fillRect/>
          </a:stretch>
        </p:blipFill>
        <p:spPr bwMode="auto">
          <a:xfrm>
            <a:off x="3148013" y="1212851"/>
            <a:ext cx="2957512" cy="2151063"/>
          </a:xfrm>
          <a:prstGeom prst="rect">
            <a:avLst/>
          </a:prstGeom>
          <a:noFill/>
          <a:ln w="9525">
            <a:noFill/>
            <a:miter lim="800000"/>
            <a:headEnd/>
            <a:tailEnd/>
          </a:ln>
        </p:spPr>
      </p:pic>
      <p:pic>
        <p:nvPicPr>
          <p:cNvPr id="25603" name="Picture 9" descr="right"/>
          <p:cNvPicPr>
            <a:picLocks noChangeAspect="1" noChangeArrowheads="1"/>
          </p:cNvPicPr>
          <p:nvPr/>
        </p:nvPicPr>
        <p:blipFill>
          <a:blip r:embed="rId4" cstate="print"/>
          <a:srcRect/>
          <a:stretch>
            <a:fillRect/>
          </a:stretch>
        </p:blipFill>
        <p:spPr bwMode="auto">
          <a:xfrm>
            <a:off x="6535738" y="1212851"/>
            <a:ext cx="2957512" cy="2151063"/>
          </a:xfrm>
          <a:prstGeom prst="rect">
            <a:avLst/>
          </a:prstGeom>
          <a:noFill/>
          <a:ln w="9525">
            <a:noFill/>
            <a:miter lim="800000"/>
            <a:headEnd/>
            <a:tailEnd/>
          </a:ln>
        </p:spPr>
      </p:pic>
      <p:sp>
        <p:nvSpPr>
          <p:cNvPr id="25604" name="Line 10"/>
          <p:cNvSpPr>
            <a:spLocks noChangeShapeType="1"/>
          </p:cNvSpPr>
          <p:nvPr/>
        </p:nvSpPr>
        <p:spPr bwMode="auto">
          <a:xfrm>
            <a:off x="2963864" y="2108200"/>
            <a:ext cx="6713537" cy="0"/>
          </a:xfrm>
          <a:prstGeom prst="line">
            <a:avLst/>
          </a:prstGeom>
          <a:noFill/>
          <a:ln w="12700">
            <a:solidFill>
              <a:schemeClr val="folHlink"/>
            </a:solidFill>
            <a:round/>
            <a:headEnd/>
            <a:tailEnd/>
          </a:ln>
        </p:spPr>
        <p:txBody>
          <a:bodyPr/>
          <a:lstStyle/>
          <a:p>
            <a:endParaRPr lang="en-US"/>
          </a:p>
        </p:txBody>
      </p:sp>
      <p:sp>
        <p:nvSpPr>
          <p:cNvPr id="25605" name="Rectangle 11"/>
          <p:cNvSpPr>
            <a:spLocks noChangeArrowheads="1"/>
          </p:cNvSpPr>
          <p:nvPr/>
        </p:nvSpPr>
        <p:spPr bwMode="auto">
          <a:xfrm>
            <a:off x="4541839" y="2049463"/>
            <a:ext cx="123825" cy="119062"/>
          </a:xfrm>
          <a:prstGeom prst="rect">
            <a:avLst/>
          </a:prstGeom>
          <a:noFill/>
          <a:ln w="15875">
            <a:solidFill>
              <a:srgbClr val="FF0000"/>
            </a:solidFill>
            <a:miter lim="800000"/>
            <a:headEnd/>
            <a:tailEnd/>
          </a:ln>
        </p:spPr>
        <p:txBody>
          <a:bodyPr wrap="none" anchor="ctr"/>
          <a:lstStyle/>
          <a:p>
            <a:endParaRPr lang="en-US"/>
          </a:p>
        </p:txBody>
      </p:sp>
      <p:sp>
        <p:nvSpPr>
          <p:cNvPr id="25606" name="Text Box 18"/>
          <p:cNvSpPr txBox="1">
            <a:spLocks noChangeArrowheads="1"/>
          </p:cNvSpPr>
          <p:nvPr/>
        </p:nvSpPr>
        <p:spPr bwMode="auto">
          <a:xfrm>
            <a:off x="4449764" y="914400"/>
            <a:ext cx="523875" cy="336550"/>
          </a:xfrm>
          <a:prstGeom prst="rect">
            <a:avLst/>
          </a:prstGeom>
          <a:noFill/>
          <a:ln w="9525">
            <a:noFill/>
            <a:miter lim="800000"/>
            <a:headEnd/>
            <a:tailEnd/>
          </a:ln>
        </p:spPr>
        <p:txBody>
          <a:bodyPr wrap="none">
            <a:spAutoFit/>
          </a:bodyPr>
          <a:lstStyle/>
          <a:p>
            <a:r>
              <a:rPr lang="en-US" sz="1600">
                <a:solidFill>
                  <a:schemeClr val="tx2"/>
                </a:solidFill>
                <a:latin typeface="Times New Roman" pitchFamily="18" charset="0"/>
                <a:ea typeface="SimSun" pitchFamily="2" charset="-122"/>
              </a:rPr>
              <a:t>Left</a:t>
            </a:r>
          </a:p>
        </p:txBody>
      </p:sp>
      <p:sp>
        <p:nvSpPr>
          <p:cNvPr id="25607" name="Text Box 19"/>
          <p:cNvSpPr txBox="1">
            <a:spLocks noChangeArrowheads="1"/>
          </p:cNvSpPr>
          <p:nvPr/>
        </p:nvSpPr>
        <p:spPr bwMode="auto">
          <a:xfrm>
            <a:off x="7747000" y="914400"/>
            <a:ext cx="636588" cy="336550"/>
          </a:xfrm>
          <a:prstGeom prst="rect">
            <a:avLst/>
          </a:prstGeom>
          <a:noFill/>
          <a:ln w="9525">
            <a:noFill/>
            <a:miter lim="800000"/>
            <a:headEnd/>
            <a:tailEnd/>
          </a:ln>
        </p:spPr>
        <p:txBody>
          <a:bodyPr wrap="none">
            <a:spAutoFit/>
          </a:bodyPr>
          <a:lstStyle/>
          <a:p>
            <a:r>
              <a:rPr lang="en-US" sz="1600">
                <a:solidFill>
                  <a:schemeClr val="tx2"/>
                </a:solidFill>
                <a:latin typeface="Times New Roman" pitchFamily="18" charset="0"/>
                <a:ea typeface="SimSun" pitchFamily="2" charset="-122"/>
              </a:rPr>
              <a:t>Right</a:t>
            </a:r>
          </a:p>
        </p:txBody>
      </p:sp>
      <p:sp>
        <p:nvSpPr>
          <p:cNvPr id="25608" name="Text Box 21"/>
          <p:cNvSpPr txBox="1">
            <a:spLocks noChangeArrowheads="1"/>
          </p:cNvSpPr>
          <p:nvPr/>
        </p:nvSpPr>
        <p:spPr bwMode="auto">
          <a:xfrm>
            <a:off x="2119314" y="1905000"/>
            <a:ext cx="852487" cy="336550"/>
          </a:xfrm>
          <a:prstGeom prst="rect">
            <a:avLst/>
          </a:prstGeom>
          <a:noFill/>
          <a:ln w="9525">
            <a:noFill/>
            <a:miter lim="800000"/>
            <a:headEnd/>
            <a:tailEnd/>
          </a:ln>
        </p:spPr>
        <p:txBody>
          <a:bodyPr wrap="none">
            <a:spAutoFit/>
          </a:bodyPr>
          <a:lstStyle/>
          <a:p>
            <a:r>
              <a:rPr lang="en-US" sz="1600">
                <a:solidFill>
                  <a:schemeClr val="tx2"/>
                </a:solidFill>
                <a:latin typeface="Times New Roman" pitchFamily="18" charset="0"/>
                <a:ea typeface="SimSun" pitchFamily="2" charset="-122"/>
              </a:rPr>
              <a:t>scanline</a:t>
            </a:r>
          </a:p>
        </p:txBody>
      </p:sp>
      <p:pic>
        <p:nvPicPr>
          <p:cNvPr id="25610" name="Picture 25"/>
          <p:cNvPicPr>
            <a:picLocks noChangeAspect="1" noChangeArrowheads="1"/>
          </p:cNvPicPr>
          <p:nvPr/>
        </p:nvPicPr>
        <p:blipFill>
          <a:blip r:embed="rId5" cstate="print"/>
          <a:srcRect/>
          <a:stretch>
            <a:fillRect/>
          </a:stretch>
        </p:blipFill>
        <p:spPr bwMode="auto">
          <a:xfrm>
            <a:off x="6440488" y="3733801"/>
            <a:ext cx="3200400" cy="2398713"/>
          </a:xfrm>
          <a:prstGeom prst="rect">
            <a:avLst/>
          </a:prstGeom>
          <a:noFill/>
          <a:ln w="9525">
            <a:noFill/>
            <a:miter lim="800000"/>
            <a:headEnd/>
            <a:tailEnd/>
          </a:ln>
        </p:spPr>
      </p:pic>
      <p:sp>
        <p:nvSpPr>
          <p:cNvPr id="25611" name="Text Box 26"/>
          <p:cNvSpPr txBox="1">
            <a:spLocks noChangeArrowheads="1"/>
          </p:cNvSpPr>
          <p:nvPr/>
        </p:nvSpPr>
        <p:spPr bwMode="auto">
          <a:xfrm>
            <a:off x="7651750" y="6262688"/>
            <a:ext cx="654050" cy="366712"/>
          </a:xfrm>
          <a:prstGeom prst="rect">
            <a:avLst/>
          </a:prstGeom>
          <a:noFill/>
          <a:ln w="9525">
            <a:noFill/>
            <a:miter lim="800000"/>
            <a:headEnd/>
            <a:tailEnd/>
          </a:ln>
        </p:spPr>
        <p:txBody>
          <a:bodyPr wrap="none">
            <a:spAutoFit/>
          </a:bodyPr>
          <a:lstStyle/>
          <a:p>
            <a:r>
              <a:rPr lang="en-US" sz="1800"/>
              <a:t>SSD</a:t>
            </a:r>
          </a:p>
        </p:txBody>
      </p:sp>
      <p:sp>
        <p:nvSpPr>
          <p:cNvPr id="25612" name="Freeform 27"/>
          <p:cNvSpPr>
            <a:spLocks/>
          </p:cNvSpPr>
          <p:nvPr/>
        </p:nvSpPr>
        <p:spPr bwMode="auto">
          <a:xfrm>
            <a:off x="7978776" y="1212850"/>
            <a:ext cx="4763" cy="5043488"/>
          </a:xfrm>
          <a:custGeom>
            <a:avLst/>
            <a:gdLst>
              <a:gd name="T0" fmla="*/ 0 w 3"/>
              <a:gd name="T1" fmla="*/ 0 h 3177"/>
              <a:gd name="T2" fmla="*/ 2147483647 w 3"/>
              <a:gd name="T3" fmla="*/ 2147483647 h 3177"/>
              <a:gd name="T4" fmla="*/ 0 60000 65536"/>
              <a:gd name="T5" fmla="*/ 0 60000 65536"/>
              <a:gd name="T6" fmla="*/ 0 w 3"/>
              <a:gd name="T7" fmla="*/ 0 h 3177"/>
              <a:gd name="T8" fmla="*/ 3 w 3"/>
              <a:gd name="T9" fmla="*/ 3177 h 3177"/>
            </a:gdLst>
            <a:ahLst/>
            <a:cxnLst>
              <a:cxn ang="T4">
                <a:pos x="T0" y="T1"/>
              </a:cxn>
              <a:cxn ang="T5">
                <a:pos x="T2" y="T3"/>
              </a:cxn>
            </a:cxnLst>
            <a:rect l="T6" t="T7" r="T8" b="T9"/>
            <a:pathLst>
              <a:path w="3" h="3177">
                <a:moveTo>
                  <a:pt x="0" y="0"/>
                </a:moveTo>
                <a:lnTo>
                  <a:pt x="3" y="3177"/>
                </a:lnTo>
              </a:path>
            </a:pathLst>
          </a:custGeom>
          <a:noFill/>
          <a:ln w="12700">
            <a:solidFill>
              <a:srgbClr val="FF0000"/>
            </a:solidFill>
            <a:round/>
            <a:headEnd/>
            <a:tailEnd/>
          </a:ln>
        </p:spPr>
        <p:txBody>
          <a:bodyPr/>
          <a:lstStyle/>
          <a:p>
            <a:endParaRPr lang="en-US"/>
          </a:p>
        </p:txBody>
      </p:sp>
      <p:sp>
        <p:nvSpPr>
          <p:cNvPr id="15" name="Rectangle 25">
            <a:extLst>
              <a:ext uri="{FF2B5EF4-FFF2-40B4-BE49-F238E27FC236}">
                <a16:creationId xmlns:a16="http://schemas.microsoft.com/office/drawing/2014/main" id="{06523843-60F4-604D-8154-68A45DECCB9E}"/>
              </a:ext>
            </a:extLst>
          </p:cNvPr>
          <p:cNvSpPr>
            <a:spLocks noGrp="1" noChangeArrowheads="1"/>
          </p:cNvSpPr>
          <p:nvPr>
            <p:ph type="title"/>
          </p:nvPr>
        </p:nvSpPr>
        <p:spPr/>
        <p:txBody>
          <a:bodyPr/>
          <a:lstStyle/>
          <a:p>
            <a:r>
              <a:rPr lang="en-US" dirty="0"/>
              <a:t>Correspondence search</a:t>
            </a:r>
          </a:p>
        </p:txBody>
      </p:sp>
    </p:spTree>
    <p:extLst>
      <p:ext uri="{BB962C8B-B14F-4D97-AF65-F5344CB8AC3E}">
        <p14:creationId xmlns:p14="http://schemas.microsoft.com/office/powerpoint/2010/main" val="4040484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left"/>
          <p:cNvPicPr>
            <a:picLocks noChangeAspect="1" noChangeArrowheads="1"/>
          </p:cNvPicPr>
          <p:nvPr/>
        </p:nvPicPr>
        <p:blipFill>
          <a:blip r:embed="rId3" cstate="print"/>
          <a:srcRect/>
          <a:stretch>
            <a:fillRect/>
          </a:stretch>
        </p:blipFill>
        <p:spPr bwMode="auto">
          <a:xfrm>
            <a:off x="3148013" y="1212851"/>
            <a:ext cx="2957512" cy="2151063"/>
          </a:xfrm>
          <a:prstGeom prst="rect">
            <a:avLst/>
          </a:prstGeom>
          <a:noFill/>
          <a:ln w="9525">
            <a:noFill/>
            <a:miter lim="800000"/>
            <a:headEnd/>
            <a:tailEnd/>
          </a:ln>
        </p:spPr>
      </p:pic>
      <p:pic>
        <p:nvPicPr>
          <p:cNvPr id="26627" name="Picture 3" descr="right"/>
          <p:cNvPicPr>
            <a:picLocks noChangeAspect="1" noChangeArrowheads="1"/>
          </p:cNvPicPr>
          <p:nvPr/>
        </p:nvPicPr>
        <p:blipFill>
          <a:blip r:embed="rId4" cstate="print"/>
          <a:srcRect/>
          <a:stretch>
            <a:fillRect/>
          </a:stretch>
        </p:blipFill>
        <p:spPr bwMode="auto">
          <a:xfrm>
            <a:off x="6535738" y="1212851"/>
            <a:ext cx="2957512" cy="2151063"/>
          </a:xfrm>
          <a:prstGeom prst="rect">
            <a:avLst/>
          </a:prstGeom>
          <a:noFill/>
          <a:ln w="9525">
            <a:noFill/>
            <a:miter lim="800000"/>
            <a:headEnd/>
            <a:tailEnd/>
          </a:ln>
        </p:spPr>
      </p:pic>
      <p:sp>
        <p:nvSpPr>
          <p:cNvPr id="26628" name="Line 4"/>
          <p:cNvSpPr>
            <a:spLocks noChangeShapeType="1"/>
          </p:cNvSpPr>
          <p:nvPr/>
        </p:nvSpPr>
        <p:spPr bwMode="auto">
          <a:xfrm>
            <a:off x="2963864" y="2108200"/>
            <a:ext cx="6713537" cy="0"/>
          </a:xfrm>
          <a:prstGeom prst="line">
            <a:avLst/>
          </a:prstGeom>
          <a:noFill/>
          <a:ln w="12700">
            <a:solidFill>
              <a:schemeClr val="folHlink"/>
            </a:solidFill>
            <a:round/>
            <a:headEnd/>
            <a:tailEnd/>
          </a:ln>
        </p:spPr>
        <p:txBody>
          <a:bodyPr/>
          <a:lstStyle/>
          <a:p>
            <a:endParaRPr lang="en-US"/>
          </a:p>
        </p:txBody>
      </p:sp>
      <p:sp>
        <p:nvSpPr>
          <p:cNvPr id="26629" name="Rectangle 5"/>
          <p:cNvSpPr>
            <a:spLocks noChangeArrowheads="1"/>
          </p:cNvSpPr>
          <p:nvPr/>
        </p:nvSpPr>
        <p:spPr bwMode="auto">
          <a:xfrm>
            <a:off x="4541839" y="2049463"/>
            <a:ext cx="123825" cy="119062"/>
          </a:xfrm>
          <a:prstGeom prst="rect">
            <a:avLst/>
          </a:prstGeom>
          <a:noFill/>
          <a:ln w="15875">
            <a:solidFill>
              <a:srgbClr val="FF0000"/>
            </a:solidFill>
            <a:miter lim="800000"/>
            <a:headEnd/>
            <a:tailEnd/>
          </a:ln>
        </p:spPr>
        <p:txBody>
          <a:bodyPr wrap="none" anchor="ctr"/>
          <a:lstStyle/>
          <a:p>
            <a:endParaRPr lang="en-US"/>
          </a:p>
        </p:txBody>
      </p:sp>
      <p:sp>
        <p:nvSpPr>
          <p:cNvPr id="26630" name="Text Box 6"/>
          <p:cNvSpPr txBox="1">
            <a:spLocks noChangeArrowheads="1"/>
          </p:cNvSpPr>
          <p:nvPr/>
        </p:nvSpPr>
        <p:spPr bwMode="auto">
          <a:xfrm>
            <a:off x="4449764" y="914400"/>
            <a:ext cx="523875" cy="336550"/>
          </a:xfrm>
          <a:prstGeom prst="rect">
            <a:avLst/>
          </a:prstGeom>
          <a:noFill/>
          <a:ln w="9525">
            <a:noFill/>
            <a:miter lim="800000"/>
            <a:headEnd/>
            <a:tailEnd/>
          </a:ln>
        </p:spPr>
        <p:txBody>
          <a:bodyPr wrap="none">
            <a:spAutoFit/>
          </a:bodyPr>
          <a:lstStyle/>
          <a:p>
            <a:r>
              <a:rPr lang="en-US" sz="1600">
                <a:solidFill>
                  <a:schemeClr val="tx2"/>
                </a:solidFill>
                <a:latin typeface="Times New Roman" pitchFamily="18" charset="0"/>
                <a:ea typeface="SimSun" pitchFamily="2" charset="-122"/>
              </a:rPr>
              <a:t>Left</a:t>
            </a:r>
          </a:p>
        </p:txBody>
      </p:sp>
      <p:sp>
        <p:nvSpPr>
          <p:cNvPr id="26631" name="Text Box 7"/>
          <p:cNvSpPr txBox="1">
            <a:spLocks noChangeArrowheads="1"/>
          </p:cNvSpPr>
          <p:nvPr/>
        </p:nvSpPr>
        <p:spPr bwMode="auto">
          <a:xfrm>
            <a:off x="7747000" y="914400"/>
            <a:ext cx="636588" cy="336550"/>
          </a:xfrm>
          <a:prstGeom prst="rect">
            <a:avLst/>
          </a:prstGeom>
          <a:noFill/>
          <a:ln w="9525">
            <a:noFill/>
            <a:miter lim="800000"/>
            <a:headEnd/>
            <a:tailEnd/>
          </a:ln>
        </p:spPr>
        <p:txBody>
          <a:bodyPr wrap="none">
            <a:spAutoFit/>
          </a:bodyPr>
          <a:lstStyle/>
          <a:p>
            <a:r>
              <a:rPr lang="en-US" sz="1600">
                <a:solidFill>
                  <a:schemeClr val="tx2"/>
                </a:solidFill>
                <a:latin typeface="Times New Roman" pitchFamily="18" charset="0"/>
                <a:ea typeface="SimSun" pitchFamily="2" charset="-122"/>
              </a:rPr>
              <a:t>Right</a:t>
            </a:r>
          </a:p>
        </p:txBody>
      </p:sp>
      <p:sp>
        <p:nvSpPr>
          <p:cNvPr id="26632" name="Text Box 8"/>
          <p:cNvSpPr txBox="1">
            <a:spLocks noChangeArrowheads="1"/>
          </p:cNvSpPr>
          <p:nvPr/>
        </p:nvSpPr>
        <p:spPr bwMode="auto">
          <a:xfrm>
            <a:off x="2119314" y="1905000"/>
            <a:ext cx="852487" cy="336550"/>
          </a:xfrm>
          <a:prstGeom prst="rect">
            <a:avLst/>
          </a:prstGeom>
          <a:noFill/>
          <a:ln w="9525">
            <a:noFill/>
            <a:miter lim="800000"/>
            <a:headEnd/>
            <a:tailEnd/>
          </a:ln>
        </p:spPr>
        <p:txBody>
          <a:bodyPr wrap="none">
            <a:spAutoFit/>
          </a:bodyPr>
          <a:lstStyle/>
          <a:p>
            <a:r>
              <a:rPr lang="en-US" sz="1600">
                <a:solidFill>
                  <a:schemeClr val="tx2"/>
                </a:solidFill>
                <a:latin typeface="Times New Roman" pitchFamily="18" charset="0"/>
                <a:ea typeface="SimSun" pitchFamily="2" charset="-122"/>
              </a:rPr>
              <a:t>scanline</a:t>
            </a:r>
          </a:p>
        </p:txBody>
      </p:sp>
      <p:sp>
        <p:nvSpPr>
          <p:cNvPr id="26634" name="Text Box 11"/>
          <p:cNvSpPr txBox="1">
            <a:spLocks noChangeArrowheads="1"/>
          </p:cNvSpPr>
          <p:nvPr/>
        </p:nvSpPr>
        <p:spPr bwMode="auto">
          <a:xfrm>
            <a:off x="7359650" y="6262688"/>
            <a:ext cx="1263650" cy="366712"/>
          </a:xfrm>
          <a:prstGeom prst="rect">
            <a:avLst/>
          </a:prstGeom>
          <a:noFill/>
          <a:ln w="9525">
            <a:noFill/>
            <a:miter lim="800000"/>
            <a:headEnd/>
            <a:tailEnd/>
          </a:ln>
        </p:spPr>
        <p:txBody>
          <a:bodyPr wrap="none">
            <a:spAutoFit/>
          </a:bodyPr>
          <a:lstStyle/>
          <a:p>
            <a:r>
              <a:rPr lang="en-US" sz="1800"/>
              <a:t>Norm. corr</a:t>
            </a:r>
          </a:p>
        </p:txBody>
      </p:sp>
      <p:pic>
        <p:nvPicPr>
          <p:cNvPr id="26635" name="Picture 13"/>
          <p:cNvPicPr>
            <a:picLocks noChangeAspect="1" noChangeArrowheads="1"/>
          </p:cNvPicPr>
          <p:nvPr/>
        </p:nvPicPr>
        <p:blipFill>
          <a:blip r:embed="rId5" cstate="print"/>
          <a:srcRect/>
          <a:stretch>
            <a:fillRect/>
          </a:stretch>
        </p:blipFill>
        <p:spPr bwMode="auto">
          <a:xfrm>
            <a:off x="6424614" y="3730626"/>
            <a:ext cx="3176587" cy="2365375"/>
          </a:xfrm>
          <a:prstGeom prst="rect">
            <a:avLst/>
          </a:prstGeom>
          <a:noFill/>
          <a:ln w="9525">
            <a:noFill/>
            <a:miter lim="800000"/>
            <a:headEnd/>
            <a:tailEnd/>
          </a:ln>
        </p:spPr>
      </p:pic>
      <p:sp>
        <p:nvSpPr>
          <p:cNvPr id="26636" name="Freeform 12"/>
          <p:cNvSpPr>
            <a:spLocks/>
          </p:cNvSpPr>
          <p:nvPr/>
        </p:nvSpPr>
        <p:spPr bwMode="auto">
          <a:xfrm>
            <a:off x="7978776" y="1212850"/>
            <a:ext cx="4763" cy="5043488"/>
          </a:xfrm>
          <a:custGeom>
            <a:avLst/>
            <a:gdLst>
              <a:gd name="T0" fmla="*/ 0 w 3"/>
              <a:gd name="T1" fmla="*/ 0 h 3177"/>
              <a:gd name="T2" fmla="*/ 2147483647 w 3"/>
              <a:gd name="T3" fmla="*/ 2147483647 h 3177"/>
              <a:gd name="T4" fmla="*/ 0 60000 65536"/>
              <a:gd name="T5" fmla="*/ 0 60000 65536"/>
              <a:gd name="T6" fmla="*/ 0 w 3"/>
              <a:gd name="T7" fmla="*/ 0 h 3177"/>
              <a:gd name="T8" fmla="*/ 3 w 3"/>
              <a:gd name="T9" fmla="*/ 3177 h 3177"/>
            </a:gdLst>
            <a:ahLst/>
            <a:cxnLst>
              <a:cxn ang="T4">
                <a:pos x="T0" y="T1"/>
              </a:cxn>
              <a:cxn ang="T5">
                <a:pos x="T2" y="T3"/>
              </a:cxn>
            </a:cxnLst>
            <a:rect l="T6" t="T7" r="T8" b="T9"/>
            <a:pathLst>
              <a:path w="3" h="3177">
                <a:moveTo>
                  <a:pt x="0" y="0"/>
                </a:moveTo>
                <a:lnTo>
                  <a:pt x="3" y="3177"/>
                </a:lnTo>
              </a:path>
            </a:pathLst>
          </a:custGeom>
          <a:noFill/>
          <a:ln w="12700">
            <a:solidFill>
              <a:srgbClr val="FF0000"/>
            </a:solidFill>
            <a:round/>
            <a:headEnd/>
            <a:tailEnd/>
          </a:ln>
        </p:spPr>
        <p:txBody>
          <a:bodyPr/>
          <a:lstStyle/>
          <a:p>
            <a:endParaRPr lang="en-US"/>
          </a:p>
        </p:txBody>
      </p:sp>
      <p:sp>
        <p:nvSpPr>
          <p:cNvPr id="15" name="Rectangle 25">
            <a:extLst>
              <a:ext uri="{FF2B5EF4-FFF2-40B4-BE49-F238E27FC236}">
                <a16:creationId xmlns:a16="http://schemas.microsoft.com/office/drawing/2014/main" id="{70EF75CC-31E5-5A4B-87E3-D49E2925B8CE}"/>
              </a:ext>
            </a:extLst>
          </p:cNvPr>
          <p:cNvSpPr>
            <a:spLocks noGrp="1" noChangeArrowheads="1"/>
          </p:cNvSpPr>
          <p:nvPr>
            <p:ph type="title"/>
          </p:nvPr>
        </p:nvSpPr>
        <p:spPr/>
        <p:txBody>
          <a:bodyPr/>
          <a:lstStyle/>
          <a:p>
            <a:r>
              <a:rPr lang="en-US" dirty="0"/>
              <a:t>Correspondence search</a:t>
            </a:r>
          </a:p>
        </p:txBody>
      </p:sp>
    </p:spTree>
    <p:extLst>
      <p:ext uri="{BB962C8B-B14F-4D97-AF65-F5344CB8AC3E}">
        <p14:creationId xmlns:p14="http://schemas.microsoft.com/office/powerpoint/2010/main" val="1408902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3"/>
          <p:cNvSpPr>
            <a:spLocks noGrp="1" noChangeArrowheads="1"/>
          </p:cNvSpPr>
          <p:nvPr>
            <p:ph type="title"/>
          </p:nvPr>
        </p:nvSpPr>
        <p:spPr/>
        <p:txBody>
          <a:bodyPr/>
          <a:lstStyle/>
          <a:p>
            <a:r>
              <a:rPr lang="en-US" dirty="0"/>
              <a:t>Effect of window size on correspondence search</a:t>
            </a:r>
          </a:p>
        </p:txBody>
      </p:sp>
      <p:sp>
        <p:nvSpPr>
          <p:cNvPr id="396292" name="Rectangle 4"/>
          <p:cNvSpPr>
            <a:spLocks noGrp="1" noChangeArrowheads="1"/>
          </p:cNvSpPr>
          <p:nvPr>
            <p:ph type="body" idx="1"/>
          </p:nvPr>
        </p:nvSpPr>
        <p:spPr>
          <a:xfrm>
            <a:off x="4419600" y="4169664"/>
            <a:ext cx="3962400" cy="2438400"/>
          </a:xfrm>
        </p:spPr>
        <p:txBody>
          <a:bodyPr/>
          <a:lstStyle/>
          <a:p>
            <a:pPr lvl="1"/>
            <a:r>
              <a:rPr lang="en-US" sz="2400" dirty="0"/>
              <a:t>Smaller window:</a:t>
            </a:r>
          </a:p>
          <a:p>
            <a:pPr lvl="2">
              <a:buFont typeface="Times New Roman" pitchFamily="18" charset="0"/>
              <a:buChar char="+"/>
            </a:pPr>
            <a:r>
              <a:rPr lang="en-US" sz="2400" dirty="0"/>
              <a:t> </a:t>
            </a:r>
            <a:r>
              <a:rPr lang="en-US" sz="2200" dirty="0"/>
              <a:t>More detail</a:t>
            </a:r>
          </a:p>
          <a:p>
            <a:pPr lvl="2"/>
            <a:r>
              <a:rPr lang="en-US" sz="2200" dirty="0"/>
              <a:t> More noise</a:t>
            </a:r>
            <a:br>
              <a:rPr lang="en-US" sz="2200" dirty="0"/>
            </a:br>
            <a:endParaRPr lang="en-US" sz="2200" dirty="0"/>
          </a:p>
        </p:txBody>
      </p:sp>
      <p:pic>
        <p:nvPicPr>
          <p:cNvPr id="30724" name="Picture 5" descr="sri20"/>
          <p:cNvPicPr>
            <a:picLocks noChangeAspect="1" noChangeArrowheads="1"/>
          </p:cNvPicPr>
          <p:nvPr/>
        </p:nvPicPr>
        <p:blipFill>
          <a:blip r:embed="rId3" cstate="print"/>
          <a:srcRect/>
          <a:stretch>
            <a:fillRect/>
          </a:stretch>
        </p:blipFill>
        <p:spPr bwMode="auto">
          <a:xfrm>
            <a:off x="2057400" y="1057276"/>
            <a:ext cx="2522538" cy="2295525"/>
          </a:xfrm>
          <a:prstGeom prst="rect">
            <a:avLst/>
          </a:prstGeom>
          <a:noFill/>
          <a:ln w="9525">
            <a:noFill/>
            <a:miter lim="800000"/>
            <a:headEnd/>
            <a:tailEnd/>
          </a:ln>
        </p:spPr>
      </p:pic>
      <p:pic>
        <p:nvPicPr>
          <p:cNvPr id="30725" name="Picture 2" descr="SSDWindowSize"/>
          <p:cNvPicPr>
            <a:picLocks noChangeAspect="1" noChangeArrowheads="1"/>
          </p:cNvPicPr>
          <p:nvPr/>
        </p:nvPicPr>
        <p:blipFill>
          <a:blip r:embed="rId4" cstate="print"/>
          <a:srcRect/>
          <a:stretch>
            <a:fillRect/>
          </a:stretch>
        </p:blipFill>
        <p:spPr bwMode="auto">
          <a:xfrm>
            <a:off x="4876800" y="1012825"/>
            <a:ext cx="5562600" cy="2540000"/>
          </a:xfrm>
          <a:prstGeom prst="rect">
            <a:avLst/>
          </a:prstGeom>
          <a:noFill/>
          <a:ln w="9525">
            <a:noFill/>
            <a:miter lim="800000"/>
            <a:headEnd/>
            <a:tailEnd/>
          </a:ln>
        </p:spPr>
      </p:pic>
      <p:sp>
        <p:nvSpPr>
          <p:cNvPr id="30726" name="Text Box 6"/>
          <p:cNvSpPr txBox="1">
            <a:spLocks noChangeArrowheads="1"/>
          </p:cNvSpPr>
          <p:nvPr/>
        </p:nvSpPr>
        <p:spPr bwMode="auto">
          <a:xfrm>
            <a:off x="5181600" y="3505200"/>
            <a:ext cx="2170787" cy="461665"/>
          </a:xfrm>
          <a:prstGeom prst="rect">
            <a:avLst/>
          </a:prstGeom>
          <a:noFill/>
          <a:ln w="9525">
            <a:noFill/>
            <a:miter lim="800000"/>
            <a:headEnd/>
            <a:tailEnd/>
          </a:ln>
        </p:spPr>
        <p:txBody>
          <a:bodyPr wrap="none">
            <a:spAutoFit/>
          </a:bodyPr>
          <a:lstStyle/>
          <a:p>
            <a:r>
              <a:rPr lang="en-US" dirty="0">
                <a:latin typeface="+mn-lt"/>
              </a:rPr>
              <a:t>Window size 3</a:t>
            </a:r>
          </a:p>
        </p:txBody>
      </p:sp>
      <p:sp>
        <p:nvSpPr>
          <p:cNvPr id="30727" name="Text Box 7"/>
          <p:cNvSpPr txBox="1">
            <a:spLocks noChangeArrowheads="1"/>
          </p:cNvSpPr>
          <p:nvPr/>
        </p:nvSpPr>
        <p:spPr bwMode="auto">
          <a:xfrm>
            <a:off x="7924800" y="3505200"/>
            <a:ext cx="2342308" cy="461665"/>
          </a:xfrm>
          <a:prstGeom prst="rect">
            <a:avLst/>
          </a:prstGeom>
          <a:noFill/>
          <a:ln w="9525">
            <a:noFill/>
            <a:miter lim="800000"/>
            <a:headEnd/>
            <a:tailEnd/>
          </a:ln>
        </p:spPr>
        <p:txBody>
          <a:bodyPr wrap="none">
            <a:spAutoFit/>
          </a:bodyPr>
          <a:lstStyle/>
          <a:p>
            <a:r>
              <a:rPr lang="en-US" dirty="0">
                <a:latin typeface="+mn-lt"/>
              </a:rPr>
              <a:t>Window size 20</a:t>
            </a:r>
          </a:p>
        </p:txBody>
      </p:sp>
      <p:pic>
        <p:nvPicPr>
          <p:cNvPr id="30728" name="Picture 9" descr="sri20"/>
          <p:cNvPicPr>
            <a:picLocks noChangeAspect="1" noChangeArrowheads="1"/>
          </p:cNvPicPr>
          <p:nvPr/>
        </p:nvPicPr>
        <p:blipFill>
          <a:blip r:embed="rId3" cstate="print"/>
          <a:srcRect/>
          <a:stretch>
            <a:fillRect/>
          </a:stretch>
        </p:blipFill>
        <p:spPr bwMode="auto">
          <a:xfrm>
            <a:off x="2209800" y="1209676"/>
            <a:ext cx="2522538" cy="2295525"/>
          </a:xfrm>
          <a:prstGeom prst="rect">
            <a:avLst/>
          </a:prstGeom>
          <a:noFill/>
          <a:ln w="9525">
            <a:solidFill>
              <a:schemeClr val="bg1"/>
            </a:solidFill>
            <a:miter lim="800000"/>
            <a:headEnd/>
            <a:tailEnd/>
          </a:ln>
        </p:spPr>
      </p:pic>
      <p:sp>
        <p:nvSpPr>
          <p:cNvPr id="10" name="Rectangle 4">
            <a:extLst>
              <a:ext uri="{FF2B5EF4-FFF2-40B4-BE49-F238E27FC236}">
                <a16:creationId xmlns:a16="http://schemas.microsoft.com/office/drawing/2014/main" id="{3743C79E-B24D-774F-8EF0-D5A1C8AF5209}"/>
              </a:ext>
            </a:extLst>
          </p:cNvPr>
          <p:cNvSpPr txBox="1">
            <a:spLocks noChangeArrowheads="1"/>
          </p:cNvSpPr>
          <p:nvPr/>
        </p:nvSpPr>
        <p:spPr bwMode="auto">
          <a:xfrm>
            <a:off x="7282052" y="4145280"/>
            <a:ext cx="5373244" cy="2438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lvl="1"/>
            <a:r>
              <a:rPr lang="en-US" sz="2400" kern="0" dirty="0"/>
              <a:t>Larger window:</a:t>
            </a:r>
          </a:p>
          <a:p>
            <a:pPr lvl="2">
              <a:buFont typeface="Times New Roman" pitchFamily="18" charset="0"/>
              <a:buChar char="+"/>
            </a:pPr>
            <a:r>
              <a:rPr lang="en-US" sz="2200" kern="0" dirty="0"/>
              <a:t> Smoother disparity maps</a:t>
            </a:r>
          </a:p>
          <a:p>
            <a:pPr lvl="2"/>
            <a:r>
              <a:rPr lang="en-US" sz="2200" kern="0" dirty="0"/>
              <a:t> Less detail</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629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629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629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2" grpId="0" build="p" bldLvl="2"/>
      <p:bldP spid="10"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a:t>Where will basic window search fail?</a:t>
            </a:r>
          </a:p>
        </p:txBody>
      </p:sp>
      <p:pic>
        <p:nvPicPr>
          <p:cNvPr id="624644" name="Picture 4"/>
          <p:cNvPicPr>
            <a:picLocks noChangeAspect="1" noChangeArrowheads="1"/>
          </p:cNvPicPr>
          <p:nvPr/>
        </p:nvPicPr>
        <p:blipFill>
          <a:blip r:embed="rId3" cstate="print"/>
          <a:srcRect/>
          <a:stretch>
            <a:fillRect/>
          </a:stretch>
        </p:blipFill>
        <p:spPr bwMode="auto">
          <a:xfrm>
            <a:off x="1981200" y="1074739"/>
            <a:ext cx="3733800" cy="2147887"/>
          </a:xfrm>
          <a:prstGeom prst="rect">
            <a:avLst/>
          </a:prstGeom>
          <a:noFill/>
          <a:ln w="9525">
            <a:noFill/>
            <a:miter lim="800000"/>
            <a:headEnd/>
            <a:tailEnd/>
          </a:ln>
        </p:spPr>
      </p:pic>
      <p:pic>
        <p:nvPicPr>
          <p:cNvPr id="624645" name="Picture 5"/>
          <p:cNvPicPr>
            <a:picLocks noChangeAspect="1" noChangeArrowheads="1"/>
          </p:cNvPicPr>
          <p:nvPr/>
        </p:nvPicPr>
        <p:blipFill>
          <a:blip r:embed="rId4" cstate="print"/>
          <a:srcRect/>
          <a:stretch>
            <a:fillRect/>
          </a:stretch>
        </p:blipFill>
        <p:spPr bwMode="auto">
          <a:xfrm>
            <a:off x="6019800" y="1066800"/>
            <a:ext cx="4191000" cy="2152650"/>
          </a:xfrm>
          <a:prstGeom prst="rect">
            <a:avLst/>
          </a:prstGeom>
          <a:noFill/>
          <a:ln w="9525">
            <a:noFill/>
            <a:miter lim="800000"/>
            <a:headEnd/>
            <a:tailEnd/>
          </a:ln>
        </p:spPr>
      </p:pic>
      <p:sp>
        <p:nvSpPr>
          <p:cNvPr id="624646" name="Text Box 6"/>
          <p:cNvSpPr txBox="1">
            <a:spLocks noChangeArrowheads="1"/>
          </p:cNvSpPr>
          <p:nvPr/>
        </p:nvSpPr>
        <p:spPr bwMode="auto">
          <a:xfrm>
            <a:off x="2389188" y="3198813"/>
            <a:ext cx="2997200" cy="457200"/>
          </a:xfrm>
          <a:prstGeom prst="rect">
            <a:avLst/>
          </a:prstGeom>
          <a:noFill/>
          <a:ln w="9525">
            <a:noFill/>
            <a:miter lim="800000"/>
            <a:headEnd/>
            <a:tailEnd/>
          </a:ln>
        </p:spPr>
        <p:txBody>
          <a:bodyPr wrap="none">
            <a:spAutoFit/>
          </a:bodyPr>
          <a:lstStyle/>
          <a:p>
            <a:r>
              <a:rPr lang="en-US" dirty="0" err="1"/>
              <a:t>Textureless</a:t>
            </a:r>
            <a:r>
              <a:rPr lang="en-US" dirty="0"/>
              <a:t> surfaces</a:t>
            </a:r>
          </a:p>
        </p:txBody>
      </p:sp>
      <p:sp>
        <p:nvSpPr>
          <p:cNvPr id="624647" name="Text Box 7"/>
          <p:cNvSpPr txBox="1">
            <a:spLocks noChangeArrowheads="1"/>
          </p:cNvSpPr>
          <p:nvPr/>
        </p:nvSpPr>
        <p:spPr bwMode="auto">
          <a:xfrm>
            <a:off x="6477000" y="3198813"/>
            <a:ext cx="3100388" cy="457200"/>
          </a:xfrm>
          <a:prstGeom prst="rect">
            <a:avLst/>
          </a:prstGeom>
          <a:noFill/>
          <a:ln w="9525">
            <a:noFill/>
            <a:miter lim="800000"/>
            <a:headEnd/>
            <a:tailEnd/>
          </a:ln>
        </p:spPr>
        <p:txBody>
          <a:bodyPr wrap="none">
            <a:spAutoFit/>
          </a:bodyPr>
          <a:lstStyle/>
          <a:p>
            <a:r>
              <a:rPr lang="en-US" dirty="0"/>
              <a:t>Occlusions, repetition</a:t>
            </a:r>
          </a:p>
        </p:txBody>
      </p:sp>
      <p:sp>
        <p:nvSpPr>
          <p:cNvPr id="624648" name="Text Box 8"/>
          <p:cNvSpPr txBox="1">
            <a:spLocks noChangeArrowheads="1"/>
          </p:cNvSpPr>
          <p:nvPr/>
        </p:nvSpPr>
        <p:spPr bwMode="auto">
          <a:xfrm>
            <a:off x="3287714" y="6248400"/>
            <a:ext cx="5475287" cy="457200"/>
          </a:xfrm>
          <a:prstGeom prst="rect">
            <a:avLst/>
          </a:prstGeom>
          <a:noFill/>
          <a:ln w="9525">
            <a:noFill/>
            <a:miter lim="800000"/>
            <a:headEnd/>
            <a:tailEnd/>
          </a:ln>
        </p:spPr>
        <p:txBody>
          <a:bodyPr wrap="none">
            <a:spAutoFit/>
          </a:bodyPr>
          <a:lstStyle/>
          <a:p>
            <a:r>
              <a:rPr lang="en-US"/>
              <a:t>Non-Lambertian surfaces, specularities</a:t>
            </a:r>
          </a:p>
        </p:txBody>
      </p:sp>
      <p:pic>
        <p:nvPicPr>
          <p:cNvPr id="2" name="Picture 1">
            <a:extLst>
              <a:ext uri="{FF2B5EF4-FFF2-40B4-BE49-F238E27FC236}">
                <a16:creationId xmlns:a16="http://schemas.microsoft.com/office/drawing/2014/main" id="{6E344B63-D514-E74C-8505-9206C9D9761D}"/>
              </a:ext>
            </a:extLst>
          </p:cNvPr>
          <p:cNvPicPr>
            <a:picLocks noChangeAspect="1"/>
          </p:cNvPicPr>
          <p:nvPr/>
        </p:nvPicPr>
        <p:blipFill>
          <a:blip r:embed="rId5"/>
          <a:stretch>
            <a:fillRect/>
          </a:stretch>
        </p:blipFill>
        <p:spPr>
          <a:xfrm>
            <a:off x="2924175" y="3873407"/>
            <a:ext cx="6191250" cy="2297206"/>
          </a:xfrm>
          <a:prstGeom prst="rect">
            <a:avLst/>
          </a:prstGeom>
        </p:spPr>
      </p:pic>
    </p:spTree>
    <p:extLst>
      <p:ext uri="{BB962C8B-B14F-4D97-AF65-F5344CB8AC3E}">
        <p14:creationId xmlns:p14="http://schemas.microsoft.com/office/powerpoint/2010/main" val="401227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6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46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246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246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246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6" grpId="0"/>
      <p:bldP spid="624647" grpId="0"/>
      <p:bldP spid="62464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Textured neighborhood</a:t>
            </a:r>
          </a:p>
        </p:txBody>
      </p:sp>
      <p:sp>
        <p:nvSpPr>
          <p:cNvPr id="19" name="TextBox 18"/>
          <p:cNvSpPr txBox="1"/>
          <p:nvPr/>
        </p:nvSpPr>
        <p:spPr>
          <a:xfrm>
            <a:off x="6268033" y="3370152"/>
            <a:ext cx="2443298" cy="400110"/>
          </a:xfrm>
          <a:prstGeom prst="rect">
            <a:avLst/>
          </a:prstGeom>
          <a:noFill/>
        </p:spPr>
        <p:txBody>
          <a:bodyPr wrap="none" rtlCol="0">
            <a:spAutoFit/>
          </a:bodyPr>
          <a:lstStyle/>
          <a:p>
            <a:r>
              <a:rPr lang="en-US" sz="2000" dirty="0"/>
              <a:t>Patch Size = 1 pixel</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17829" b="15086"/>
          <a:stretch/>
        </p:blipFill>
        <p:spPr>
          <a:xfrm>
            <a:off x="5410200" y="1447800"/>
            <a:ext cx="6858000" cy="4600829"/>
          </a:xfrm>
          <a:prstGeom prst="rect">
            <a:avLst/>
          </a:prstGeom>
        </p:spPr>
      </p:pic>
      <p:sp>
        <p:nvSpPr>
          <p:cNvPr id="13" name="TextBox 12">
            <a:extLst>
              <a:ext uri="{FF2B5EF4-FFF2-40B4-BE49-F238E27FC236}">
                <a16:creationId xmlns:a16="http://schemas.microsoft.com/office/drawing/2014/main" id="{F0E26DA2-8FE3-B94D-8D29-ED8ECCE963AD}"/>
              </a:ext>
            </a:extLst>
          </p:cNvPr>
          <p:cNvSpPr txBox="1"/>
          <p:nvPr/>
        </p:nvSpPr>
        <p:spPr>
          <a:xfrm>
            <a:off x="9982200" y="6487003"/>
            <a:ext cx="1598515" cy="307777"/>
          </a:xfrm>
          <a:prstGeom prst="rect">
            <a:avLst/>
          </a:prstGeom>
          <a:noFill/>
        </p:spPr>
        <p:txBody>
          <a:bodyPr wrap="none" rtlCol="0">
            <a:spAutoFit/>
          </a:bodyPr>
          <a:lstStyle/>
          <a:p>
            <a:r>
              <a:rPr lang="en-US" sz="1400" dirty="0"/>
              <a:t>Source: </a:t>
            </a:r>
            <a:r>
              <a:rPr lang="en-US" sz="1400" dirty="0">
                <a:hlinkClick r:id="rId3"/>
              </a:rPr>
              <a:t>D. </a:t>
            </a:r>
            <a:r>
              <a:rPr lang="en-US" sz="1400" dirty="0" err="1">
                <a:hlinkClick r:id="rId3"/>
              </a:rPr>
              <a:t>Hoiem</a:t>
            </a:r>
            <a:endParaRPr lang="en-US" sz="1400" dirty="0"/>
          </a:p>
        </p:txBody>
      </p:sp>
      <p:pic>
        <p:nvPicPr>
          <p:cNvPr id="16" name="Picture 15">
            <a:extLst>
              <a:ext uri="{FF2B5EF4-FFF2-40B4-BE49-F238E27FC236}">
                <a16:creationId xmlns:a16="http://schemas.microsoft.com/office/drawing/2014/main" id="{AC1C20DC-84BB-B448-A0A3-50AE4D315FA2}"/>
              </a:ext>
            </a:extLst>
          </p:cNvPr>
          <p:cNvPicPr>
            <a:picLocks noChangeAspect="1"/>
          </p:cNvPicPr>
          <p:nvPr/>
        </p:nvPicPr>
        <p:blipFill rotWithShape="1">
          <a:blip r:embed="rId4"/>
          <a:srcRect r="49736"/>
          <a:stretch/>
        </p:blipFill>
        <p:spPr>
          <a:xfrm>
            <a:off x="542233" y="1610869"/>
            <a:ext cx="5468997" cy="4037076"/>
          </a:xfrm>
          <a:prstGeom prst="rect">
            <a:avLst/>
          </a:prstGeom>
        </p:spPr>
      </p:pic>
      <p:sp>
        <p:nvSpPr>
          <p:cNvPr id="4" name="Rectangle 3">
            <a:extLst>
              <a:ext uri="{FF2B5EF4-FFF2-40B4-BE49-F238E27FC236}">
                <a16:creationId xmlns:a16="http://schemas.microsoft.com/office/drawing/2014/main" id="{FEDF5511-DFCC-E444-93DB-70D99645BE45}"/>
              </a:ext>
            </a:extLst>
          </p:cNvPr>
          <p:cNvSpPr/>
          <p:nvPr/>
        </p:nvSpPr>
        <p:spPr bwMode="auto">
          <a:xfrm>
            <a:off x="1295400" y="3352800"/>
            <a:ext cx="228600" cy="228600"/>
          </a:xfrm>
          <a:prstGeom prst="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F5C2E23F-A7E7-5441-BDA5-7C2FE12B2048}"/>
              </a:ext>
            </a:extLst>
          </p:cNvPr>
          <p:cNvSpPr txBox="1"/>
          <p:nvPr/>
        </p:nvSpPr>
        <p:spPr>
          <a:xfrm>
            <a:off x="7463905" y="1066800"/>
            <a:ext cx="2975495" cy="461665"/>
          </a:xfrm>
          <a:prstGeom prst="rect">
            <a:avLst/>
          </a:prstGeom>
          <a:noFill/>
        </p:spPr>
        <p:txBody>
          <a:bodyPr wrap="none" rtlCol="0">
            <a:spAutoFit/>
          </a:bodyPr>
          <a:lstStyle/>
          <a:p>
            <a:r>
              <a:rPr lang="en-US" dirty="0"/>
              <a:t>Window size: 1 pixel</a:t>
            </a:r>
          </a:p>
        </p:txBody>
      </p:sp>
    </p:spTree>
    <p:extLst>
      <p:ext uri="{BB962C8B-B14F-4D97-AF65-F5344CB8AC3E}">
        <p14:creationId xmlns:p14="http://schemas.microsoft.com/office/powerpoint/2010/main" val="16480794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2DE93F-C849-404F-9BC9-36EB255637CB}"/>
              </a:ext>
            </a:extLst>
          </p:cNvPr>
          <p:cNvPicPr>
            <a:picLocks noChangeAspect="1"/>
          </p:cNvPicPr>
          <p:nvPr/>
        </p:nvPicPr>
        <p:blipFill rotWithShape="1">
          <a:blip r:embed="rId2">
            <a:extLst>
              <a:ext uri="{28A0092B-C50C-407E-A947-70E740481C1C}">
                <a14:useLocalDpi xmlns:a14="http://schemas.microsoft.com/office/drawing/2010/main" val="0"/>
              </a:ext>
            </a:extLst>
          </a:blip>
          <a:srcRect t="19177" b="17490"/>
          <a:stretch/>
        </p:blipFill>
        <p:spPr>
          <a:xfrm>
            <a:off x="5410200" y="1528465"/>
            <a:ext cx="6858000" cy="4343401"/>
          </a:xfrm>
          <a:prstGeom prst="rect">
            <a:avLst/>
          </a:prstGeom>
        </p:spPr>
      </p:pic>
      <p:sp>
        <p:nvSpPr>
          <p:cNvPr id="2" name="Title 1"/>
          <p:cNvSpPr>
            <a:spLocks noGrp="1"/>
          </p:cNvSpPr>
          <p:nvPr>
            <p:ph type="title"/>
          </p:nvPr>
        </p:nvSpPr>
        <p:spPr/>
        <p:txBody>
          <a:bodyPr/>
          <a:lstStyle/>
          <a:p>
            <a:r>
              <a:rPr lang="en-US" dirty="0"/>
              <a:t>Example: Textured neighborhood</a:t>
            </a:r>
          </a:p>
        </p:txBody>
      </p:sp>
      <p:sp>
        <p:nvSpPr>
          <p:cNvPr id="13" name="TextBox 12">
            <a:extLst>
              <a:ext uri="{FF2B5EF4-FFF2-40B4-BE49-F238E27FC236}">
                <a16:creationId xmlns:a16="http://schemas.microsoft.com/office/drawing/2014/main" id="{F0E26DA2-8FE3-B94D-8D29-ED8ECCE963AD}"/>
              </a:ext>
            </a:extLst>
          </p:cNvPr>
          <p:cNvSpPr txBox="1"/>
          <p:nvPr/>
        </p:nvSpPr>
        <p:spPr>
          <a:xfrm>
            <a:off x="9982200" y="6487003"/>
            <a:ext cx="1598515" cy="307777"/>
          </a:xfrm>
          <a:prstGeom prst="rect">
            <a:avLst/>
          </a:prstGeom>
          <a:noFill/>
        </p:spPr>
        <p:txBody>
          <a:bodyPr wrap="none" rtlCol="0">
            <a:spAutoFit/>
          </a:bodyPr>
          <a:lstStyle/>
          <a:p>
            <a:r>
              <a:rPr lang="en-US" sz="1400" dirty="0"/>
              <a:t>Source: </a:t>
            </a:r>
            <a:r>
              <a:rPr lang="en-US" sz="1400" dirty="0">
                <a:hlinkClick r:id="rId3"/>
              </a:rPr>
              <a:t>D. </a:t>
            </a:r>
            <a:r>
              <a:rPr lang="en-US" sz="1400" dirty="0" err="1">
                <a:hlinkClick r:id="rId3"/>
              </a:rPr>
              <a:t>Hoiem</a:t>
            </a:r>
            <a:endParaRPr lang="en-US" sz="1400" dirty="0"/>
          </a:p>
        </p:txBody>
      </p:sp>
      <p:pic>
        <p:nvPicPr>
          <p:cNvPr id="16" name="Picture 15">
            <a:extLst>
              <a:ext uri="{FF2B5EF4-FFF2-40B4-BE49-F238E27FC236}">
                <a16:creationId xmlns:a16="http://schemas.microsoft.com/office/drawing/2014/main" id="{AC1C20DC-84BB-B448-A0A3-50AE4D315FA2}"/>
              </a:ext>
            </a:extLst>
          </p:cNvPr>
          <p:cNvPicPr>
            <a:picLocks noChangeAspect="1"/>
          </p:cNvPicPr>
          <p:nvPr/>
        </p:nvPicPr>
        <p:blipFill rotWithShape="1">
          <a:blip r:embed="rId4"/>
          <a:srcRect r="49736"/>
          <a:stretch/>
        </p:blipFill>
        <p:spPr>
          <a:xfrm>
            <a:off x="542233" y="1610869"/>
            <a:ext cx="5468997" cy="4037076"/>
          </a:xfrm>
          <a:prstGeom prst="rect">
            <a:avLst/>
          </a:prstGeom>
        </p:spPr>
      </p:pic>
      <p:sp>
        <p:nvSpPr>
          <p:cNvPr id="4" name="Rectangle 3">
            <a:extLst>
              <a:ext uri="{FF2B5EF4-FFF2-40B4-BE49-F238E27FC236}">
                <a16:creationId xmlns:a16="http://schemas.microsoft.com/office/drawing/2014/main" id="{FEDF5511-DFCC-E444-93DB-70D99645BE45}"/>
              </a:ext>
            </a:extLst>
          </p:cNvPr>
          <p:cNvSpPr/>
          <p:nvPr/>
        </p:nvSpPr>
        <p:spPr bwMode="auto">
          <a:xfrm>
            <a:off x="1295400" y="3352800"/>
            <a:ext cx="228600" cy="228600"/>
          </a:xfrm>
          <a:prstGeom prst="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F5C2E23F-A7E7-5441-BDA5-7C2FE12B2048}"/>
              </a:ext>
            </a:extLst>
          </p:cNvPr>
          <p:cNvSpPr txBox="1"/>
          <p:nvPr/>
        </p:nvSpPr>
        <p:spPr>
          <a:xfrm>
            <a:off x="7463905" y="1066800"/>
            <a:ext cx="3129383" cy="461665"/>
          </a:xfrm>
          <a:prstGeom prst="rect">
            <a:avLst/>
          </a:prstGeom>
          <a:noFill/>
        </p:spPr>
        <p:txBody>
          <a:bodyPr wrap="none" rtlCol="0">
            <a:spAutoFit/>
          </a:bodyPr>
          <a:lstStyle/>
          <a:p>
            <a:r>
              <a:rPr lang="en-US" dirty="0"/>
              <a:t>Window size: 7 pixels</a:t>
            </a:r>
          </a:p>
        </p:txBody>
      </p:sp>
    </p:spTree>
    <p:extLst>
      <p:ext uri="{BB962C8B-B14F-4D97-AF65-F5344CB8AC3E}">
        <p14:creationId xmlns:p14="http://schemas.microsoft.com/office/powerpoint/2010/main" val="34202669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8637E7-D9BB-B14F-A6B0-20C6E2A658DA}"/>
              </a:ext>
            </a:extLst>
          </p:cNvPr>
          <p:cNvPicPr>
            <a:picLocks noChangeAspect="1"/>
          </p:cNvPicPr>
          <p:nvPr/>
        </p:nvPicPr>
        <p:blipFill rotWithShape="1">
          <a:blip r:embed="rId2">
            <a:extLst>
              <a:ext uri="{28A0092B-C50C-407E-A947-70E740481C1C}">
                <a14:useLocalDpi xmlns:a14="http://schemas.microsoft.com/office/drawing/2010/main" val="0"/>
              </a:ext>
            </a:extLst>
          </a:blip>
          <a:srcRect t="19792" b="19097"/>
          <a:stretch/>
        </p:blipFill>
        <p:spPr>
          <a:xfrm>
            <a:off x="5334000" y="1599105"/>
            <a:ext cx="6858000" cy="4191001"/>
          </a:xfrm>
          <a:prstGeom prst="rect">
            <a:avLst/>
          </a:prstGeom>
        </p:spPr>
      </p:pic>
      <p:sp>
        <p:nvSpPr>
          <p:cNvPr id="2" name="Title 1"/>
          <p:cNvSpPr>
            <a:spLocks noGrp="1"/>
          </p:cNvSpPr>
          <p:nvPr>
            <p:ph type="title"/>
          </p:nvPr>
        </p:nvSpPr>
        <p:spPr/>
        <p:txBody>
          <a:bodyPr/>
          <a:lstStyle/>
          <a:p>
            <a:r>
              <a:rPr lang="en-US" dirty="0"/>
              <a:t>Example: Smooth neighborhood</a:t>
            </a:r>
          </a:p>
        </p:txBody>
      </p:sp>
      <p:sp>
        <p:nvSpPr>
          <p:cNvPr id="13" name="TextBox 12">
            <a:extLst>
              <a:ext uri="{FF2B5EF4-FFF2-40B4-BE49-F238E27FC236}">
                <a16:creationId xmlns:a16="http://schemas.microsoft.com/office/drawing/2014/main" id="{F0E26DA2-8FE3-B94D-8D29-ED8ECCE963AD}"/>
              </a:ext>
            </a:extLst>
          </p:cNvPr>
          <p:cNvSpPr txBox="1"/>
          <p:nvPr/>
        </p:nvSpPr>
        <p:spPr>
          <a:xfrm>
            <a:off x="9982200" y="6487003"/>
            <a:ext cx="1598515" cy="307777"/>
          </a:xfrm>
          <a:prstGeom prst="rect">
            <a:avLst/>
          </a:prstGeom>
          <a:noFill/>
        </p:spPr>
        <p:txBody>
          <a:bodyPr wrap="none" rtlCol="0">
            <a:spAutoFit/>
          </a:bodyPr>
          <a:lstStyle/>
          <a:p>
            <a:r>
              <a:rPr lang="en-US" sz="1400" dirty="0"/>
              <a:t>Source: </a:t>
            </a:r>
            <a:r>
              <a:rPr lang="en-US" sz="1400" dirty="0">
                <a:hlinkClick r:id="rId3"/>
              </a:rPr>
              <a:t>D. </a:t>
            </a:r>
            <a:r>
              <a:rPr lang="en-US" sz="1400" dirty="0" err="1">
                <a:hlinkClick r:id="rId3"/>
              </a:rPr>
              <a:t>Hoiem</a:t>
            </a:r>
            <a:endParaRPr lang="en-US" sz="1400" dirty="0"/>
          </a:p>
        </p:txBody>
      </p:sp>
      <p:pic>
        <p:nvPicPr>
          <p:cNvPr id="16" name="Picture 15">
            <a:extLst>
              <a:ext uri="{FF2B5EF4-FFF2-40B4-BE49-F238E27FC236}">
                <a16:creationId xmlns:a16="http://schemas.microsoft.com/office/drawing/2014/main" id="{AC1C20DC-84BB-B448-A0A3-50AE4D315FA2}"/>
              </a:ext>
            </a:extLst>
          </p:cNvPr>
          <p:cNvPicPr>
            <a:picLocks noChangeAspect="1"/>
          </p:cNvPicPr>
          <p:nvPr/>
        </p:nvPicPr>
        <p:blipFill rotWithShape="1">
          <a:blip r:embed="rId4"/>
          <a:srcRect r="49736"/>
          <a:stretch/>
        </p:blipFill>
        <p:spPr>
          <a:xfrm>
            <a:off x="542233" y="1610869"/>
            <a:ext cx="5468997" cy="4037076"/>
          </a:xfrm>
          <a:prstGeom prst="rect">
            <a:avLst/>
          </a:prstGeom>
        </p:spPr>
      </p:pic>
      <p:sp>
        <p:nvSpPr>
          <p:cNvPr id="4" name="Rectangle 3">
            <a:extLst>
              <a:ext uri="{FF2B5EF4-FFF2-40B4-BE49-F238E27FC236}">
                <a16:creationId xmlns:a16="http://schemas.microsoft.com/office/drawing/2014/main" id="{FEDF5511-DFCC-E444-93DB-70D99645BE45}"/>
              </a:ext>
            </a:extLst>
          </p:cNvPr>
          <p:cNvSpPr/>
          <p:nvPr/>
        </p:nvSpPr>
        <p:spPr bwMode="auto">
          <a:xfrm>
            <a:off x="2665844" y="3787614"/>
            <a:ext cx="228600" cy="228600"/>
          </a:xfrm>
          <a:prstGeom prst="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F5C2E23F-A7E7-5441-BDA5-7C2FE12B2048}"/>
              </a:ext>
            </a:extLst>
          </p:cNvPr>
          <p:cNvSpPr txBox="1"/>
          <p:nvPr/>
        </p:nvSpPr>
        <p:spPr>
          <a:xfrm>
            <a:off x="7463905" y="1066800"/>
            <a:ext cx="2975495" cy="461665"/>
          </a:xfrm>
          <a:prstGeom prst="rect">
            <a:avLst/>
          </a:prstGeom>
          <a:noFill/>
        </p:spPr>
        <p:txBody>
          <a:bodyPr wrap="none" rtlCol="0">
            <a:spAutoFit/>
          </a:bodyPr>
          <a:lstStyle/>
          <a:p>
            <a:r>
              <a:rPr lang="en-US" dirty="0"/>
              <a:t>Window size: 1 pixel</a:t>
            </a:r>
          </a:p>
        </p:txBody>
      </p:sp>
    </p:spTree>
    <p:extLst>
      <p:ext uri="{BB962C8B-B14F-4D97-AF65-F5344CB8AC3E}">
        <p14:creationId xmlns:p14="http://schemas.microsoft.com/office/powerpoint/2010/main" val="304310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C738632-30AE-1F4B-8E21-D51569999394}"/>
              </a:ext>
            </a:extLst>
          </p:cNvPr>
          <p:cNvPicPr>
            <a:picLocks noChangeAspect="1"/>
          </p:cNvPicPr>
          <p:nvPr/>
        </p:nvPicPr>
        <p:blipFill rotWithShape="1">
          <a:blip r:embed="rId2">
            <a:extLst>
              <a:ext uri="{28A0092B-C50C-407E-A947-70E740481C1C}">
                <a14:useLocalDpi xmlns:a14="http://schemas.microsoft.com/office/drawing/2010/main" val="0"/>
              </a:ext>
            </a:extLst>
          </a:blip>
          <a:srcRect t="19845" b="19044"/>
          <a:stretch/>
        </p:blipFill>
        <p:spPr>
          <a:xfrm>
            <a:off x="5334000" y="1600199"/>
            <a:ext cx="6858000" cy="4191001"/>
          </a:xfrm>
          <a:prstGeom prst="rect">
            <a:avLst/>
          </a:prstGeom>
        </p:spPr>
      </p:pic>
      <p:sp>
        <p:nvSpPr>
          <p:cNvPr id="2" name="Title 1"/>
          <p:cNvSpPr>
            <a:spLocks noGrp="1"/>
          </p:cNvSpPr>
          <p:nvPr>
            <p:ph type="title"/>
          </p:nvPr>
        </p:nvSpPr>
        <p:spPr/>
        <p:txBody>
          <a:bodyPr/>
          <a:lstStyle/>
          <a:p>
            <a:r>
              <a:rPr lang="en-US" dirty="0"/>
              <a:t>Example: Smooth neighborhood</a:t>
            </a:r>
          </a:p>
        </p:txBody>
      </p:sp>
      <p:sp>
        <p:nvSpPr>
          <p:cNvPr id="13" name="TextBox 12">
            <a:extLst>
              <a:ext uri="{FF2B5EF4-FFF2-40B4-BE49-F238E27FC236}">
                <a16:creationId xmlns:a16="http://schemas.microsoft.com/office/drawing/2014/main" id="{F0E26DA2-8FE3-B94D-8D29-ED8ECCE963AD}"/>
              </a:ext>
            </a:extLst>
          </p:cNvPr>
          <p:cNvSpPr txBox="1"/>
          <p:nvPr/>
        </p:nvSpPr>
        <p:spPr>
          <a:xfrm>
            <a:off x="9982200" y="6487003"/>
            <a:ext cx="1598515" cy="307777"/>
          </a:xfrm>
          <a:prstGeom prst="rect">
            <a:avLst/>
          </a:prstGeom>
          <a:noFill/>
        </p:spPr>
        <p:txBody>
          <a:bodyPr wrap="none" rtlCol="0">
            <a:spAutoFit/>
          </a:bodyPr>
          <a:lstStyle/>
          <a:p>
            <a:r>
              <a:rPr lang="en-US" sz="1400" dirty="0"/>
              <a:t>Source: </a:t>
            </a:r>
            <a:r>
              <a:rPr lang="en-US" sz="1400" dirty="0">
                <a:hlinkClick r:id="rId3"/>
              </a:rPr>
              <a:t>D. </a:t>
            </a:r>
            <a:r>
              <a:rPr lang="en-US" sz="1400" dirty="0" err="1">
                <a:hlinkClick r:id="rId3"/>
              </a:rPr>
              <a:t>Hoiem</a:t>
            </a:r>
            <a:endParaRPr lang="en-US" sz="1400" dirty="0"/>
          </a:p>
        </p:txBody>
      </p:sp>
      <p:pic>
        <p:nvPicPr>
          <p:cNvPr id="16" name="Picture 15">
            <a:extLst>
              <a:ext uri="{FF2B5EF4-FFF2-40B4-BE49-F238E27FC236}">
                <a16:creationId xmlns:a16="http://schemas.microsoft.com/office/drawing/2014/main" id="{AC1C20DC-84BB-B448-A0A3-50AE4D315FA2}"/>
              </a:ext>
            </a:extLst>
          </p:cNvPr>
          <p:cNvPicPr>
            <a:picLocks noChangeAspect="1"/>
          </p:cNvPicPr>
          <p:nvPr/>
        </p:nvPicPr>
        <p:blipFill rotWithShape="1">
          <a:blip r:embed="rId4"/>
          <a:srcRect r="49736"/>
          <a:stretch/>
        </p:blipFill>
        <p:spPr>
          <a:xfrm>
            <a:off x="542233" y="1610869"/>
            <a:ext cx="5468997" cy="4037076"/>
          </a:xfrm>
          <a:prstGeom prst="rect">
            <a:avLst/>
          </a:prstGeom>
        </p:spPr>
      </p:pic>
      <p:sp>
        <p:nvSpPr>
          <p:cNvPr id="4" name="Rectangle 3">
            <a:extLst>
              <a:ext uri="{FF2B5EF4-FFF2-40B4-BE49-F238E27FC236}">
                <a16:creationId xmlns:a16="http://schemas.microsoft.com/office/drawing/2014/main" id="{FEDF5511-DFCC-E444-93DB-70D99645BE45}"/>
              </a:ext>
            </a:extLst>
          </p:cNvPr>
          <p:cNvSpPr/>
          <p:nvPr/>
        </p:nvSpPr>
        <p:spPr bwMode="auto">
          <a:xfrm>
            <a:off x="2665844" y="3787614"/>
            <a:ext cx="228600" cy="228600"/>
          </a:xfrm>
          <a:prstGeom prst="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F5C2E23F-A7E7-5441-BDA5-7C2FE12B2048}"/>
              </a:ext>
            </a:extLst>
          </p:cNvPr>
          <p:cNvSpPr txBox="1"/>
          <p:nvPr/>
        </p:nvSpPr>
        <p:spPr>
          <a:xfrm>
            <a:off x="7463905" y="1066800"/>
            <a:ext cx="3129383" cy="461665"/>
          </a:xfrm>
          <a:prstGeom prst="rect">
            <a:avLst/>
          </a:prstGeom>
          <a:noFill/>
        </p:spPr>
        <p:txBody>
          <a:bodyPr wrap="none" rtlCol="0">
            <a:spAutoFit/>
          </a:bodyPr>
          <a:lstStyle/>
          <a:p>
            <a:r>
              <a:rPr lang="en-US" dirty="0"/>
              <a:t>Window size: 7 pixels</a:t>
            </a:r>
          </a:p>
        </p:txBody>
      </p:sp>
    </p:spTree>
    <p:extLst>
      <p:ext uri="{BB962C8B-B14F-4D97-AF65-F5344CB8AC3E}">
        <p14:creationId xmlns:p14="http://schemas.microsoft.com/office/powerpoint/2010/main" val="1691658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849459A-9630-F04B-B016-C86DADBDF04C}"/>
              </a:ext>
            </a:extLst>
          </p:cNvPr>
          <p:cNvPicPr>
            <a:picLocks noChangeAspect="1"/>
          </p:cNvPicPr>
          <p:nvPr/>
        </p:nvPicPr>
        <p:blipFill rotWithShape="1">
          <a:blip r:embed="rId2">
            <a:extLst>
              <a:ext uri="{28A0092B-C50C-407E-A947-70E740481C1C}">
                <a14:useLocalDpi xmlns:a14="http://schemas.microsoft.com/office/drawing/2010/main" val="0"/>
              </a:ext>
            </a:extLst>
          </a:blip>
          <a:srcRect t="19372" b="17296"/>
          <a:stretch/>
        </p:blipFill>
        <p:spPr>
          <a:xfrm>
            <a:off x="5334000" y="1562100"/>
            <a:ext cx="6858000" cy="4343400"/>
          </a:xfrm>
          <a:prstGeom prst="rect">
            <a:avLst/>
          </a:prstGeom>
        </p:spPr>
      </p:pic>
      <p:sp>
        <p:nvSpPr>
          <p:cNvPr id="2" name="Title 1"/>
          <p:cNvSpPr>
            <a:spLocks noGrp="1"/>
          </p:cNvSpPr>
          <p:nvPr>
            <p:ph type="title"/>
          </p:nvPr>
        </p:nvSpPr>
        <p:spPr/>
        <p:txBody>
          <a:bodyPr/>
          <a:lstStyle/>
          <a:p>
            <a:r>
              <a:rPr lang="en-US" dirty="0"/>
              <a:t>Example: Edge (occlusion)</a:t>
            </a:r>
          </a:p>
        </p:txBody>
      </p:sp>
      <p:sp>
        <p:nvSpPr>
          <p:cNvPr id="13" name="TextBox 12">
            <a:extLst>
              <a:ext uri="{FF2B5EF4-FFF2-40B4-BE49-F238E27FC236}">
                <a16:creationId xmlns:a16="http://schemas.microsoft.com/office/drawing/2014/main" id="{F0E26DA2-8FE3-B94D-8D29-ED8ECCE963AD}"/>
              </a:ext>
            </a:extLst>
          </p:cNvPr>
          <p:cNvSpPr txBox="1"/>
          <p:nvPr/>
        </p:nvSpPr>
        <p:spPr>
          <a:xfrm>
            <a:off x="9982200" y="6487003"/>
            <a:ext cx="1598515" cy="307777"/>
          </a:xfrm>
          <a:prstGeom prst="rect">
            <a:avLst/>
          </a:prstGeom>
          <a:noFill/>
        </p:spPr>
        <p:txBody>
          <a:bodyPr wrap="none" rtlCol="0">
            <a:spAutoFit/>
          </a:bodyPr>
          <a:lstStyle/>
          <a:p>
            <a:r>
              <a:rPr lang="en-US" sz="1400" dirty="0"/>
              <a:t>Source: </a:t>
            </a:r>
            <a:r>
              <a:rPr lang="en-US" sz="1400" dirty="0">
                <a:hlinkClick r:id="rId3"/>
              </a:rPr>
              <a:t>D. </a:t>
            </a:r>
            <a:r>
              <a:rPr lang="en-US" sz="1400" dirty="0" err="1">
                <a:hlinkClick r:id="rId3"/>
              </a:rPr>
              <a:t>Hoiem</a:t>
            </a:r>
            <a:endParaRPr lang="en-US" sz="1400" dirty="0"/>
          </a:p>
        </p:txBody>
      </p:sp>
      <p:pic>
        <p:nvPicPr>
          <p:cNvPr id="16" name="Picture 15">
            <a:extLst>
              <a:ext uri="{FF2B5EF4-FFF2-40B4-BE49-F238E27FC236}">
                <a16:creationId xmlns:a16="http://schemas.microsoft.com/office/drawing/2014/main" id="{AC1C20DC-84BB-B448-A0A3-50AE4D315FA2}"/>
              </a:ext>
            </a:extLst>
          </p:cNvPr>
          <p:cNvPicPr>
            <a:picLocks noChangeAspect="1"/>
          </p:cNvPicPr>
          <p:nvPr/>
        </p:nvPicPr>
        <p:blipFill rotWithShape="1">
          <a:blip r:embed="rId4"/>
          <a:srcRect r="49736"/>
          <a:stretch/>
        </p:blipFill>
        <p:spPr>
          <a:xfrm>
            <a:off x="542233" y="1610869"/>
            <a:ext cx="5468997" cy="4037076"/>
          </a:xfrm>
          <a:prstGeom prst="rect">
            <a:avLst/>
          </a:prstGeom>
        </p:spPr>
      </p:pic>
      <p:sp>
        <p:nvSpPr>
          <p:cNvPr id="4" name="Rectangle 3">
            <a:extLst>
              <a:ext uri="{FF2B5EF4-FFF2-40B4-BE49-F238E27FC236}">
                <a16:creationId xmlns:a16="http://schemas.microsoft.com/office/drawing/2014/main" id="{FEDF5511-DFCC-E444-93DB-70D99645BE45}"/>
              </a:ext>
            </a:extLst>
          </p:cNvPr>
          <p:cNvSpPr/>
          <p:nvPr/>
        </p:nvSpPr>
        <p:spPr bwMode="auto">
          <a:xfrm>
            <a:off x="2133600" y="3733800"/>
            <a:ext cx="228600" cy="228600"/>
          </a:xfrm>
          <a:prstGeom prst="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F5C2E23F-A7E7-5441-BDA5-7C2FE12B2048}"/>
              </a:ext>
            </a:extLst>
          </p:cNvPr>
          <p:cNvSpPr txBox="1"/>
          <p:nvPr/>
        </p:nvSpPr>
        <p:spPr>
          <a:xfrm>
            <a:off x="7463905" y="1066800"/>
            <a:ext cx="2975495" cy="461665"/>
          </a:xfrm>
          <a:prstGeom prst="rect">
            <a:avLst/>
          </a:prstGeom>
          <a:noFill/>
        </p:spPr>
        <p:txBody>
          <a:bodyPr wrap="none" rtlCol="0">
            <a:spAutoFit/>
          </a:bodyPr>
          <a:lstStyle/>
          <a:p>
            <a:r>
              <a:rPr lang="en-US" dirty="0"/>
              <a:t>Window size: 1 pixel</a:t>
            </a:r>
          </a:p>
        </p:txBody>
      </p:sp>
    </p:spTree>
    <p:extLst>
      <p:ext uri="{BB962C8B-B14F-4D97-AF65-F5344CB8AC3E}">
        <p14:creationId xmlns:p14="http://schemas.microsoft.com/office/powerpoint/2010/main" val="369019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A878F2-79ED-6648-B120-133FBFF82107}"/>
              </a:ext>
            </a:extLst>
          </p:cNvPr>
          <p:cNvPicPr>
            <a:picLocks noChangeAspect="1"/>
          </p:cNvPicPr>
          <p:nvPr/>
        </p:nvPicPr>
        <p:blipFill rotWithShape="1">
          <a:blip r:embed="rId3">
            <a:extLst>
              <a:ext uri="{28A0092B-C50C-407E-A947-70E740481C1C}">
                <a14:useLocalDpi xmlns:a14="http://schemas.microsoft.com/office/drawing/2010/main" val="0"/>
              </a:ext>
            </a:extLst>
          </a:blip>
          <a:srcRect t="19374" b="19516"/>
          <a:stretch/>
        </p:blipFill>
        <p:spPr>
          <a:xfrm>
            <a:off x="5303520" y="1534561"/>
            <a:ext cx="6858000" cy="4191000"/>
          </a:xfrm>
          <a:prstGeom prst="rect">
            <a:avLst/>
          </a:prstGeom>
        </p:spPr>
      </p:pic>
      <p:sp>
        <p:nvSpPr>
          <p:cNvPr id="2" name="Title 1"/>
          <p:cNvSpPr>
            <a:spLocks noGrp="1"/>
          </p:cNvSpPr>
          <p:nvPr>
            <p:ph type="title"/>
          </p:nvPr>
        </p:nvSpPr>
        <p:spPr/>
        <p:txBody>
          <a:bodyPr/>
          <a:lstStyle/>
          <a:p>
            <a:r>
              <a:rPr lang="en-US" dirty="0"/>
              <a:t>Example: Edge (occlusion)</a:t>
            </a:r>
          </a:p>
        </p:txBody>
      </p:sp>
      <p:sp>
        <p:nvSpPr>
          <p:cNvPr id="13" name="TextBox 12">
            <a:extLst>
              <a:ext uri="{FF2B5EF4-FFF2-40B4-BE49-F238E27FC236}">
                <a16:creationId xmlns:a16="http://schemas.microsoft.com/office/drawing/2014/main" id="{F0E26DA2-8FE3-B94D-8D29-ED8ECCE963AD}"/>
              </a:ext>
            </a:extLst>
          </p:cNvPr>
          <p:cNvSpPr txBox="1"/>
          <p:nvPr/>
        </p:nvSpPr>
        <p:spPr>
          <a:xfrm>
            <a:off x="9982200" y="6487003"/>
            <a:ext cx="1598515" cy="307777"/>
          </a:xfrm>
          <a:prstGeom prst="rect">
            <a:avLst/>
          </a:prstGeom>
          <a:noFill/>
        </p:spPr>
        <p:txBody>
          <a:bodyPr wrap="none" rtlCol="0">
            <a:spAutoFit/>
          </a:bodyPr>
          <a:lstStyle/>
          <a:p>
            <a:r>
              <a:rPr lang="en-US" sz="1400" dirty="0"/>
              <a:t>Source: </a:t>
            </a:r>
            <a:r>
              <a:rPr lang="en-US" sz="1400" dirty="0">
                <a:hlinkClick r:id="rId4"/>
              </a:rPr>
              <a:t>D. </a:t>
            </a:r>
            <a:r>
              <a:rPr lang="en-US" sz="1400" dirty="0" err="1">
                <a:hlinkClick r:id="rId4"/>
              </a:rPr>
              <a:t>Hoiem</a:t>
            </a:r>
            <a:endParaRPr lang="en-US" sz="1400" dirty="0"/>
          </a:p>
        </p:txBody>
      </p:sp>
      <p:pic>
        <p:nvPicPr>
          <p:cNvPr id="16" name="Picture 15">
            <a:extLst>
              <a:ext uri="{FF2B5EF4-FFF2-40B4-BE49-F238E27FC236}">
                <a16:creationId xmlns:a16="http://schemas.microsoft.com/office/drawing/2014/main" id="{AC1C20DC-84BB-B448-A0A3-50AE4D315FA2}"/>
              </a:ext>
            </a:extLst>
          </p:cNvPr>
          <p:cNvPicPr>
            <a:picLocks noChangeAspect="1"/>
          </p:cNvPicPr>
          <p:nvPr/>
        </p:nvPicPr>
        <p:blipFill rotWithShape="1">
          <a:blip r:embed="rId5"/>
          <a:srcRect r="49736"/>
          <a:stretch/>
        </p:blipFill>
        <p:spPr>
          <a:xfrm>
            <a:off x="542233" y="1610869"/>
            <a:ext cx="5468997" cy="4037076"/>
          </a:xfrm>
          <a:prstGeom prst="rect">
            <a:avLst/>
          </a:prstGeom>
        </p:spPr>
      </p:pic>
      <p:sp>
        <p:nvSpPr>
          <p:cNvPr id="4" name="Rectangle 3">
            <a:extLst>
              <a:ext uri="{FF2B5EF4-FFF2-40B4-BE49-F238E27FC236}">
                <a16:creationId xmlns:a16="http://schemas.microsoft.com/office/drawing/2014/main" id="{FEDF5511-DFCC-E444-93DB-70D99645BE45}"/>
              </a:ext>
            </a:extLst>
          </p:cNvPr>
          <p:cNvSpPr/>
          <p:nvPr/>
        </p:nvSpPr>
        <p:spPr bwMode="auto">
          <a:xfrm>
            <a:off x="2133600" y="3733800"/>
            <a:ext cx="228600" cy="228600"/>
          </a:xfrm>
          <a:prstGeom prst="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F5C2E23F-A7E7-5441-BDA5-7C2FE12B2048}"/>
              </a:ext>
            </a:extLst>
          </p:cNvPr>
          <p:cNvSpPr txBox="1"/>
          <p:nvPr/>
        </p:nvSpPr>
        <p:spPr>
          <a:xfrm>
            <a:off x="7463905" y="1066800"/>
            <a:ext cx="3129383" cy="461665"/>
          </a:xfrm>
          <a:prstGeom prst="rect">
            <a:avLst/>
          </a:prstGeom>
          <a:noFill/>
        </p:spPr>
        <p:txBody>
          <a:bodyPr wrap="none" rtlCol="0">
            <a:spAutoFit/>
          </a:bodyPr>
          <a:lstStyle/>
          <a:p>
            <a:r>
              <a:rPr lang="en-US" dirty="0"/>
              <a:t>Window size: 3 pixels</a:t>
            </a:r>
          </a:p>
        </p:txBody>
      </p:sp>
    </p:spTree>
    <p:extLst>
      <p:ext uri="{BB962C8B-B14F-4D97-AF65-F5344CB8AC3E}">
        <p14:creationId xmlns:p14="http://schemas.microsoft.com/office/powerpoint/2010/main" val="119295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CD6EDC4-CFF2-6D4C-9A6E-1EFA69715A88}"/>
              </a:ext>
            </a:extLst>
          </p:cNvPr>
          <p:cNvPicPr>
            <a:picLocks noChangeAspect="1"/>
          </p:cNvPicPr>
          <p:nvPr/>
        </p:nvPicPr>
        <p:blipFill rotWithShape="1">
          <a:blip r:embed="rId3">
            <a:extLst>
              <a:ext uri="{28A0092B-C50C-407E-A947-70E740481C1C}">
                <a14:useLocalDpi xmlns:a14="http://schemas.microsoft.com/office/drawing/2010/main" val="0"/>
              </a:ext>
            </a:extLst>
          </a:blip>
          <a:srcRect t="18474" b="18190"/>
          <a:stretch/>
        </p:blipFill>
        <p:spPr>
          <a:xfrm>
            <a:off x="5257800" y="1457707"/>
            <a:ext cx="6858000" cy="4343400"/>
          </a:xfrm>
          <a:prstGeom prst="rect">
            <a:avLst/>
          </a:prstGeom>
        </p:spPr>
      </p:pic>
      <p:sp>
        <p:nvSpPr>
          <p:cNvPr id="2" name="Title 1"/>
          <p:cNvSpPr>
            <a:spLocks noGrp="1"/>
          </p:cNvSpPr>
          <p:nvPr>
            <p:ph type="title"/>
          </p:nvPr>
        </p:nvSpPr>
        <p:spPr/>
        <p:txBody>
          <a:bodyPr/>
          <a:lstStyle/>
          <a:p>
            <a:r>
              <a:rPr lang="en-US" dirty="0"/>
              <a:t>Example: Edge (occlusion)</a:t>
            </a:r>
          </a:p>
        </p:txBody>
      </p:sp>
      <p:sp>
        <p:nvSpPr>
          <p:cNvPr id="13" name="TextBox 12">
            <a:extLst>
              <a:ext uri="{FF2B5EF4-FFF2-40B4-BE49-F238E27FC236}">
                <a16:creationId xmlns:a16="http://schemas.microsoft.com/office/drawing/2014/main" id="{F0E26DA2-8FE3-B94D-8D29-ED8ECCE963AD}"/>
              </a:ext>
            </a:extLst>
          </p:cNvPr>
          <p:cNvSpPr txBox="1"/>
          <p:nvPr/>
        </p:nvSpPr>
        <p:spPr>
          <a:xfrm>
            <a:off x="9982200" y="6487003"/>
            <a:ext cx="1598515" cy="307777"/>
          </a:xfrm>
          <a:prstGeom prst="rect">
            <a:avLst/>
          </a:prstGeom>
          <a:noFill/>
        </p:spPr>
        <p:txBody>
          <a:bodyPr wrap="none" rtlCol="0">
            <a:spAutoFit/>
          </a:bodyPr>
          <a:lstStyle/>
          <a:p>
            <a:r>
              <a:rPr lang="en-US" sz="1400" dirty="0"/>
              <a:t>Source: </a:t>
            </a:r>
            <a:r>
              <a:rPr lang="en-US" sz="1400" dirty="0">
                <a:hlinkClick r:id="rId4"/>
              </a:rPr>
              <a:t>D. </a:t>
            </a:r>
            <a:r>
              <a:rPr lang="en-US" sz="1400" dirty="0" err="1">
                <a:hlinkClick r:id="rId4"/>
              </a:rPr>
              <a:t>Hoiem</a:t>
            </a:r>
            <a:endParaRPr lang="en-US" sz="1400" dirty="0"/>
          </a:p>
        </p:txBody>
      </p:sp>
      <p:pic>
        <p:nvPicPr>
          <p:cNvPr id="16" name="Picture 15">
            <a:extLst>
              <a:ext uri="{FF2B5EF4-FFF2-40B4-BE49-F238E27FC236}">
                <a16:creationId xmlns:a16="http://schemas.microsoft.com/office/drawing/2014/main" id="{AC1C20DC-84BB-B448-A0A3-50AE4D315FA2}"/>
              </a:ext>
            </a:extLst>
          </p:cNvPr>
          <p:cNvPicPr>
            <a:picLocks noChangeAspect="1"/>
          </p:cNvPicPr>
          <p:nvPr/>
        </p:nvPicPr>
        <p:blipFill rotWithShape="1">
          <a:blip r:embed="rId5"/>
          <a:srcRect r="49736"/>
          <a:stretch/>
        </p:blipFill>
        <p:spPr>
          <a:xfrm>
            <a:off x="542233" y="1610869"/>
            <a:ext cx="5468997" cy="4037076"/>
          </a:xfrm>
          <a:prstGeom prst="rect">
            <a:avLst/>
          </a:prstGeom>
        </p:spPr>
      </p:pic>
      <p:sp>
        <p:nvSpPr>
          <p:cNvPr id="4" name="Rectangle 3">
            <a:extLst>
              <a:ext uri="{FF2B5EF4-FFF2-40B4-BE49-F238E27FC236}">
                <a16:creationId xmlns:a16="http://schemas.microsoft.com/office/drawing/2014/main" id="{FEDF5511-DFCC-E444-93DB-70D99645BE45}"/>
              </a:ext>
            </a:extLst>
          </p:cNvPr>
          <p:cNvSpPr/>
          <p:nvPr/>
        </p:nvSpPr>
        <p:spPr bwMode="auto">
          <a:xfrm>
            <a:off x="2133600" y="3733800"/>
            <a:ext cx="228600" cy="228600"/>
          </a:xfrm>
          <a:prstGeom prst="rect">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F5C2E23F-A7E7-5441-BDA5-7C2FE12B2048}"/>
              </a:ext>
            </a:extLst>
          </p:cNvPr>
          <p:cNvSpPr txBox="1"/>
          <p:nvPr/>
        </p:nvSpPr>
        <p:spPr>
          <a:xfrm>
            <a:off x="7463905" y="1066800"/>
            <a:ext cx="3129383" cy="461665"/>
          </a:xfrm>
          <a:prstGeom prst="rect">
            <a:avLst/>
          </a:prstGeom>
          <a:noFill/>
        </p:spPr>
        <p:txBody>
          <a:bodyPr wrap="none" rtlCol="0">
            <a:spAutoFit/>
          </a:bodyPr>
          <a:lstStyle/>
          <a:p>
            <a:r>
              <a:rPr lang="en-US" dirty="0"/>
              <a:t>Window size: 7 pixels</a:t>
            </a:r>
          </a:p>
        </p:txBody>
      </p:sp>
    </p:spTree>
    <p:extLst>
      <p:ext uri="{BB962C8B-B14F-4D97-AF65-F5344CB8AC3E}">
        <p14:creationId xmlns:p14="http://schemas.microsoft.com/office/powerpoint/2010/main" val="4018060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E7C4C5F-B759-034C-97F9-C3253A9C73CB}"/>
              </a:ext>
            </a:extLst>
          </p:cNvPr>
          <p:cNvPicPr>
            <a:picLocks noChangeAspect="1"/>
          </p:cNvPicPr>
          <p:nvPr/>
        </p:nvPicPr>
        <p:blipFill rotWithShape="1">
          <a:blip r:embed="rId2">
            <a:extLst>
              <a:ext uri="{28A0092B-C50C-407E-A947-70E740481C1C}">
                <a14:useLocalDpi xmlns:a14="http://schemas.microsoft.com/office/drawing/2010/main" val="0"/>
              </a:ext>
            </a:extLst>
          </a:blip>
          <a:srcRect t="19527" b="18325"/>
          <a:stretch/>
        </p:blipFill>
        <p:spPr>
          <a:xfrm>
            <a:off x="5257800" y="1557474"/>
            <a:ext cx="6858000" cy="4262070"/>
          </a:xfrm>
          <a:prstGeom prst="rect">
            <a:avLst/>
          </a:prstGeom>
        </p:spPr>
      </p:pic>
      <p:sp>
        <p:nvSpPr>
          <p:cNvPr id="2" name="Title 1"/>
          <p:cNvSpPr>
            <a:spLocks noGrp="1"/>
          </p:cNvSpPr>
          <p:nvPr>
            <p:ph type="title"/>
          </p:nvPr>
        </p:nvSpPr>
        <p:spPr/>
        <p:txBody>
          <a:bodyPr/>
          <a:lstStyle/>
          <a:p>
            <a:r>
              <a:rPr lang="en-US" dirty="0"/>
              <a:t>Example: Specular highlight</a:t>
            </a:r>
          </a:p>
        </p:txBody>
      </p:sp>
      <p:sp>
        <p:nvSpPr>
          <p:cNvPr id="13" name="TextBox 12">
            <a:extLst>
              <a:ext uri="{FF2B5EF4-FFF2-40B4-BE49-F238E27FC236}">
                <a16:creationId xmlns:a16="http://schemas.microsoft.com/office/drawing/2014/main" id="{F0E26DA2-8FE3-B94D-8D29-ED8ECCE963AD}"/>
              </a:ext>
            </a:extLst>
          </p:cNvPr>
          <p:cNvSpPr txBox="1"/>
          <p:nvPr/>
        </p:nvSpPr>
        <p:spPr>
          <a:xfrm>
            <a:off x="9982200" y="6487003"/>
            <a:ext cx="1598515" cy="307777"/>
          </a:xfrm>
          <a:prstGeom prst="rect">
            <a:avLst/>
          </a:prstGeom>
          <a:noFill/>
        </p:spPr>
        <p:txBody>
          <a:bodyPr wrap="none" rtlCol="0">
            <a:spAutoFit/>
          </a:bodyPr>
          <a:lstStyle/>
          <a:p>
            <a:r>
              <a:rPr lang="en-US" sz="1400" dirty="0"/>
              <a:t>Source: </a:t>
            </a:r>
            <a:r>
              <a:rPr lang="en-US" sz="1400" dirty="0">
                <a:hlinkClick r:id="rId3"/>
              </a:rPr>
              <a:t>D. </a:t>
            </a:r>
            <a:r>
              <a:rPr lang="en-US" sz="1400" dirty="0" err="1">
                <a:hlinkClick r:id="rId3"/>
              </a:rPr>
              <a:t>Hoiem</a:t>
            </a:r>
            <a:endParaRPr lang="en-US" sz="1400" dirty="0"/>
          </a:p>
        </p:txBody>
      </p:sp>
      <p:pic>
        <p:nvPicPr>
          <p:cNvPr id="16" name="Picture 15">
            <a:extLst>
              <a:ext uri="{FF2B5EF4-FFF2-40B4-BE49-F238E27FC236}">
                <a16:creationId xmlns:a16="http://schemas.microsoft.com/office/drawing/2014/main" id="{AC1C20DC-84BB-B448-A0A3-50AE4D315FA2}"/>
              </a:ext>
            </a:extLst>
          </p:cNvPr>
          <p:cNvPicPr>
            <a:picLocks noChangeAspect="1"/>
          </p:cNvPicPr>
          <p:nvPr/>
        </p:nvPicPr>
        <p:blipFill rotWithShape="1">
          <a:blip r:embed="rId4"/>
          <a:srcRect r="49736"/>
          <a:stretch/>
        </p:blipFill>
        <p:spPr>
          <a:xfrm>
            <a:off x="542233" y="1610869"/>
            <a:ext cx="5468997" cy="4037076"/>
          </a:xfrm>
          <a:prstGeom prst="rect">
            <a:avLst/>
          </a:prstGeom>
        </p:spPr>
      </p:pic>
      <p:sp>
        <p:nvSpPr>
          <p:cNvPr id="4" name="Rectangle 3">
            <a:extLst>
              <a:ext uri="{FF2B5EF4-FFF2-40B4-BE49-F238E27FC236}">
                <a16:creationId xmlns:a16="http://schemas.microsoft.com/office/drawing/2014/main" id="{FEDF5511-DFCC-E444-93DB-70D99645BE45}"/>
              </a:ext>
            </a:extLst>
          </p:cNvPr>
          <p:cNvSpPr/>
          <p:nvPr/>
        </p:nvSpPr>
        <p:spPr bwMode="auto">
          <a:xfrm>
            <a:off x="3733800" y="3466005"/>
            <a:ext cx="228600" cy="228600"/>
          </a:xfrm>
          <a:prstGeom prst="rect">
            <a:avLst/>
          </a:prstGeom>
          <a:noFill/>
          <a:ln w="635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F5C2E23F-A7E7-5441-BDA5-7C2FE12B2048}"/>
              </a:ext>
            </a:extLst>
          </p:cNvPr>
          <p:cNvSpPr txBox="1"/>
          <p:nvPr/>
        </p:nvSpPr>
        <p:spPr>
          <a:xfrm>
            <a:off x="7463905" y="1066800"/>
            <a:ext cx="2975495" cy="461665"/>
          </a:xfrm>
          <a:prstGeom prst="rect">
            <a:avLst/>
          </a:prstGeom>
          <a:noFill/>
        </p:spPr>
        <p:txBody>
          <a:bodyPr wrap="none" rtlCol="0">
            <a:spAutoFit/>
          </a:bodyPr>
          <a:lstStyle/>
          <a:p>
            <a:r>
              <a:rPr lang="en-US" dirty="0"/>
              <a:t>Window size: 1 pixel</a:t>
            </a:r>
          </a:p>
        </p:txBody>
      </p:sp>
    </p:spTree>
    <p:extLst>
      <p:ext uri="{BB962C8B-B14F-4D97-AF65-F5344CB8AC3E}">
        <p14:creationId xmlns:p14="http://schemas.microsoft.com/office/powerpoint/2010/main" val="279704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2B48F0C-4CDF-1E40-AE3B-B3B90BF2B769}"/>
              </a:ext>
            </a:extLst>
          </p:cNvPr>
          <p:cNvPicPr>
            <a:picLocks noChangeAspect="1"/>
          </p:cNvPicPr>
          <p:nvPr/>
        </p:nvPicPr>
        <p:blipFill rotWithShape="1">
          <a:blip r:embed="rId2">
            <a:extLst>
              <a:ext uri="{28A0092B-C50C-407E-A947-70E740481C1C}">
                <a14:useLocalDpi xmlns:a14="http://schemas.microsoft.com/office/drawing/2010/main" val="0"/>
              </a:ext>
            </a:extLst>
          </a:blip>
          <a:srcRect t="18954" b="17778"/>
          <a:stretch/>
        </p:blipFill>
        <p:spPr>
          <a:xfrm>
            <a:off x="5257800" y="1525137"/>
            <a:ext cx="6858000" cy="4338936"/>
          </a:xfrm>
          <a:prstGeom prst="rect">
            <a:avLst/>
          </a:prstGeom>
        </p:spPr>
      </p:pic>
      <p:sp>
        <p:nvSpPr>
          <p:cNvPr id="2" name="Title 1"/>
          <p:cNvSpPr>
            <a:spLocks noGrp="1"/>
          </p:cNvSpPr>
          <p:nvPr>
            <p:ph type="title"/>
          </p:nvPr>
        </p:nvSpPr>
        <p:spPr/>
        <p:txBody>
          <a:bodyPr/>
          <a:lstStyle/>
          <a:p>
            <a:r>
              <a:rPr lang="en-US" dirty="0"/>
              <a:t>Example: Specular highlight</a:t>
            </a:r>
          </a:p>
        </p:txBody>
      </p:sp>
      <p:sp>
        <p:nvSpPr>
          <p:cNvPr id="13" name="TextBox 12">
            <a:extLst>
              <a:ext uri="{FF2B5EF4-FFF2-40B4-BE49-F238E27FC236}">
                <a16:creationId xmlns:a16="http://schemas.microsoft.com/office/drawing/2014/main" id="{F0E26DA2-8FE3-B94D-8D29-ED8ECCE963AD}"/>
              </a:ext>
            </a:extLst>
          </p:cNvPr>
          <p:cNvSpPr txBox="1"/>
          <p:nvPr/>
        </p:nvSpPr>
        <p:spPr>
          <a:xfrm>
            <a:off x="9982200" y="6487003"/>
            <a:ext cx="1598515" cy="307777"/>
          </a:xfrm>
          <a:prstGeom prst="rect">
            <a:avLst/>
          </a:prstGeom>
          <a:noFill/>
        </p:spPr>
        <p:txBody>
          <a:bodyPr wrap="none" rtlCol="0">
            <a:spAutoFit/>
          </a:bodyPr>
          <a:lstStyle/>
          <a:p>
            <a:r>
              <a:rPr lang="en-US" sz="1400" dirty="0"/>
              <a:t>Source: </a:t>
            </a:r>
            <a:r>
              <a:rPr lang="en-US" sz="1400" dirty="0">
                <a:hlinkClick r:id="rId3"/>
              </a:rPr>
              <a:t>D. </a:t>
            </a:r>
            <a:r>
              <a:rPr lang="en-US" sz="1400" dirty="0" err="1">
                <a:hlinkClick r:id="rId3"/>
              </a:rPr>
              <a:t>Hoiem</a:t>
            </a:r>
            <a:endParaRPr lang="en-US" sz="1400" dirty="0"/>
          </a:p>
        </p:txBody>
      </p:sp>
      <p:pic>
        <p:nvPicPr>
          <p:cNvPr id="16" name="Picture 15">
            <a:extLst>
              <a:ext uri="{FF2B5EF4-FFF2-40B4-BE49-F238E27FC236}">
                <a16:creationId xmlns:a16="http://schemas.microsoft.com/office/drawing/2014/main" id="{AC1C20DC-84BB-B448-A0A3-50AE4D315FA2}"/>
              </a:ext>
            </a:extLst>
          </p:cNvPr>
          <p:cNvPicPr>
            <a:picLocks noChangeAspect="1"/>
          </p:cNvPicPr>
          <p:nvPr/>
        </p:nvPicPr>
        <p:blipFill rotWithShape="1">
          <a:blip r:embed="rId4"/>
          <a:srcRect r="49736"/>
          <a:stretch/>
        </p:blipFill>
        <p:spPr>
          <a:xfrm>
            <a:off x="542233" y="1610869"/>
            <a:ext cx="5468997" cy="4037076"/>
          </a:xfrm>
          <a:prstGeom prst="rect">
            <a:avLst/>
          </a:prstGeom>
        </p:spPr>
      </p:pic>
      <p:sp>
        <p:nvSpPr>
          <p:cNvPr id="4" name="Rectangle 3">
            <a:extLst>
              <a:ext uri="{FF2B5EF4-FFF2-40B4-BE49-F238E27FC236}">
                <a16:creationId xmlns:a16="http://schemas.microsoft.com/office/drawing/2014/main" id="{FEDF5511-DFCC-E444-93DB-70D99645BE45}"/>
              </a:ext>
            </a:extLst>
          </p:cNvPr>
          <p:cNvSpPr/>
          <p:nvPr/>
        </p:nvSpPr>
        <p:spPr bwMode="auto">
          <a:xfrm>
            <a:off x="3733800" y="3466005"/>
            <a:ext cx="228600" cy="228600"/>
          </a:xfrm>
          <a:prstGeom prst="rect">
            <a:avLst/>
          </a:prstGeom>
          <a:noFill/>
          <a:ln w="635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F5C2E23F-A7E7-5441-BDA5-7C2FE12B2048}"/>
              </a:ext>
            </a:extLst>
          </p:cNvPr>
          <p:cNvSpPr txBox="1"/>
          <p:nvPr/>
        </p:nvSpPr>
        <p:spPr>
          <a:xfrm>
            <a:off x="7463905" y="1066800"/>
            <a:ext cx="3129383" cy="461665"/>
          </a:xfrm>
          <a:prstGeom prst="rect">
            <a:avLst/>
          </a:prstGeom>
          <a:noFill/>
        </p:spPr>
        <p:txBody>
          <a:bodyPr wrap="none" rtlCol="0">
            <a:spAutoFit/>
          </a:bodyPr>
          <a:lstStyle/>
          <a:p>
            <a:r>
              <a:rPr lang="en-US" dirty="0"/>
              <a:t>Window size: 7 pixels</a:t>
            </a:r>
          </a:p>
        </p:txBody>
      </p:sp>
    </p:spTree>
    <p:extLst>
      <p:ext uri="{BB962C8B-B14F-4D97-AF65-F5344CB8AC3E}">
        <p14:creationId xmlns:p14="http://schemas.microsoft.com/office/powerpoint/2010/main" val="7370066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838AD-75A0-C446-8AF5-31C2017E9AE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8B945E9B-8AC1-B045-91DD-71B9003EE84A}"/>
              </a:ext>
            </a:extLst>
          </p:cNvPr>
          <p:cNvSpPr>
            <a:spLocks noGrp="1"/>
          </p:cNvSpPr>
          <p:nvPr>
            <p:ph idx="1"/>
          </p:nvPr>
        </p:nvSpPr>
        <p:spPr/>
        <p:txBody>
          <a:bodyPr/>
          <a:lstStyle/>
          <a:p>
            <a:pPr>
              <a:buFont typeface="Arial" panose="020B0604020202020204" pitchFamily="34" charset="0"/>
              <a:buChar char="•"/>
            </a:pPr>
            <a:r>
              <a:rPr lang="en-US" sz="2800" dirty="0">
                <a:solidFill>
                  <a:schemeClr val="bg1">
                    <a:lumMod val="50000"/>
                  </a:schemeClr>
                </a:solidFill>
              </a:rPr>
              <a:t>Motivation and history</a:t>
            </a:r>
          </a:p>
          <a:p>
            <a:pPr>
              <a:buFont typeface="Arial" panose="020B0604020202020204" pitchFamily="34" charset="0"/>
              <a:buChar char="•"/>
            </a:pPr>
            <a:r>
              <a:rPr lang="en-US" sz="2800" dirty="0">
                <a:solidFill>
                  <a:schemeClr val="bg1">
                    <a:lumMod val="50000"/>
                  </a:schemeClr>
                </a:solidFill>
              </a:rPr>
              <a:t>Basic two-view stereo setup</a:t>
            </a:r>
          </a:p>
          <a:p>
            <a:pPr>
              <a:buFont typeface="Arial" panose="020B0604020202020204" pitchFamily="34" charset="0"/>
              <a:buChar char="•"/>
            </a:pPr>
            <a:r>
              <a:rPr lang="en-US" sz="2800" dirty="0">
                <a:solidFill>
                  <a:schemeClr val="bg1">
                    <a:lumMod val="50000"/>
                  </a:schemeClr>
                </a:solidFill>
              </a:rPr>
              <a:t>Local stereo matching algorithm</a:t>
            </a:r>
          </a:p>
          <a:p>
            <a:pPr>
              <a:buFont typeface="Arial" panose="020B0604020202020204" pitchFamily="34" charset="0"/>
              <a:buChar char="•"/>
            </a:pPr>
            <a:r>
              <a:rPr lang="en-US" sz="2800" dirty="0"/>
              <a:t>Beyond local stereo matching</a:t>
            </a:r>
          </a:p>
          <a:p>
            <a:pPr>
              <a:buFont typeface="Arial" panose="020B0604020202020204" pitchFamily="34" charset="0"/>
              <a:buChar char="•"/>
            </a:pPr>
            <a:endParaRPr lang="en-US" sz="2800" dirty="0"/>
          </a:p>
          <a:p>
            <a:pPr>
              <a:buFont typeface="Arial" panose="020B0604020202020204" pitchFamily="34" charset="0"/>
              <a:buChar char="•"/>
            </a:pPr>
            <a:endParaRPr lang="en-US" sz="2800" dirty="0"/>
          </a:p>
        </p:txBody>
      </p:sp>
    </p:spTree>
    <p:extLst>
      <p:ext uri="{BB962C8B-B14F-4D97-AF65-F5344CB8AC3E}">
        <p14:creationId xmlns:p14="http://schemas.microsoft.com/office/powerpoint/2010/main" val="177298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p:txBody>
          <a:bodyPr/>
          <a:lstStyle/>
          <a:p>
            <a:r>
              <a:rPr lang="en-US" dirty="0"/>
              <a:t>Stereo as optimization with non-local constraints </a:t>
            </a:r>
          </a:p>
        </p:txBody>
      </p:sp>
      <p:graphicFrame>
        <p:nvGraphicFramePr>
          <p:cNvPr id="4098" name="Object 3"/>
          <p:cNvGraphicFramePr>
            <a:graphicFrameLocks noChangeAspect="1"/>
          </p:cNvGraphicFramePr>
          <p:nvPr>
            <p:extLst>
              <p:ext uri="{D42A27DB-BD31-4B8C-83A1-F6EECF244321}">
                <p14:modId xmlns:p14="http://schemas.microsoft.com/office/powerpoint/2010/main" val="877882312"/>
              </p:ext>
            </p:extLst>
          </p:nvPr>
        </p:nvGraphicFramePr>
        <p:xfrm>
          <a:off x="3218652" y="1996001"/>
          <a:ext cx="2820016" cy="2042598"/>
        </p:xfrm>
        <a:graphic>
          <a:graphicData uri="http://schemas.openxmlformats.org/presentationml/2006/ole">
            <mc:AlternateContent xmlns:mc="http://schemas.openxmlformats.org/markup-compatibility/2006">
              <mc:Choice xmlns:v="urn:schemas-microsoft-com:vml" Requires="v">
                <p:oleObj name="Image" r:id="rId3" imgW="4422167" imgH="3202259" progId="">
                  <p:embed/>
                </p:oleObj>
              </mc:Choice>
              <mc:Fallback>
                <p:oleObj name="Image" r:id="rId3" imgW="4422167" imgH="3202259"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8652" y="1996001"/>
                        <a:ext cx="2820016" cy="204259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4101" name="Text Box 4"/>
          <p:cNvSpPr txBox="1">
            <a:spLocks noChangeArrowheads="1"/>
          </p:cNvSpPr>
          <p:nvPr/>
        </p:nvSpPr>
        <p:spPr bwMode="auto">
          <a:xfrm>
            <a:off x="5859173" y="1662220"/>
            <a:ext cx="3608495" cy="369332"/>
          </a:xfrm>
          <a:prstGeom prst="rect">
            <a:avLst/>
          </a:prstGeom>
          <a:noFill/>
          <a:ln w="9525">
            <a:noFill/>
            <a:miter lim="800000"/>
            <a:headEnd/>
            <a:tailEnd/>
          </a:ln>
        </p:spPr>
        <p:txBody>
          <a:bodyPr wrap="square">
            <a:spAutoFit/>
          </a:bodyPr>
          <a:lstStyle/>
          <a:p>
            <a:pPr algn="ctr"/>
            <a:r>
              <a:rPr lang="en-US" sz="1800" dirty="0"/>
              <a:t>Window-based matching</a:t>
            </a:r>
          </a:p>
        </p:txBody>
      </p:sp>
      <p:graphicFrame>
        <p:nvGraphicFramePr>
          <p:cNvPr id="4099" name="Object 5"/>
          <p:cNvGraphicFramePr>
            <a:graphicFrameLocks noChangeAspect="1"/>
          </p:cNvGraphicFramePr>
          <p:nvPr>
            <p:extLst>
              <p:ext uri="{D42A27DB-BD31-4B8C-83A1-F6EECF244321}">
                <p14:modId xmlns:p14="http://schemas.microsoft.com/office/powerpoint/2010/main" val="3265638493"/>
              </p:ext>
            </p:extLst>
          </p:nvPr>
        </p:nvGraphicFramePr>
        <p:xfrm>
          <a:off x="6191068" y="1996001"/>
          <a:ext cx="2820016" cy="2042598"/>
        </p:xfrm>
        <a:graphic>
          <a:graphicData uri="http://schemas.openxmlformats.org/presentationml/2006/ole">
            <mc:AlternateContent xmlns:mc="http://schemas.openxmlformats.org/markup-compatibility/2006">
              <mc:Choice xmlns:v="urn:schemas-microsoft-com:vml" Requires="v">
                <p:oleObj name="Image" r:id="rId5" imgW="4422167" imgH="3202259" progId="">
                  <p:embed/>
                </p:oleObj>
              </mc:Choice>
              <mc:Fallback>
                <p:oleObj name="Image" r:id="rId5" imgW="4422167" imgH="3202259"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1068" y="1996001"/>
                        <a:ext cx="2820016" cy="204259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4102" name="Text Box 6"/>
          <p:cNvSpPr txBox="1">
            <a:spLocks noChangeArrowheads="1"/>
          </p:cNvSpPr>
          <p:nvPr/>
        </p:nvSpPr>
        <p:spPr bwMode="auto">
          <a:xfrm>
            <a:off x="3888713" y="1670325"/>
            <a:ext cx="1479892" cy="369332"/>
          </a:xfrm>
          <a:prstGeom prst="rect">
            <a:avLst/>
          </a:prstGeom>
          <a:noFill/>
          <a:ln w="9525">
            <a:noFill/>
            <a:miter lim="800000"/>
            <a:headEnd/>
            <a:tailEnd/>
          </a:ln>
        </p:spPr>
        <p:txBody>
          <a:bodyPr wrap="none">
            <a:spAutoFit/>
          </a:bodyPr>
          <a:lstStyle/>
          <a:p>
            <a:pPr algn="ctr"/>
            <a:r>
              <a:rPr lang="en-US" sz="1800" dirty="0"/>
              <a:t>Ground truth</a:t>
            </a:r>
          </a:p>
        </p:txBody>
      </p:sp>
      <p:pic>
        <p:nvPicPr>
          <p:cNvPr id="4103" name="Picture 7" descr="scene1"/>
          <p:cNvPicPr>
            <a:picLocks noChangeAspect="1" noChangeArrowheads="1"/>
          </p:cNvPicPr>
          <p:nvPr/>
        </p:nvPicPr>
        <p:blipFill>
          <a:blip r:embed="rId7" cstate="print"/>
          <a:srcRect/>
          <a:stretch>
            <a:fillRect/>
          </a:stretch>
        </p:blipFill>
        <p:spPr bwMode="auto">
          <a:xfrm>
            <a:off x="323668" y="1996001"/>
            <a:ext cx="2723465" cy="2042599"/>
          </a:xfrm>
          <a:prstGeom prst="rect">
            <a:avLst/>
          </a:prstGeom>
          <a:noFill/>
          <a:ln w="9525">
            <a:noFill/>
            <a:miter lim="800000"/>
            <a:headEnd/>
            <a:tailEnd/>
          </a:ln>
        </p:spPr>
      </p:pic>
      <p:sp>
        <p:nvSpPr>
          <p:cNvPr id="4104" name="Text Box 6"/>
          <p:cNvSpPr txBox="1">
            <a:spLocks noChangeArrowheads="1"/>
          </p:cNvSpPr>
          <p:nvPr/>
        </p:nvSpPr>
        <p:spPr bwMode="auto">
          <a:xfrm>
            <a:off x="1349410" y="1651054"/>
            <a:ext cx="671979" cy="369332"/>
          </a:xfrm>
          <a:prstGeom prst="rect">
            <a:avLst/>
          </a:prstGeom>
          <a:noFill/>
          <a:ln w="9525">
            <a:noFill/>
            <a:miter lim="800000"/>
            <a:headEnd/>
            <a:tailEnd/>
          </a:ln>
        </p:spPr>
        <p:txBody>
          <a:bodyPr wrap="none">
            <a:spAutoFit/>
          </a:bodyPr>
          <a:lstStyle/>
          <a:p>
            <a:pPr algn="ctr"/>
            <a:r>
              <a:rPr lang="en-US" sz="1800" dirty="0"/>
              <a:t>Data</a:t>
            </a:r>
          </a:p>
        </p:txBody>
      </p:sp>
      <p:pic>
        <p:nvPicPr>
          <p:cNvPr id="9" name="Picture 8">
            <a:extLst>
              <a:ext uri="{FF2B5EF4-FFF2-40B4-BE49-F238E27FC236}">
                <a16:creationId xmlns:a16="http://schemas.microsoft.com/office/drawing/2014/main" id="{099169BE-05AF-A64C-9012-50826B0AED5A}"/>
              </a:ext>
            </a:extLst>
          </p:cNvPr>
          <p:cNvPicPr>
            <a:picLocks noChangeAspect="1" noChangeArrowheads="1"/>
          </p:cNvPicPr>
          <p:nvPr/>
        </p:nvPicPr>
        <p:blipFill>
          <a:blip r:embed="rId8" cstate="print"/>
          <a:srcRect/>
          <a:stretch>
            <a:fillRect/>
          </a:stretch>
        </p:blipFill>
        <p:spPr>
          <a:xfrm>
            <a:off x="9148244" y="1996001"/>
            <a:ext cx="2631418" cy="2042598"/>
          </a:xfrm>
          <a:prstGeom prst="rect">
            <a:avLst/>
          </a:prstGeom>
          <a:noFill/>
        </p:spPr>
      </p:pic>
      <p:sp>
        <p:nvSpPr>
          <p:cNvPr id="10" name="Text Box 4">
            <a:extLst>
              <a:ext uri="{FF2B5EF4-FFF2-40B4-BE49-F238E27FC236}">
                <a16:creationId xmlns:a16="http://schemas.microsoft.com/office/drawing/2014/main" id="{79627CBF-AA6A-BB4E-95DD-0CAB851CDA76}"/>
              </a:ext>
            </a:extLst>
          </p:cNvPr>
          <p:cNvSpPr txBox="1">
            <a:spLocks noChangeArrowheads="1"/>
          </p:cNvSpPr>
          <p:nvPr/>
        </p:nvSpPr>
        <p:spPr bwMode="auto">
          <a:xfrm>
            <a:off x="9308971" y="1334869"/>
            <a:ext cx="2309964" cy="646331"/>
          </a:xfrm>
          <a:prstGeom prst="rect">
            <a:avLst/>
          </a:prstGeom>
          <a:noFill/>
          <a:ln w="9525">
            <a:noFill/>
            <a:miter lim="800000"/>
            <a:headEnd/>
            <a:tailEnd/>
          </a:ln>
        </p:spPr>
        <p:txBody>
          <a:bodyPr wrap="square">
            <a:spAutoFit/>
          </a:bodyPr>
          <a:lstStyle/>
          <a:p>
            <a:pPr algn="ctr"/>
            <a:r>
              <a:rPr lang="en-US" sz="1800" dirty="0"/>
              <a:t>Global optimization method (graph cuts)</a:t>
            </a:r>
          </a:p>
        </p:txBody>
      </p:sp>
      <p:sp>
        <p:nvSpPr>
          <p:cNvPr id="11" name="Text Box 11">
            <a:extLst>
              <a:ext uri="{FF2B5EF4-FFF2-40B4-BE49-F238E27FC236}">
                <a16:creationId xmlns:a16="http://schemas.microsoft.com/office/drawing/2014/main" id="{F3EF0D19-DC5E-384E-AB86-40D001C39979}"/>
              </a:ext>
            </a:extLst>
          </p:cNvPr>
          <p:cNvSpPr txBox="1">
            <a:spLocks noChangeArrowheads="1"/>
          </p:cNvSpPr>
          <p:nvPr/>
        </p:nvSpPr>
        <p:spPr bwMode="auto">
          <a:xfrm>
            <a:off x="0" y="6096000"/>
            <a:ext cx="12039600" cy="338554"/>
          </a:xfrm>
          <a:prstGeom prst="rect">
            <a:avLst/>
          </a:prstGeom>
          <a:noFill/>
          <a:ln w="9525">
            <a:noFill/>
            <a:miter lim="800000"/>
            <a:headEnd/>
            <a:tailEnd/>
          </a:ln>
        </p:spPr>
        <p:txBody>
          <a:bodyPr wrap="square">
            <a:spAutoFit/>
          </a:bodyPr>
          <a:lstStyle/>
          <a:p>
            <a:pPr lvl="1" algn="ctr">
              <a:spcBef>
                <a:spcPct val="20000"/>
              </a:spcBef>
            </a:pPr>
            <a:r>
              <a:rPr lang="en-US" sz="1600" dirty="0">
                <a:sym typeface="Symbol" pitchFamily="18" charset="2"/>
              </a:rPr>
              <a:t>Y. </a:t>
            </a:r>
            <a:r>
              <a:rPr lang="en-US" sz="1600" dirty="0" err="1">
                <a:sym typeface="Symbol" pitchFamily="18" charset="2"/>
              </a:rPr>
              <a:t>Boykov</a:t>
            </a:r>
            <a:r>
              <a:rPr lang="en-US" sz="1600" dirty="0">
                <a:sym typeface="Symbol" pitchFamily="18" charset="2"/>
              </a:rPr>
              <a:t>, O. </a:t>
            </a:r>
            <a:r>
              <a:rPr lang="en-US" sz="1600" dirty="0" err="1">
                <a:sym typeface="Symbol" pitchFamily="18" charset="2"/>
              </a:rPr>
              <a:t>Veksler</a:t>
            </a:r>
            <a:r>
              <a:rPr lang="en-US" sz="1600" dirty="0">
                <a:sym typeface="Symbol" pitchFamily="18" charset="2"/>
              </a:rPr>
              <a:t>, and R. </a:t>
            </a:r>
            <a:r>
              <a:rPr lang="en-US" sz="1600" dirty="0" err="1">
                <a:sym typeface="Symbol" pitchFamily="18" charset="2"/>
              </a:rPr>
              <a:t>Zabih</a:t>
            </a:r>
            <a:r>
              <a:rPr lang="en-US" sz="1600" dirty="0">
                <a:sym typeface="Symbol" pitchFamily="18" charset="2"/>
              </a:rPr>
              <a:t>, </a:t>
            </a:r>
            <a:r>
              <a:rPr lang="en-US" sz="1600" dirty="0">
                <a:sym typeface="Symbol" pitchFamily="18" charset="2"/>
                <a:hlinkClick r:id="rId9"/>
              </a:rPr>
              <a:t>Fast Approximate Energy Minimization via Graph Cuts</a:t>
            </a:r>
            <a:r>
              <a:rPr lang="en-US" sz="1600" dirty="0">
                <a:sym typeface="Symbol" pitchFamily="18" charset="2"/>
              </a:rPr>
              <a:t>,  PAMI 2001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E39EB-83C3-40C8-AC73-6B29B2498E3C}"/>
              </a:ext>
            </a:extLst>
          </p:cNvPr>
          <p:cNvSpPr>
            <a:spLocks noGrp="1"/>
          </p:cNvSpPr>
          <p:nvPr>
            <p:ph type="title"/>
          </p:nvPr>
        </p:nvSpPr>
        <p:spPr/>
        <p:txBody>
          <a:bodyPr/>
          <a:lstStyle/>
          <a:p>
            <a:r>
              <a:rPr lang="en-US" dirty="0"/>
              <a:t>Non-local constraint: Uniqueness</a:t>
            </a:r>
          </a:p>
        </p:txBody>
      </p:sp>
      <p:sp>
        <p:nvSpPr>
          <p:cNvPr id="7" name="Content Placeholder 6">
            <a:extLst>
              <a:ext uri="{FF2B5EF4-FFF2-40B4-BE49-F238E27FC236}">
                <a16:creationId xmlns:a16="http://schemas.microsoft.com/office/drawing/2014/main" id="{6B018AB9-E2E3-4D46-97FA-85BC47AE6C6A}"/>
              </a:ext>
            </a:extLst>
          </p:cNvPr>
          <p:cNvSpPr>
            <a:spLocks noGrp="1"/>
          </p:cNvSpPr>
          <p:nvPr>
            <p:ph idx="1"/>
          </p:nvPr>
        </p:nvSpPr>
        <p:spPr/>
        <p:txBody>
          <a:bodyPr/>
          <a:lstStyle/>
          <a:p>
            <a:pPr marL="457200" indent="-457200">
              <a:buFont typeface="Arial" panose="020B0604020202020204" pitchFamily="34" charset="0"/>
              <a:buChar char="•"/>
            </a:pPr>
            <a:r>
              <a:rPr lang="en-US" sz="2800" dirty="0"/>
              <a:t>Each point in one image should match at most one point in the other image</a:t>
            </a:r>
          </a:p>
          <a:p>
            <a:pPr marL="457200" indent="-457200">
              <a:buFont typeface="Arial" panose="020B0604020202020204" pitchFamily="34" charset="0"/>
              <a:buChar char="•"/>
            </a:pPr>
            <a:r>
              <a:rPr lang="en-US" sz="2800" dirty="0"/>
              <a:t>Does uniqueness always hold in real life?</a:t>
            </a:r>
          </a:p>
          <a:p>
            <a:pPr marL="457200" indent="-457200">
              <a:buFont typeface="Arial" panose="020B0604020202020204" pitchFamily="34" charset="0"/>
              <a:buChar char="•"/>
            </a:pPr>
            <a:endParaRPr lang="en-US" sz="2800" dirty="0"/>
          </a:p>
        </p:txBody>
      </p:sp>
      <p:grpSp>
        <p:nvGrpSpPr>
          <p:cNvPr id="3" name="Group 2">
            <a:extLst>
              <a:ext uri="{FF2B5EF4-FFF2-40B4-BE49-F238E27FC236}">
                <a16:creationId xmlns:a16="http://schemas.microsoft.com/office/drawing/2014/main" id="{9D640D14-F08E-4EAB-A988-40866659146A}"/>
              </a:ext>
            </a:extLst>
          </p:cNvPr>
          <p:cNvGrpSpPr/>
          <p:nvPr/>
        </p:nvGrpSpPr>
        <p:grpSpPr>
          <a:xfrm>
            <a:off x="3452062" y="3205408"/>
            <a:ext cx="5305416" cy="3166351"/>
            <a:chOff x="1837951" y="2986482"/>
            <a:chExt cx="5305416" cy="3166351"/>
          </a:xfrm>
        </p:grpSpPr>
        <p:cxnSp>
          <p:nvCxnSpPr>
            <p:cNvPr id="8" name="Straight Connector 7">
              <a:extLst>
                <a:ext uri="{FF2B5EF4-FFF2-40B4-BE49-F238E27FC236}">
                  <a16:creationId xmlns:a16="http://schemas.microsoft.com/office/drawing/2014/main" id="{36FB6024-F555-4B07-805A-FE04A58202C2}"/>
                </a:ext>
              </a:extLst>
            </p:cNvPr>
            <p:cNvCxnSpPr>
              <a:cxnSpLocks/>
            </p:cNvCxnSpPr>
            <p:nvPr/>
          </p:nvCxnSpPr>
          <p:spPr>
            <a:xfrm flipV="1">
              <a:off x="2886510" y="2986482"/>
              <a:ext cx="2416031" cy="30116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3109949C-594C-4B37-9161-7E1AE7B07872}"/>
                </a:ext>
              </a:extLst>
            </p:cNvPr>
            <p:cNvSpPr/>
            <p:nvPr/>
          </p:nvSpPr>
          <p:spPr>
            <a:xfrm>
              <a:off x="2781442" y="5843424"/>
              <a:ext cx="309409" cy="309409"/>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1520B15E-67CD-43A2-9A89-8155AC9817B2}"/>
                </a:ext>
              </a:extLst>
            </p:cNvPr>
            <p:cNvCxnSpPr>
              <a:cxnSpLocks/>
            </p:cNvCxnSpPr>
            <p:nvPr/>
          </p:nvCxnSpPr>
          <p:spPr>
            <a:xfrm flipH="1" flipV="1">
              <a:off x="3629142" y="2986482"/>
              <a:ext cx="2416031" cy="30116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72AE832-A13D-4A45-AC79-6F9B923CA96D}"/>
                </a:ext>
              </a:extLst>
            </p:cNvPr>
            <p:cNvCxnSpPr/>
            <p:nvPr/>
          </p:nvCxnSpPr>
          <p:spPr>
            <a:xfrm>
              <a:off x="1837951" y="5184396"/>
              <a:ext cx="21963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B3FD9F8-16D2-491A-9874-63F93A44F11A}"/>
                </a:ext>
              </a:extLst>
            </p:cNvPr>
            <p:cNvCxnSpPr/>
            <p:nvPr/>
          </p:nvCxnSpPr>
          <p:spPr>
            <a:xfrm>
              <a:off x="4946977" y="5184396"/>
              <a:ext cx="21963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6AE013E1-1B78-4972-ADB5-692504E1FEED}"/>
                </a:ext>
              </a:extLst>
            </p:cNvPr>
            <p:cNvSpPr/>
            <p:nvPr/>
          </p:nvSpPr>
          <p:spPr>
            <a:xfrm>
              <a:off x="4333407" y="3880412"/>
              <a:ext cx="293614" cy="2936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475D458-6FA2-4AB3-9DD2-7BC611A7E7DE}"/>
                </a:ext>
              </a:extLst>
            </p:cNvPr>
            <p:cNvSpPr/>
            <p:nvPr/>
          </p:nvSpPr>
          <p:spPr>
            <a:xfrm>
              <a:off x="5890468" y="5843424"/>
              <a:ext cx="309409" cy="309409"/>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B9D9D58-2754-47A4-8F99-D6E425596B64}"/>
                </a:ext>
              </a:extLst>
            </p:cNvPr>
            <p:cNvSpPr/>
            <p:nvPr/>
          </p:nvSpPr>
          <p:spPr>
            <a:xfrm>
              <a:off x="3474438" y="5132941"/>
              <a:ext cx="200542" cy="1029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DE1F52F-AF5E-4C48-A4EA-94D4E45B7F85}"/>
                </a:ext>
              </a:extLst>
            </p:cNvPr>
            <p:cNvSpPr/>
            <p:nvPr/>
          </p:nvSpPr>
          <p:spPr>
            <a:xfrm>
              <a:off x="5295691" y="5132941"/>
              <a:ext cx="200542" cy="1029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C71F9D38-A75C-194C-8032-73A58605A3B9}"/>
              </a:ext>
            </a:extLst>
          </p:cNvPr>
          <p:cNvSpPr txBox="1"/>
          <p:nvPr/>
        </p:nvSpPr>
        <p:spPr>
          <a:xfrm>
            <a:off x="9132354" y="6474023"/>
            <a:ext cx="2940228" cy="307777"/>
          </a:xfrm>
          <a:prstGeom prst="rect">
            <a:avLst/>
          </a:prstGeom>
          <a:noFill/>
        </p:spPr>
        <p:txBody>
          <a:bodyPr wrap="none" rtlCol="0">
            <a:spAutoFit/>
          </a:bodyPr>
          <a:lstStyle/>
          <a:p>
            <a:r>
              <a:rPr lang="en-US" sz="1400" dirty="0"/>
              <a:t>Source: </a:t>
            </a:r>
            <a:r>
              <a:rPr lang="en-US" sz="1400" dirty="0">
                <a:hlinkClick r:id="rId2"/>
              </a:rPr>
              <a:t>J. Johnson and D. </a:t>
            </a:r>
            <a:r>
              <a:rPr lang="en-US" sz="1400" dirty="0" err="1">
                <a:hlinkClick r:id="rId2"/>
              </a:rPr>
              <a:t>Fouhey</a:t>
            </a:r>
            <a:endParaRPr lang="en-US" sz="1400" dirty="0"/>
          </a:p>
        </p:txBody>
      </p:sp>
    </p:spTree>
    <p:extLst>
      <p:ext uri="{BB962C8B-B14F-4D97-AF65-F5344CB8AC3E}">
        <p14:creationId xmlns:p14="http://schemas.microsoft.com/office/powerpoint/2010/main" val="22176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E39EB-83C3-40C8-AC73-6B29B2498E3C}"/>
              </a:ext>
            </a:extLst>
          </p:cNvPr>
          <p:cNvSpPr>
            <a:spLocks noGrp="1"/>
          </p:cNvSpPr>
          <p:nvPr>
            <p:ph type="title"/>
          </p:nvPr>
        </p:nvSpPr>
        <p:spPr/>
        <p:txBody>
          <a:bodyPr/>
          <a:lstStyle/>
          <a:p>
            <a:r>
              <a:rPr lang="en-US" dirty="0"/>
              <a:t>Non-local constraint: Uniqueness</a:t>
            </a:r>
          </a:p>
        </p:txBody>
      </p:sp>
      <p:sp>
        <p:nvSpPr>
          <p:cNvPr id="7" name="Content Placeholder 6">
            <a:extLst>
              <a:ext uri="{FF2B5EF4-FFF2-40B4-BE49-F238E27FC236}">
                <a16:creationId xmlns:a16="http://schemas.microsoft.com/office/drawing/2014/main" id="{6B018AB9-E2E3-4D46-97FA-85BC47AE6C6A}"/>
              </a:ext>
            </a:extLst>
          </p:cNvPr>
          <p:cNvSpPr>
            <a:spLocks noGrp="1"/>
          </p:cNvSpPr>
          <p:nvPr>
            <p:ph idx="1"/>
          </p:nvPr>
        </p:nvSpPr>
        <p:spPr/>
        <p:txBody>
          <a:bodyPr/>
          <a:lstStyle/>
          <a:p>
            <a:pPr marL="457200" indent="-457200">
              <a:buFont typeface="Arial" panose="020B0604020202020204" pitchFamily="34" charset="0"/>
              <a:buChar char="•"/>
            </a:pPr>
            <a:r>
              <a:rPr lang="en-US" sz="2800" dirty="0"/>
              <a:t>Each point in one image should match at most one point in the other image</a:t>
            </a:r>
          </a:p>
          <a:p>
            <a:pPr marL="457200" indent="-457200">
              <a:buFont typeface="Arial" panose="020B0604020202020204" pitchFamily="34" charset="0"/>
              <a:buChar char="•"/>
            </a:pPr>
            <a:r>
              <a:rPr lang="en-US" sz="2800" dirty="0"/>
              <a:t>Does uniqueness always hold in real life?</a:t>
            </a:r>
          </a:p>
        </p:txBody>
      </p:sp>
      <p:grpSp>
        <p:nvGrpSpPr>
          <p:cNvPr id="3" name="Group 2">
            <a:extLst>
              <a:ext uri="{FF2B5EF4-FFF2-40B4-BE49-F238E27FC236}">
                <a16:creationId xmlns:a16="http://schemas.microsoft.com/office/drawing/2014/main" id="{9D640D14-F08E-4EAB-A988-40866659146A}"/>
              </a:ext>
            </a:extLst>
          </p:cNvPr>
          <p:cNvGrpSpPr/>
          <p:nvPr/>
        </p:nvGrpSpPr>
        <p:grpSpPr>
          <a:xfrm>
            <a:off x="3452062" y="2895014"/>
            <a:ext cx="5305416" cy="3476745"/>
            <a:chOff x="1837951" y="2676088"/>
            <a:chExt cx="5305416" cy="3476745"/>
          </a:xfrm>
        </p:grpSpPr>
        <p:cxnSp>
          <p:nvCxnSpPr>
            <p:cNvPr id="8" name="Straight Connector 7">
              <a:extLst>
                <a:ext uri="{FF2B5EF4-FFF2-40B4-BE49-F238E27FC236}">
                  <a16:creationId xmlns:a16="http://schemas.microsoft.com/office/drawing/2014/main" id="{36FB6024-F555-4B07-805A-FE04A58202C2}"/>
                </a:ext>
              </a:extLst>
            </p:cNvPr>
            <p:cNvCxnSpPr>
              <a:cxnSpLocks/>
            </p:cNvCxnSpPr>
            <p:nvPr/>
          </p:nvCxnSpPr>
          <p:spPr>
            <a:xfrm flipV="1">
              <a:off x="2886510" y="2986482"/>
              <a:ext cx="2416031" cy="30116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3109949C-594C-4B37-9161-7E1AE7B07872}"/>
                </a:ext>
              </a:extLst>
            </p:cNvPr>
            <p:cNvSpPr/>
            <p:nvPr/>
          </p:nvSpPr>
          <p:spPr>
            <a:xfrm>
              <a:off x="2781442" y="5843424"/>
              <a:ext cx="309409" cy="309409"/>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1520B15E-67CD-43A2-9A89-8155AC9817B2}"/>
                </a:ext>
              </a:extLst>
            </p:cNvPr>
            <p:cNvCxnSpPr>
              <a:cxnSpLocks/>
            </p:cNvCxnSpPr>
            <p:nvPr/>
          </p:nvCxnSpPr>
          <p:spPr>
            <a:xfrm flipH="1" flipV="1">
              <a:off x="3629142" y="2986482"/>
              <a:ext cx="2416031" cy="30116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72AE832-A13D-4A45-AC79-6F9B923CA96D}"/>
                </a:ext>
              </a:extLst>
            </p:cNvPr>
            <p:cNvCxnSpPr/>
            <p:nvPr/>
          </p:nvCxnSpPr>
          <p:spPr>
            <a:xfrm>
              <a:off x="1837951" y="5184396"/>
              <a:ext cx="21963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B3FD9F8-16D2-491A-9874-63F93A44F11A}"/>
                </a:ext>
              </a:extLst>
            </p:cNvPr>
            <p:cNvCxnSpPr/>
            <p:nvPr/>
          </p:nvCxnSpPr>
          <p:spPr>
            <a:xfrm>
              <a:off x="4946977" y="5184396"/>
              <a:ext cx="21963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37BEC92-B457-4957-A61C-CEACB20FA879}"/>
                </a:ext>
              </a:extLst>
            </p:cNvPr>
            <p:cNvCxnSpPr>
              <a:cxnSpLocks/>
            </p:cNvCxnSpPr>
            <p:nvPr/>
          </p:nvCxnSpPr>
          <p:spPr>
            <a:xfrm flipH="1" flipV="1">
              <a:off x="4559910" y="2676088"/>
              <a:ext cx="1485263" cy="33220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6AE013E1-1B78-4972-ADB5-692504E1FEED}"/>
                </a:ext>
              </a:extLst>
            </p:cNvPr>
            <p:cNvSpPr/>
            <p:nvPr/>
          </p:nvSpPr>
          <p:spPr>
            <a:xfrm>
              <a:off x="4333407" y="3880412"/>
              <a:ext cx="293614" cy="2936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475D458-6FA2-4AB3-9DD2-7BC611A7E7DE}"/>
                </a:ext>
              </a:extLst>
            </p:cNvPr>
            <p:cNvSpPr/>
            <p:nvPr/>
          </p:nvSpPr>
          <p:spPr>
            <a:xfrm>
              <a:off x="5890468" y="5843424"/>
              <a:ext cx="309409" cy="309409"/>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BC1263C-5DBA-4B03-8F70-626A407F23F9}"/>
                </a:ext>
              </a:extLst>
            </p:cNvPr>
            <p:cNvSpPr/>
            <p:nvPr/>
          </p:nvSpPr>
          <p:spPr>
            <a:xfrm>
              <a:off x="4791510" y="3282193"/>
              <a:ext cx="293614" cy="2936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B9D9D58-2754-47A4-8F99-D6E425596B64}"/>
                </a:ext>
              </a:extLst>
            </p:cNvPr>
            <p:cNvSpPr/>
            <p:nvPr/>
          </p:nvSpPr>
          <p:spPr>
            <a:xfrm>
              <a:off x="3474438" y="5132941"/>
              <a:ext cx="200542" cy="1029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DE1F52F-AF5E-4C48-A4EA-94D4E45B7F85}"/>
                </a:ext>
              </a:extLst>
            </p:cNvPr>
            <p:cNvSpPr/>
            <p:nvPr/>
          </p:nvSpPr>
          <p:spPr>
            <a:xfrm>
              <a:off x="5295691" y="5132941"/>
              <a:ext cx="200542" cy="1029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1BC91F5-CA6B-4743-8114-8DEA20EFC934}"/>
                </a:ext>
              </a:extLst>
            </p:cNvPr>
            <p:cNvSpPr/>
            <p:nvPr/>
          </p:nvSpPr>
          <p:spPr>
            <a:xfrm>
              <a:off x="5622465" y="5132941"/>
              <a:ext cx="200542" cy="1029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C71F9D38-A75C-194C-8032-73A58605A3B9}"/>
              </a:ext>
            </a:extLst>
          </p:cNvPr>
          <p:cNvSpPr txBox="1"/>
          <p:nvPr/>
        </p:nvSpPr>
        <p:spPr>
          <a:xfrm>
            <a:off x="9132354" y="6474023"/>
            <a:ext cx="2940228" cy="307777"/>
          </a:xfrm>
          <a:prstGeom prst="rect">
            <a:avLst/>
          </a:prstGeom>
          <a:noFill/>
        </p:spPr>
        <p:txBody>
          <a:bodyPr wrap="none" rtlCol="0">
            <a:spAutoFit/>
          </a:bodyPr>
          <a:lstStyle/>
          <a:p>
            <a:r>
              <a:rPr lang="en-US" sz="1400" dirty="0"/>
              <a:t>Source: </a:t>
            </a:r>
            <a:r>
              <a:rPr lang="en-US" sz="1400" dirty="0">
                <a:hlinkClick r:id="rId2"/>
              </a:rPr>
              <a:t>J. Johnson and D. </a:t>
            </a:r>
            <a:r>
              <a:rPr lang="en-US" sz="1400" dirty="0" err="1">
                <a:hlinkClick r:id="rId2"/>
              </a:rPr>
              <a:t>Fouhey</a:t>
            </a:r>
            <a:endParaRPr lang="en-US" sz="1400" dirty="0"/>
          </a:p>
        </p:txBody>
      </p:sp>
    </p:spTree>
    <p:extLst>
      <p:ext uri="{BB962C8B-B14F-4D97-AF65-F5344CB8AC3E}">
        <p14:creationId xmlns:p14="http://schemas.microsoft.com/office/powerpoint/2010/main" val="4253571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5" name="Straight Connector 94">
            <a:extLst>
              <a:ext uri="{FF2B5EF4-FFF2-40B4-BE49-F238E27FC236}">
                <a16:creationId xmlns:a16="http://schemas.microsoft.com/office/drawing/2014/main" id="{F2A02470-DB15-4CA8-BA10-B0B3C7FC9902}"/>
              </a:ext>
            </a:extLst>
          </p:cNvPr>
          <p:cNvCxnSpPr>
            <a:cxnSpLocks/>
          </p:cNvCxnSpPr>
          <p:nvPr/>
        </p:nvCxnSpPr>
        <p:spPr>
          <a:xfrm>
            <a:off x="3822711" y="2725185"/>
            <a:ext cx="454657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D8E3AFF-BBBA-4DBF-9437-727EB57D32EC}"/>
              </a:ext>
            </a:extLst>
          </p:cNvPr>
          <p:cNvSpPr>
            <a:spLocks noGrp="1"/>
          </p:cNvSpPr>
          <p:nvPr>
            <p:ph type="title"/>
          </p:nvPr>
        </p:nvSpPr>
        <p:spPr/>
        <p:txBody>
          <a:bodyPr/>
          <a:lstStyle/>
          <a:p>
            <a:r>
              <a:rPr lang="en-US" dirty="0"/>
              <a:t>Non-local constraint: Ordering</a:t>
            </a:r>
          </a:p>
        </p:txBody>
      </p:sp>
      <p:sp>
        <p:nvSpPr>
          <p:cNvPr id="3" name="Content Placeholder 2">
            <a:extLst>
              <a:ext uri="{FF2B5EF4-FFF2-40B4-BE49-F238E27FC236}">
                <a16:creationId xmlns:a16="http://schemas.microsoft.com/office/drawing/2014/main" id="{348A2386-F82F-334B-A428-5F832CC40858}"/>
              </a:ext>
            </a:extLst>
          </p:cNvPr>
          <p:cNvSpPr>
            <a:spLocks noGrp="1"/>
          </p:cNvSpPr>
          <p:nvPr>
            <p:ph idx="1"/>
          </p:nvPr>
        </p:nvSpPr>
        <p:spPr/>
        <p:txBody>
          <a:bodyPr/>
          <a:lstStyle/>
          <a:p>
            <a:pPr marL="457200" indent="-457200">
              <a:buFont typeface="Arial" panose="020B0604020202020204" pitchFamily="34" charset="0"/>
              <a:buChar char="•"/>
            </a:pPr>
            <a:r>
              <a:rPr lang="en-US" sz="2800" dirty="0"/>
              <a:t>Corresponding points should appear in the same order</a:t>
            </a:r>
          </a:p>
          <a:p>
            <a:pPr marL="457200" indent="-457200">
              <a:buFont typeface="Arial" panose="020B0604020202020204" pitchFamily="34" charset="0"/>
              <a:buChar char="•"/>
            </a:pPr>
            <a:r>
              <a:rPr lang="en-US" sz="2800" dirty="0"/>
              <a:t>Is ordering always preserved in real life?</a:t>
            </a:r>
          </a:p>
          <a:p>
            <a:pPr marL="457200" indent="-457200">
              <a:buFont typeface="Arial" panose="020B0604020202020204" pitchFamily="34" charset="0"/>
              <a:buChar char="•"/>
            </a:pPr>
            <a:endParaRPr lang="en-US" sz="2800" dirty="0"/>
          </a:p>
          <a:p>
            <a:endParaRPr lang="en-US" dirty="0"/>
          </a:p>
        </p:txBody>
      </p:sp>
      <p:cxnSp>
        <p:nvCxnSpPr>
          <p:cNvPr id="69" name="Straight Connector 68">
            <a:extLst>
              <a:ext uri="{FF2B5EF4-FFF2-40B4-BE49-F238E27FC236}">
                <a16:creationId xmlns:a16="http://schemas.microsoft.com/office/drawing/2014/main" id="{CEC8AC94-AE3B-4AF1-9A20-8A1B47A91D79}"/>
              </a:ext>
            </a:extLst>
          </p:cNvPr>
          <p:cNvCxnSpPr>
            <a:cxnSpLocks/>
          </p:cNvCxnSpPr>
          <p:nvPr/>
        </p:nvCxnSpPr>
        <p:spPr>
          <a:xfrm flipV="1">
            <a:off x="4563827" y="2746057"/>
            <a:ext cx="3037361" cy="347437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A650A29-1872-46C5-97EC-C8447A3BCED2}"/>
              </a:ext>
            </a:extLst>
          </p:cNvPr>
          <p:cNvCxnSpPr>
            <a:cxnSpLocks/>
          </p:cNvCxnSpPr>
          <p:nvPr/>
        </p:nvCxnSpPr>
        <p:spPr>
          <a:xfrm flipH="1" flipV="1">
            <a:off x="6082003" y="2725185"/>
            <a:ext cx="1577282" cy="349524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0F49059-83EB-4AB2-BB28-055CB7F9CF14}"/>
              </a:ext>
            </a:extLst>
          </p:cNvPr>
          <p:cNvCxnSpPr/>
          <p:nvPr/>
        </p:nvCxnSpPr>
        <p:spPr>
          <a:xfrm>
            <a:off x="3452062" y="5406695"/>
            <a:ext cx="21963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9A465C4-DDBF-4A34-AA37-0E03D7942FD9}"/>
              </a:ext>
            </a:extLst>
          </p:cNvPr>
          <p:cNvCxnSpPr/>
          <p:nvPr/>
        </p:nvCxnSpPr>
        <p:spPr>
          <a:xfrm>
            <a:off x="6561088" y="5406695"/>
            <a:ext cx="21963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1506F74-5348-447A-8047-DC8E438DF418}"/>
              </a:ext>
            </a:extLst>
          </p:cNvPr>
          <p:cNvCxnSpPr>
            <a:cxnSpLocks/>
          </p:cNvCxnSpPr>
          <p:nvPr/>
        </p:nvCxnSpPr>
        <p:spPr>
          <a:xfrm flipH="1" flipV="1">
            <a:off x="7575423" y="2746057"/>
            <a:ext cx="83863" cy="347437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A26EDD76-A3C4-4056-BF0C-B1773EDB91E8}"/>
              </a:ext>
            </a:extLst>
          </p:cNvPr>
          <p:cNvCxnSpPr>
            <a:cxnSpLocks/>
          </p:cNvCxnSpPr>
          <p:nvPr/>
        </p:nvCxnSpPr>
        <p:spPr>
          <a:xfrm flipH="1" flipV="1">
            <a:off x="4617386" y="2746057"/>
            <a:ext cx="3041898" cy="347437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18A3766-51A1-42CE-BAF5-178782044D58}"/>
              </a:ext>
            </a:extLst>
          </p:cNvPr>
          <p:cNvCxnSpPr>
            <a:cxnSpLocks/>
          </p:cNvCxnSpPr>
          <p:nvPr/>
        </p:nvCxnSpPr>
        <p:spPr>
          <a:xfrm flipV="1">
            <a:off x="4550257" y="2725186"/>
            <a:ext cx="1544066" cy="349524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B2F2124-503F-4C3F-B4FD-287789D7C0D5}"/>
              </a:ext>
            </a:extLst>
          </p:cNvPr>
          <p:cNvCxnSpPr>
            <a:cxnSpLocks/>
          </p:cNvCxnSpPr>
          <p:nvPr/>
        </p:nvCxnSpPr>
        <p:spPr>
          <a:xfrm flipV="1">
            <a:off x="4549024" y="2746057"/>
            <a:ext cx="68547" cy="347437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1824FC64-8139-44FB-8D26-F09927795CB6}"/>
              </a:ext>
            </a:extLst>
          </p:cNvPr>
          <p:cNvSpPr/>
          <p:nvPr/>
        </p:nvSpPr>
        <p:spPr>
          <a:xfrm>
            <a:off x="7425123" y="2599250"/>
            <a:ext cx="293614" cy="293614"/>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A3C940C9-0B15-481E-BD2B-07BA40D32476}"/>
              </a:ext>
            </a:extLst>
          </p:cNvPr>
          <p:cNvSpPr/>
          <p:nvPr/>
        </p:nvSpPr>
        <p:spPr>
          <a:xfrm>
            <a:off x="4473263" y="2599250"/>
            <a:ext cx="293614" cy="2936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3EAC3745-D384-4997-AFDC-914A285BEE21}"/>
              </a:ext>
            </a:extLst>
          </p:cNvPr>
          <p:cNvSpPr/>
          <p:nvPr/>
        </p:nvSpPr>
        <p:spPr>
          <a:xfrm>
            <a:off x="5949193" y="2599250"/>
            <a:ext cx="293614" cy="293614"/>
          </a:xfrm>
          <a:prstGeom prst="ellipse">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2D02438C-E059-463D-8076-D27EE9E67D56}"/>
              </a:ext>
            </a:extLst>
          </p:cNvPr>
          <p:cNvSpPr/>
          <p:nvPr/>
        </p:nvSpPr>
        <p:spPr>
          <a:xfrm>
            <a:off x="5163355" y="5360048"/>
            <a:ext cx="200542" cy="10291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DA3656D7-B6F8-4386-979F-91B90C4C53CB}"/>
              </a:ext>
            </a:extLst>
          </p:cNvPr>
          <p:cNvSpPr/>
          <p:nvPr/>
        </p:nvSpPr>
        <p:spPr>
          <a:xfrm>
            <a:off x="6840650" y="5360048"/>
            <a:ext cx="200542" cy="1029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BE08C8B7-AF66-4FB9-A122-0B48B17D7906}"/>
              </a:ext>
            </a:extLst>
          </p:cNvPr>
          <p:cNvSpPr/>
          <p:nvPr/>
        </p:nvSpPr>
        <p:spPr>
          <a:xfrm>
            <a:off x="7190858" y="5360048"/>
            <a:ext cx="200542" cy="102910"/>
          </a:xfrm>
          <a:prstGeom prst="ellipse">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145903FB-8336-4B88-8E4C-16182D55A218}"/>
              </a:ext>
            </a:extLst>
          </p:cNvPr>
          <p:cNvSpPr/>
          <p:nvPr/>
        </p:nvSpPr>
        <p:spPr>
          <a:xfrm>
            <a:off x="4828658" y="5360048"/>
            <a:ext cx="200542" cy="102910"/>
          </a:xfrm>
          <a:prstGeom prst="ellipse">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088CA708-EA3F-40B1-A17B-156ACD9F3376}"/>
              </a:ext>
            </a:extLst>
          </p:cNvPr>
          <p:cNvSpPr/>
          <p:nvPr/>
        </p:nvSpPr>
        <p:spPr>
          <a:xfrm>
            <a:off x="4471205" y="5360048"/>
            <a:ext cx="200542" cy="1029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B959B6F1-0C97-4E77-A26D-F41F1E220EEE}"/>
              </a:ext>
            </a:extLst>
          </p:cNvPr>
          <p:cNvSpPr/>
          <p:nvPr/>
        </p:nvSpPr>
        <p:spPr>
          <a:xfrm>
            <a:off x="7508135" y="5360048"/>
            <a:ext cx="200542" cy="10291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3E58805E-02AA-4554-82E0-AAAE7A515565}"/>
              </a:ext>
            </a:extLst>
          </p:cNvPr>
          <p:cNvSpPr/>
          <p:nvPr/>
        </p:nvSpPr>
        <p:spPr>
          <a:xfrm>
            <a:off x="7504580" y="6065724"/>
            <a:ext cx="309409" cy="309409"/>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163D01CA-8F09-4007-8239-59C9EAA4854C}"/>
              </a:ext>
            </a:extLst>
          </p:cNvPr>
          <p:cNvSpPr/>
          <p:nvPr/>
        </p:nvSpPr>
        <p:spPr>
          <a:xfrm>
            <a:off x="4395554" y="6065724"/>
            <a:ext cx="309409" cy="309409"/>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a:extLst>
              <a:ext uri="{FF2B5EF4-FFF2-40B4-BE49-F238E27FC236}">
                <a16:creationId xmlns:a16="http://schemas.microsoft.com/office/drawing/2014/main" id="{BF41258A-E21B-4673-A267-2E60AE00A8B4}"/>
              </a:ext>
            </a:extLst>
          </p:cNvPr>
          <p:cNvSpPr txBox="1"/>
          <p:nvPr/>
        </p:nvSpPr>
        <p:spPr>
          <a:xfrm>
            <a:off x="4378300" y="2051548"/>
            <a:ext cx="478173" cy="584775"/>
          </a:xfrm>
          <a:prstGeom prst="rect">
            <a:avLst/>
          </a:prstGeom>
          <a:noFill/>
        </p:spPr>
        <p:txBody>
          <a:bodyPr wrap="square" rtlCol="0">
            <a:spAutoFit/>
          </a:bodyPr>
          <a:lstStyle/>
          <a:p>
            <a:pPr algn="ctr"/>
            <a:r>
              <a:rPr lang="en-US" sz="3200" dirty="0"/>
              <a:t>a</a:t>
            </a:r>
          </a:p>
        </p:txBody>
      </p:sp>
      <p:sp>
        <p:nvSpPr>
          <p:cNvPr id="91" name="TextBox 90">
            <a:extLst>
              <a:ext uri="{FF2B5EF4-FFF2-40B4-BE49-F238E27FC236}">
                <a16:creationId xmlns:a16="http://schemas.microsoft.com/office/drawing/2014/main" id="{6C7CE22A-584B-4803-B62C-70126B599787}"/>
              </a:ext>
            </a:extLst>
          </p:cNvPr>
          <p:cNvSpPr txBox="1"/>
          <p:nvPr/>
        </p:nvSpPr>
        <p:spPr>
          <a:xfrm>
            <a:off x="5855237" y="2051548"/>
            <a:ext cx="478173" cy="584775"/>
          </a:xfrm>
          <a:prstGeom prst="rect">
            <a:avLst/>
          </a:prstGeom>
          <a:noFill/>
        </p:spPr>
        <p:txBody>
          <a:bodyPr wrap="square" rtlCol="0">
            <a:spAutoFit/>
          </a:bodyPr>
          <a:lstStyle/>
          <a:p>
            <a:pPr algn="ctr"/>
            <a:r>
              <a:rPr lang="en-US" sz="3200" dirty="0"/>
              <a:t>b</a:t>
            </a:r>
          </a:p>
        </p:txBody>
      </p:sp>
      <p:sp>
        <p:nvSpPr>
          <p:cNvPr id="92" name="TextBox 91">
            <a:extLst>
              <a:ext uri="{FF2B5EF4-FFF2-40B4-BE49-F238E27FC236}">
                <a16:creationId xmlns:a16="http://schemas.microsoft.com/office/drawing/2014/main" id="{E11FAAD2-F26B-4BEA-AE43-DF031A73117E}"/>
              </a:ext>
            </a:extLst>
          </p:cNvPr>
          <p:cNvSpPr txBox="1"/>
          <p:nvPr/>
        </p:nvSpPr>
        <p:spPr>
          <a:xfrm>
            <a:off x="7362101" y="2051548"/>
            <a:ext cx="478173" cy="584775"/>
          </a:xfrm>
          <a:prstGeom prst="rect">
            <a:avLst/>
          </a:prstGeom>
          <a:noFill/>
        </p:spPr>
        <p:txBody>
          <a:bodyPr wrap="square" rtlCol="0">
            <a:spAutoFit/>
          </a:bodyPr>
          <a:lstStyle/>
          <a:p>
            <a:pPr algn="ctr"/>
            <a:r>
              <a:rPr lang="en-US" sz="3200" dirty="0"/>
              <a:t>c</a:t>
            </a:r>
          </a:p>
        </p:txBody>
      </p:sp>
      <p:sp>
        <p:nvSpPr>
          <p:cNvPr id="32" name="TextBox 31">
            <a:extLst>
              <a:ext uri="{FF2B5EF4-FFF2-40B4-BE49-F238E27FC236}">
                <a16:creationId xmlns:a16="http://schemas.microsoft.com/office/drawing/2014/main" id="{18C415B1-1F8C-C94E-ACEB-EA8A45F36773}"/>
              </a:ext>
            </a:extLst>
          </p:cNvPr>
          <p:cNvSpPr txBox="1"/>
          <p:nvPr/>
        </p:nvSpPr>
        <p:spPr>
          <a:xfrm>
            <a:off x="9132354" y="6474023"/>
            <a:ext cx="2940228" cy="307777"/>
          </a:xfrm>
          <a:prstGeom prst="rect">
            <a:avLst/>
          </a:prstGeom>
          <a:noFill/>
        </p:spPr>
        <p:txBody>
          <a:bodyPr wrap="none" rtlCol="0">
            <a:spAutoFit/>
          </a:bodyPr>
          <a:lstStyle/>
          <a:p>
            <a:r>
              <a:rPr lang="en-US" sz="1400" dirty="0"/>
              <a:t>Source: </a:t>
            </a:r>
            <a:r>
              <a:rPr lang="en-US" sz="1400" dirty="0">
                <a:hlinkClick r:id="rId2"/>
              </a:rPr>
              <a:t>J. Johnson and D. </a:t>
            </a:r>
            <a:r>
              <a:rPr lang="en-US" sz="1400" dirty="0" err="1">
                <a:hlinkClick r:id="rId2"/>
              </a:rPr>
              <a:t>Fouhey</a:t>
            </a:r>
            <a:endParaRPr lang="en-US" sz="1400" dirty="0"/>
          </a:p>
        </p:txBody>
      </p:sp>
    </p:spTree>
    <p:extLst>
      <p:ext uri="{BB962C8B-B14F-4D97-AF65-F5344CB8AC3E}">
        <p14:creationId xmlns:p14="http://schemas.microsoft.com/office/powerpoint/2010/main" val="33921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ontent Placeholder 2">
            <a:extLst>
              <a:ext uri="{FF2B5EF4-FFF2-40B4-BE49-F238E27FC236}">
                <a16:creationId xmlns:a16="http://schemas.microsoft.com/office/drawing/2014/main" id="{60A95A88-BD74-C54A-B9E4-C5B16E6F6421}"/>
              </a:ext>
            </a:extLst>
          </p:cNvPr>
          <p:cNvSpPr>
            <a:spLocks noGrp="1"/>
          </p:cNvSpPr>
          <p:nvPr>
            <p:ph idx="1"/>
          </p:nvPr>
        </p:nvSpPr>
        <p:spPr>
          <a:xfrm>
            <a:off x="914400" y="914400"/>
            <a:ext cx="10363200" cy="5257800"/>
          </a:xfrm>
        </p:spPr>
        <p:txBody>
          <a:bodyPr/>
          <a:lstStyle/>
          <a:p>
            <a:pPr marL="457200" indent="-457200">
              <a:buFont typeface="Arial" panose="020B0604020202020204" pitchFamily="34" charset="0"/>
              <a:buChar char="•"/>
            </a:pPr>
            <a:r>
              <a:rPr lang="en-US" sz="2800" dirty="0"/>
              <a:t>Corresponding points should appear in the same order</a:t>
            </a:r>
          </a:p>
          <a:p>
            <a:pPr marL="457200" indent="-457200">
              <a:buFont typeface="Arial" panose="020B0604020202020204" pitchFamily="34" charset="0"/>
              <a:buChar char="•"/>
            </a:pPr>
            <a:r>
              <a:rPr lang="en-US" sz="2800" dirty="0"/>
              <a:t>Is ordering always preserved in real life?</a:t>
            </a:r>
          </a:p>
          <a:p>
            <a:endParaRPr lang="en-US" dirty="0"/>
          </a:p>
        </p:txBody>
      </p:sp>
      <p:cxnSp>
        <p:nvCxnSpPr>
          <p:cNvPr id="41" name="Straight Connector 40">
            <a:extLst>
              <a:ext uri="{FF2B5EF4-FFF2-40B4-BE49-F238E27FC236}">
                <a16:creationId xmlns:a16="http://schemas.microsoft.com/office/drawing/2014/main" id="{B6E0F49B-6CCB-4050-80C4-9738E1B4C75D}"/>
              </a:ext>
            </a:extLst>
          </p:cNvPr>
          <p:cNvCxnSpPr>
            <a:cxnSpLocks/>
          </p:cNvCxnSpPr>
          <p:nvPr/>
        </p:nvCxnSpPr>
        <p:spPr>
          <a:xfrm flipH="1" flipV="1">
            <a:off x="6131311" y="3909432"/>
            <a:ext cx="1544557" cy="2310995"/>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76C1B00-7452-4845-A738-6C68B73CACA5}"/>
              </a:ext>
            </a:extLst>
          </p:cNvPr>
          <p:cNvCxnSpPr>
            <a:cxnSpLocks/>
          </p:cNvCxnSpPr>
          <p:nvPr/>
        </p:nvCxnSpPr>
        <p:spPr>
          <a:xfrm flipV="1">
            <a:off x="4549022" y="3909431"/>
            <a:ext cx="1589312" cy="2310996"/>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F126E3B-0FE6-4097-A334-4EF0190DDD54}"/>
              </a:ext>
            </a:extLst>
          </p:cNvPr>
          <p:cNvCxnSpPr>
            <a:cxnSpLocks/>
          </p:cNvCxnSpPr>
          <p:nvPr/>
        </p:nvCxnSpPr>
        <p:spPr>
          <a:xfrm>
            <a:off x="3822711" y="2725185"/>
            <a:ext cx="454657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D8E3AFF-BBBA-4DBF-9437-727EB57D32EC}"/>
              </a:ext>
            </a:extLst>
          </p:cNvPr>
          <p:cNvSpPr>
            <a:spLocks noGrp="1"/>
          </p:cNvSpPr>
          <p:nvPr>
            <p:ph type="title"/>
          </p:nvPr>
        </p:nvSpPr>
        <p:spPr/>
        <p:txBody>
          <a:bodyPr/>
          <a:lstStyle/>
          <a:p>
            <a:r>
              <a:rPr lang="en-US" dirty="0"/>
              <a:t>Non-local constraint: Ordering</a:t>
            </a:r>
          </a:p>
        </p:txBody>
      </p:sp>
      <p:cxnSp>
        <p:nvCxnSpPr>
          <p:cNvPr id="69" name="Straight Connector 68">
            <a:extLst>
              <a:ext uri="{FF2B5EF4-FFF2-40B4-BE49-F238E27FC236}">
                <a16:creationId xmlns:a16="http://schemas.microsoft.com/office/drawing/2014/main" id="{CEC8AC94-AE3B-4AF1-9A20-8A1B47A91D79}"/>
              </a:ext>
            </a:extLst>
          </p:cNvPr>
          <p:cNvCxnSpPr>
            <a:cxnSpLocks/>
          </p:cNvCxnSpPr>
          <p:nvPr/>
        </p:nvCxnSpPr>
        <p:spPr>
          <a:xfrm flipV="1">
            <a:off x="4563827" y="2746057"/>
            <a:ext cx="3037361" cy="347437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A650A29-1872-46C5-97EC-C8447A3BCED2}"/>
              </a:ext>
            </a:extLst>
          </p:cNvPr>
          <p:cNvCxnSpPr>
            <a:cxnSpLocks/>
          </p:cNvCxnSpPr>
          <p:nvPr/>
        </p:nvCxnSpPr>
        <p:spPr>
          <a:xfrm flipH="1" flipV="1">
            <a:off x="6082003" y="2725185"/>
            <a:ext cx="1577282" cy="349524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0F49059-83EB-4AB2-BB28-055CB7F9CF14}"/>
              </a:ext>
            </a:extLst>
          </p:cNvPr>
          <p:cNvCxnSpPr/>
          <p:nvPr/>
        </p:nvCxnSpPr>
        <p:spPr>
          <a:xfrm>
            <a:off x="3452062" y="5406695"/>
            <a:ext cx="21963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9A465C4-DDBF-4A34-AA37-0E03D7942FD9}"/>
              </a:ext>
            </a:extLst>
          </p:cNvPr>
          <p:cNvCxnSpPr/>
          <p:nvPr/>
        </p:nvCxnSpPr>
        <p:spPr>
          <a:xfrm>
            <a:off x="6561088" y="5406695"/>
            <a:ext cx="21963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1506F74-5348-447A-8047-DC8E438DF418}"/>
              </a:ext>
            </a:extLst>
          </p:cNvPr>
          <p:cNvCxnSpPr>
            <a:cxnSpLocks/>
          </p:cNvCxnSpPr>
          <p:nvPr/>
        </p:nvCxnSpPr>
        <p:spPr>
          <a:xfrm flipH="1" flipV="1">
            <a:off x="7575423" y="2746057"/>
            <a:ext cx="83863" cy="347437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A26EDD76-A3C4-4056-BF0C-B1773EDB91E8}"/>
              </a:ext>
            </a:extLst>
          </p:cNvPr>
          <p:cNvCxnSpPr>
            <a:cxnSpLocks/>
          </p:cNvCxnSpPr>
          <p:nvPr/>
        </p:nvCxnSpPr>
        <p:spPr>
          <a:xfrm flipH="1" flipV="1">
            <a:off x="4617386" y="2746057"/>
            <a:ext cx="3041898" cy="347437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18A3766-51A1-42CE-BAF5-178782044D58}"/>
              </a:ext>
            </a:extLst>
          </p:cNvPr>
          <p:cNvCxnSpPr>
            <a:cxnSpLocks/>
          </p:cNvCxnSpPr>
          <p:nvPr/>
        </p:nvCxnSpPr>
        <p:spPr>
          <a:xfrm flipV="1">
            <a:off x="4550257" y="2725186"/>
            <a:ext cx="1544066" cy="349524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B2F2124-503F-4C3F-B4FD-287789D7C0D5}"/>
              </a:ext>
            </a:extLst>
          </p:cNvPr>
          <p:cNvCxnSpPr>
            <a:cxnSpLocks/>
          </p:cNvCxnSpPr>
          <p:nvPr/>
        </p:nvCxnSpPr>
        <p:spPr>
          <a:xfrm flipV="1">
            <a:off x="4549024" y="2746057"/>
            <a:ext cx="68547" cy="347437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1824FC64-8139-44FB-8D26-F09927795CB6}"/>
              </a:ext>
            </a:extLst>
          </p:cNvPr>
          <p:cNvSpPr/>
          <p:nvPr/>
        </p:nvSpPr>
        <p:spPr>
          <a:xfrm>
            <a:off x="7425123" y="2599250"/>
            <a:ext cx="293614" cy="293614"/>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A3C940C9-0B15-481E-BD2B-07BA40D32476}"/>
              </a:ext>
            </a:extLst>
          </p:cNvPr>
          <p:cNvSpPr/>
          <p:nvPr/>
        </p:nvSpPr>
        <p:spPr>
          <a:xfrm>
            <a:off x="4473263" y="2599250"/>
            <a:ext cx="293614" cy="2936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3EAC3745-D384-4997-AFDC-914A285BEE21}"/>
              </a:ext>
            </a:extLst>
          </p:cNvPr>
          <p:cNvSpPr/>
          <p:nvPr/>
        </p:nvSpPr>
        <p:spPr>
          <a:xfrm>
            <a:off x="5949193" y="2599250"/>
            <a:ext cx="293614" cy="293614"/>
          </a:xfrm>
          <a:prstGeom prst="ellipse">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2D02438C-E059-463D-8076-D27EE9E67D56}"/>
              </a:ext>
            </a:extLst>
          </p:cNvPr>
          <p:cNvSpPr/>
          <p:nvPr/>
        </p:nvSpPr>
        <p:spPr>
          <a:xfrm>
            <a:off x="5163355" y="5360048"/>
            <a:ext cx="200542" cy="10291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DA3656D7-B6F8-4386-979F-91B90C4C53CB}"/>
              </a:ext>
            </a:extLst>
          </p:cNvPr>
          <p:cNvSpPr/>
          <p:nvPr/>
        </p:nvSpPr>
        <p:spPr>
          <a:xfrm>
            <a:off x="6840650" y="5360048"/>
            <a:ext cx="200542" cy="1029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BE08C8B7-AF66-4FB9-A122-0B48B17D7906}"/>
              </a:ext>
            </a:extLst>
          </p:cNvPr>
          <p:cNvSpPr/>
          <p:nvPr/>
        </p:nvSpPr>
        <p:spPr>
          <a:xfrm>
            <a:off x="7190858" y="5360048"/>
            <a:ext cx="200542" cy="102910"/>
          </a:xfrm>
          <a:prstGeom prst="ellipse">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145903FB-8336-4B88-8E4C-16182D55A218}"/>
              </a:ext>
            </a:extLst>
          </p:cNvPr>
          <p:cNvSpPr/>
          <p:nvPr/>
        </p:nvSpPr>
        <p:spPr>
          <a:xfrm>
            <a:off x="4828658" y="5360048"/>
            <a:ext cx="200542" cy="102910"/>
          </a:xfrm>
          <a:prstGeom prst="ellipse">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088CA708-EA3F-40B1-A17B-156ACD9F3376}"/>
              </a:ext>
            </a:extLst>
          </p:cNvPr>
          <p:cNvSpPr/>
          <p:nvPr/>
        </p:nvSpPr>
        <p:spPr>
          <a:xfrm>
            <a:off x="4471205" y="5360048"/>
            <a:ext cx="200542" cy="1029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B959B6F1-0C97-4E77-A26D-F41F1E220EEE}"/>
              </a:ext>
            </a:extLst>
          </p:cNvPr>
          <p:cNvSpPr/>
          <p:nvPr/>
        </p:nvSpPr>
        <p:spPr>
          <a:xfrm>
            <a:off x="7508135" y="5360048"/>
            <a:ext cx="200542" cy="102910"/>
          </a:xfrm>
          <a:prstGeom prst="ellipse">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3E58805E-02AA-4554-82E0-AAAE7A515565}"/>
              </a:ext>
            </a:extLst>
          </p:cNvPr>
          <p:cNvSpPr/>
          <p:nvPr/>
        </p:nvSpPr>
        <p:spPr>
          <a:xfrm>
            <a:off x="7504580" y="6065724"/>
            <a:ext cx="309409" cy="309409"/>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163D01CA-8F09-4007-8239-59C9EAA4854C}"/>
              </a:ext>
            </a:extLst>
          </p:cNvPr>
          <p:cNvSpPr/>
          <p:nvPr/>
        </p:nvSpPr>
        <p:spPr>
          <a:xfrm>
            <a:off x="4395554" y="6065724"/>
            <a:ext cx="309409" cy="309409"/>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a:extLst>
              <a:ext uri="{FF2B5EF4-FFF2-40B4-BE49-F238E27FC236}">
                <a16:creationId xmlns:a16="http://schemas.microsoft.com/office/drawing/2014/main" id="{BF41258A-E21B-4673-A267-2E60AE00A8B4}"/>
              </a:ext>
            </a:extLst>
          </p:cNvPr>
          <p:cNvSpPr txBox="1"/>
          <p:nvPr/>
        </p:nvSpPr>
        <p:spPr>
          <a:xfrm>
            <a:off x="4378300" y="2051548"/>
            <a:ext cx="478173" cy="584775"/>
          </a:xfrm>
          <a:prstGeom prst="rect">
            <a:avLst/>
          </a:prstGeom>
          <a:noFill/>
        </p:spPr>
        <p:txBody>
          <a:bodyPr wrap="square" rtlCol="0">
            <a:spAutoFit/>
          </a:bodyPr>
          <a:lstStyle/>
          <a:p>
            <a:pPr algn="ctr"/>
            <a:r>
              <a:rPr lang="en-US" sz="3200" dirty="0"/>
              <a:t>a</a:t>
            </a:r>
          </a:p>
        </p:txBody>
      </p:sp>
      <p:sp>
        <p:nvSpPr>
          <p:cNvPr id="91" name="TextBox 90">
            <a:extLst>
              <a:ext uri="{FF2B5EF4-FFF2-40B4-BE49-F238E27FC236}">
                <a16:creationId xmlns:a16="http://schemas.microsoft.com/office/drawing/2014/main" id="{6C7CE22A-584B-4803-B62C-70126B599787}"/>
              </a:ext>
            </a:extLst>
          </p:cNvPr>
          <p:cNvSpPr txBox="1"/>
          <p:nvPr/>
        </p:nvSpPr>
        <p:spPr>
          <a:xfrm>
            <a:off x="5855237" y="2051548"/>
            <a:ext cx="478173" cy="584775"/>
          </a:xfrm>
          <a:prstGeom prst="rect">
            <a:avLst/>
          </a:prstGeom>
          <a:noFill/>
        </p:spPr>
        <p:txBody>
          <a:bodyPr wrap="square" rtlCol="0">
            <a:spAutoFit/>
          </a:bodyPr>
          <a:lstStyle/>
          <a:p>
            <a:pPr algn="ctr"/>
            <a:r>
              <a:rPr lang="en-US" sz="3200" dirty="0"/>
              <a:t>b</a:t>
            </a:r>
          </a:p>
        </p:txBody>
      </p:sp>
      <p:sp>
        <p:nvSpPr>
          <p:cNvPr id="92" name="TextBox 91">
            <a:extLst>
              <a:ext uri="{FF2B5EF4-FFF2-40B4-BE49-F238E27FC236}">
                <a16:creationId xmlns:a16="http://schemas.microsoft.com/office/drawing/2014/main" id="{E11FAAD2-F26B-4BEA-AE43-DF031A73117E}"/>
              </a:ext>
            </a:extLst>
          </p:cNvPr>
          <p:cNvSpPr txBox="1"/>
          <p:nvPr/>
        </p:nvSpPr>
        <p:spPr>
          <a:xfrm>
            <a:off x="7362101" y="2051548"/>
            <a:ext cx="478173" cy="584775"/>
          </a:xfrm>
          <a:prstGeom prst="rect">
            <a:avLst/>
          </a:prstGeom>
          <a:noFill/>
        </p:spPr>
        <p:txBody>
          <a:bodyPr wrap="square" rtlCol="0">
            <a:spAutoFit/>
          </a:bodyPr>
          <a:lstStyle/>
          <a:p>
            <a:pPr algn="ctr"/>
            <a:r>
              <a:rPr lang="en-US" sz="3200" dirty="0"/>
              <a:t>c</a:t>
            </a:r>
          </a:p>
        </p:txBody>
      </p:sp>
      <p:cxnSp>
        <p:nvCxnSpPr>
          <p:cNvPr id="35" name="Straight Connector 34">
            <a:extLst>
              <a:ext uri="{FF2B5EF4-FFF2-40B4-BE49-F238E27FC236}">
                <a16:creationId xmlns:a16="http://schemas.microsoft.com/office/drawing/2014/main" id="{BF77D1F3-DF03-4776-B81F-E46E52EA881F}"/>
              </a:ext>
            </a:extLst>
          </p:cNvPr>
          <p:cNvCxnSpPr>
            <a:cxnSpLocks/>
          </p:cNvCxnSpPr>
          <p:nvPr/>
        </p:nvCxnSpPr>
        <p:spPr>
          <a:xfrm>
            <a:off x="5834637" y="3909431"/>
            <a:ext cx="6758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9F7E4154-5596-4119-A0F6-7EAEEF883F50}"/>
              </a:ext>
            </a:extLst>
          </p:cNvPr>
          <p:cNvSpPr/>
          <p:nvPr/>
        </p:nvSpPr>
        <p:spPr>
          <a:xfrm>
            <a:off x="5991528" y="3762624"/>
            <a:ext cx="293614" cy="293614"/>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C1F77C82-46F8-4EB2-A8A1-1DAAB72CA169}"/>
              </a:ext>
            </a:extLst>
          </p:cNvPr>
          <p:cNvSpPr txBox="1"/>
          <p:nvPr/>
        </p:nvSpPr>
        <p:spPr>
          <a:xfrm>
            <a:off x="5899249" y="3213695"/>
            <a:ext cx="478173" cy="584775"/>
          </a:xfrm>
          <a:prstGeom prst="rect">
            <a:avLst/>
          </a:prstGeom>
          <a:noFill/>
        </p:spPr>
        <p:txBody>
          <a:bodyPr wrap="square" rtlCol="0">
            <a:spAutoFit/>
          </a:bodyPr>
          <a:lstStyle/>
          <a:p>
            <a:pPr algn="ctr"/>
            <a:r>
              <a:rPr lang="en-US" sz="3200" dirty="0"/>
              <a:t>d</a:t>
            </a:r>
          </a:p>
        </p:txBody>
      </p:sp>
      <p:sp>
        <p:nvSpPr>
          <p:cNvPr id="44" name="Oval 43">
            <a:extLst>
              <a:ext uri="{FF2B5EF4-FFF2-40B4-BE49-F238E27FC236}">
                <a16:creationId xmlns:a16="http://schemas.microsoft.com/office/drawing/2014/main" id="{E8CB5AB1-15A1-41CA-8740-5A1588B2B3C1}"/>
              </a:ext>
            </a:extLst>
          </p:cNvPr>
          <p:cNvSpPr/>
          <p:nvPr/>
        </p:nvSpPr>
        <p:spPr>
          <a:xfrm>
            <a:off x="7050686" y="5360048"/>
            <a:ext cx="200542" cy="102910"/>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02A60C46-A068-4821-9493-A64931697068}"/>
              </a:ext>
            </a:extLst>
          </p:cNvPr>
          <p:cNvSpPr/>
          <p:nvPr/>
        </p:nvSpPr>
        <p:spPr>
          <a:xfrm>
            <a:off x="5024587" y="5355240"/>
            <a:ext cx="200542" cy="102910"/>
          </a:xfrm>
          <a:prstGeom prst="ellipse">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2AA574C-8A9B-BB41-BDDE-12A346B46060}"/>
              </a:ext>
            </a:extLst>
          </p:cNvPr>
          <p:cNvSpPr txBox="1"/>
          <p:nvPr/>
        </p:nvSpPr>
        <p:spPr>
          <a:xfrm>
            <a:off x="9132354" y="6474023"/>
            <a:ext cx="2940228" cy="307777"/>
          </a:xfrm>
          <a:prstGeom prst="rect">
            <a:avLst/>
          </a:prstGeom>
          <a:noFill/>
        </p:spPr>
        <p:txBody>
          <a:bodyPr wrap="none" rtlCol="0">
            <a:spAutoFit/>
          </a:bodyPr>
          <a:lstStyle/>
          <a:p>
            <a:r>
              <a:rPr lang="en-US" sz="1400" dirty="0"/>
              <a:t>Source: </a:t>
            </a:r>
            <a:r>
              <a:rPr lang="en-US" sz="1400" dirty="0">
                <a:hlinkClick r:id="rId2"/>
              </a:rPr>
              <a:t>J. Johnson and D. </a:t>
            </a:r>
            <a:r>
              <a:rPr lang="en-US" sz="1400" dirty="0" err="1">
                <a:hlinkClick r:id="rId2"/>
              </a:rPr>
              <a:t>Fouhey</a:t>
            </a:r>
            <a:endParaRPr lang="en-US" sz="1400" dirty="0"/>
          </a:p>
        </p:txBody>
      </p:sp>
    </p:spTree>
    <p:extLst>
      <p:ext uri="{BB962C8B-B14F-4D97-AF65-F5344CB8AC3E}">
        <p14:creationId xmlns:p14="http://schemas.microsoft.com/office/powerpoint/2010/main" val="37100387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6EE02-D591-46A2-9873-1BDA9F4BF4A4}"/>
              </a:ext>
            </a:extLst>
          </p:cNvPr>
          <p:cNvSpPr>
            <a:spLocks noGrp="1"/>
          </p:cNvSpPr>
          <p:nvPr>
            <p:ph type="title"/>
          </p:nvPr>
        </p:nvSpPr>
        <p:spPr/>
        <p:txBody>
          <a:bodyPr/>
          <a:lstStyle/>
          <a:p>
            <a:r>
              <a:rPr lang="en-US" dirty="0"/>
              <a:t>Non-local constraint: Smoothness</a:t>
            </a:r>
          </a:p>
        </p:txBody>
      </p:sp>
      <p:sp>
        <p:nvSpPr>
          <p:cNvPr id="3" name="Content Placeholder 2">
            <a:extLst>
              <a:ext uri="{FF2B5EF4-FFF2-40B4-BE49-F238E27FC236}">
                <a16:creationId xmlns:a16="http://schemas.microsoft.com/office/drawing/2014/main" id="{555CBD2A-AE16-4B3B-93B3-767378AC723D}"/>
              </a:ext>
            </a:extLst>
          </p:cNvPr>
          <p:cNvSpPr>
            <a:spLocks noGrp="1"/>
          </p:cNvSpPr>
          <p:nvPr>
            <p:ph idx="1"/>
          </p:nvPr>
        </p:nvSpPr>
        <p:spPr>
          <a:xfrm>
            <a:off x="838200" y="914400"/>
            <a:ext cx="10668000" cy="5257800"/>
          </a:xfrm>
        </p:spPr>
        <p:txBody>
          <a:bodyPr/>
          <a:lstStyle/>
          <a:p>
            <a:pPr marL="457200" indent="-457200">
              <a:buFont typeface="Arial" panose="020B0604020202020204" pitchFamily="34" charset="0"/>
              <a:buChar char="•"/>
            </a:pPr>
            <a:r>
              <a:rPr lang="en-US" sz="2800" dirty="0"/>
              <a:t>We expect disparity values to change slowly (for the most part)</a:t>
            </a:r>
          </a:p>
          <a:p>
            <a:pPr marL="0" indent="0"/>
            <a:endParaRPr lang="en-US" dirty="0"/>
          </a:p>
        </p:txBody>
      </p:sp>
      <p:graphicFrame>
        <p:nvGraphicFramePr>
          <p:cNvPr id="5" name="Object 3">
            <a:extLst>
              <a:ext uri="{FF2B5EF4-FFF2-40B4-BE49-F238E27FC236}">
                <a16:creationId xmlns:a16="http://schemas.microsoft.com/office/drawing/2014/main" id="{DE49CD53-7AEB-3548-8AC6-6C3B08E9E89F}"/>
              </a:ext>
            </a:extLst>
          </p:cNvPr>
          <p:cNvGraphicFramePr>
            <a:graphicFrameLocks noChangeAspect="1"/>
          </p:cNvGraphicFramePr>
          <p:nvPr>
            <p:extLst>
              <p:ext uri="{D42A27DB-BD31-4B8C-83A1-F6EECF244321}">
                <p14:modId xmlns:p14="http://schemas.microsoft.com/office/powerpoint/2010/main" val="2594868725"/>
              </p:ext>
            </p:extLst>
          </p:nvPr>
        </p:nvGraphicFramePr>
        <p:xfrm>
          <a:off x="6324600" y="2549708"/>
          <a:ext cx="5029200" cy="3642757"/>
        </p:xfrm>
        <a:graphic>
          <a:graphicData uri="http://schemas.openxmlformats.org/presentationml/2006/ole">
            <mc:AlternateContent xmlns:mc="http://schemas.openxmlformats.org/markup-compatibility/2006">
              <mc:Choice xmlns:v="urn:schemas-microsoft-com:vml" Requires="v">
                <p:oleObj name="Image" r:id="rId2" imgW="4422167" imgH="3202259" progId="">
                  <p:embed/>
                </p:oleObj>
              </mc:Choice>
              <mc:Fallback>
                <p:oleObj name="Image" r:id="rId2" imgW="4422167" imgH="3202259" progId="">
                  <p:embed/>
                  <p:pic>
                    <p:nvPicPr>
                      <p:cNvPr id="4098"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549708"/>
                        <a:ext cx="5029200" cy="364275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pic>
        <p:nvPicPr>
          <p:cNvPr id="6" name="Picture 7" descr="scene1">
            <a:extLst>
              <a:ext uri="{FF2B5EF4-FFF2-40B4-BE49-F238E27FC236}">
                <a16:creationId xmlns:a16="http://schemas.microsoft.com/office/drawing/2014/main" id="{0B92B7A0-C3E9-424C-B1FA-AA01194DE8BE}"/>
              </a:ext>
            </a:extLst>
          </p:cNvPr>
          <p:cNvPicPr>
            <a:picLocks noChangeAspect="1" noChangeArrowheads="1"/>
          </p:cNvPicPr>
          <p:nvPr/>
        </p:nvPicPr>
        <p:blipFill>
          <a:blip r:embed="rId4" cstate="print"/>
          <a:srcRect/>
          <a:stretch>
            <a:fillRect/>
          </a:stretch>
        </p:blipFill>
        <p:spPr bwMode="auto">
          <a:xfrm>
            <a:off x="914400" y="2549708"/>
            <a:ext cx="4857012" cy="3642759"/>
          </a:xfrm>
          <a:prstGeom prst="rect">
            <a:avLst/>
          </a:prstGeom>
          <a:noFill/>
          <a:ln w="9525">
            <a:noFill/>
            <a:miter lim="800000"/>
            <a:headEnd/>
            <a:tailEnd/>
          </a:ln>
        </p:spPr>
      </p:pic>
    </p:spTree>
    <p:extLst>
      <p:ext uri="{BB962C8B-B14F-4D97-AF65-F5344CB8AC3E}">
        <p14:creationId xmlns:p14="http://schemas.microsoft.com/office/powerpoint/2010/main" val="25329136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r>
              <a:rPr lang="en-US" dirty="0"/>
              <a:t>Scanline stereo by dynamic programming</a:t>
            </a:r>
          </a:p>
        </p:txBody>
      </p:sp>
      <p:sp>
        <p:nvSpPr>
          <p:cNvPr id="6149" name="Rectangle 3"/>
          <p:cNvSpPr>
            <a:spLocks noGrp="1" noChangeArrowheads="1"/>
          </p:cNvSpPr>
          <p:nvPr>
            <p:ph idx="1"/>
          </p:nvPr>
        </p:nvSpPr>
        <p:spPr/>
        <p:txBody>
          <a:bodyPr/>
          <a:lstStyle/>
          <a:p>
            <a:pPr>
              <a:buFontTx/>
              <a:buChar char="•"/>
            </a:pPr>
            <a:r>
              <a:rPr lang="en-US" sz="2800" dirty="0"/>
              <a:t>Match pixels along the entire scanline while preserving uniqueness and ordering</a:t>
            </a:r>
          </a:p>
          <a:p>
            <a:pPr>
              <a:buFontTx/>
              <a:buChar char="•"/>
            </a:pPr>
            <a:r>
              <a:rPr lang="en-US" sz="2800" dirty="0"/>
              <a:t>Different scanlines are still optimized independently</a:t>
            </a:r>
          </a:p>
        </p:txBody>
      </p:sp>
      <p:grpSp>
        <p:nvGrpSpPr>
          <p:cNvPr id="6150" name="Group 5"/>
          <p:cNvGrpSpPr>
            <a:grpSpLocks/>
          </p:cNvGrpSpPr>
          <p:nvPr/>
        </p:nvGrpSpPr>
        <p:grpSpPr bwMode="auto">
          <a:xfrm>
            <a:off x="2209801" y="2819400"/>
            <a:ext cx="3668713" cy="2514600"/>
            <a:chOff x="520" y="1783"/>
            <a:chExt cx="1872" cy="1401"/>
          </a:xfrm>
        </p:grpSpPr>
        <p:graphicFrame>
          <p:nvGraphicFramePr>
            <p:cNvPr id="6147" name="Object 6"/>
            <p:cNvGraphicFramePr>
              <a:graphicFrameLocks noChangeAspect="1"/>
            </p:cNvGraphicFramePr>
            <p:nvPr/>
          </p:nvGraphicFramePr>
          <p:xfrm>
            <a:off x="520" y="1783"/>
            <a:ext cx="1872" cy="1401"/>
          </p:xfrm>
          <a:graphic>
            <a:graphicData uri="http://schemas.openxmlformats.org/presentationml/2006/ole">
              <mc:AlternateContent xmlns:mc="http://schemas.openxmlformats.org/markup-compatibility/2006">
                <mc:Choice xmlns:v="urn:schemas-microsoft-com:vml" Requires="v">
                  <p:oleObj name="Image File" r:id="rId3" imgW="3562200" imgH="2666880" progId="">
                    <p:embed/>
                  </p:oleObj>
                </mc:Choice>
                <mc:Fallback>
                  <p:oleObj name="Image File" r:id="rId3" imgW="3562200" imgH="2666880" progId="">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 y="1783"/>
                          <a:ext cx="1872" cy="14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5" name="Text Box 7"/>
            <p:cNvSpPr txBox="1">
              <a:spLocks noChangeArrowheads="1"/>
            </p:cNvSpPr>
            <p:nvPr/>
          </p:nvSpPr>
          <p:spPr bwMode="auto">
            <a:xfrm>
              <a:off x="1110" y="1858"/>
              <a:ext cx="577" cy="188"/>
            </a:xfrm>
            <a:prstGeom prst="rect">
              <a:avLst/>
            </a:prstGeom>
            <a:noFill/>
            <a:ln w="9525">
              <a:noFill/>
              <a:miter lim="800000"/>
              <a:headEnd/>
              <a:tailEnd/>
            </a:ln>
          </p:spPr>
          <p:txBody>
            <a:bodyPr wrap="none">
              <a:spAutoFit/>
            </a:bodyPr>
            <a:lstStyle/>
            <a:p>
              <a:pPr eaLnBrk="1" hangingPunct="1"/>
              <a:r>
                <a:rPr lang="en-US" sz="1600">
                  <a:solidFill>
                    <a:schemeClr val="bg1"/>
                  </a:solidFill>
                  <a:latin typeface="Tahoma" pitchFamily="34" charset="0"/>
                </a:rPr>
                <a:t>Left image</a:t>
              </a:r>
            </a:p>
          </p:txBody>
        </p:sp>
      </p:grpSp>
      <p:sp>
        <p:nvSpPr>
          <p:cNvPr id="6151" name="Line 8"/>
          <p:cNvSpPr>
            <a:spLocks noChangeShapeType="1"/>
          </p:cNvSpPr>
          <p:nvPr/>
        </p:nvSpPr>
        <p:spPr bwMode="auto">
          <a:xfrm>
            <a:off x="2390775" y="4468813"/>
            <a:ext cx="3340100" cy="0"/>
          </a:xfrm>
          <a:prstGeom prst="line">
            <a:avLst/>
          </a:prstGeom>
          <a:noFill/>
          <a:ln w="28575">
            <a:solidFill>
              <a:schemeClr val="folHlink"/>
            </a:solidFill>
            <a:miter lim="800000"/>
            <a:headEnd/>
            <a:tailEnd/>
          </a:ln>
        </p:spPr>
        <p:txBody>
          <a:bodyPr wrap="none" anchor="ctr"/>
          <a:lstStyle/>
          <a:p>
            <a:endParaRPr lang="en-US"/>
          </a:p>
        </p:txBody>
      </p:sp>
      <p:grpSp>
        <p:nvGrpSpPr>
          <p:cNvPr id="6152" name="Group 10"/>
          <p:cNvGrpSpPr>
            <a:grpSpLocks/>
          </p:cNvGrpSpPr>
          <p:nvPr/>
        </p:nvGrpSpPr>
        <p:grpSpPr bwMode="auto">
          <a:xfrm>
            <a:off x="6019801" y="2819400"/>
            <a:ext cx="3668713" cy="2514600"/>
            <a:chOff x="3056" y="1783"/>
            <a:chExt cx="1872" cy="1401"/>
          </a:xfrm>
        </p:grpSpPr>
        <p:graphicFrame>
          <p:nvGraphicFramePr>
            <p:cNvPr id="6146" name="Object 11"/>
            <p:cNvGraphicFramePr>
              <a:graphicFrameLocks noChangeAspect="1"/>
            </p:cNvGraphicFramePr>
            <p:nvPr/>
          </p:nvGraphicFramePr>
          <p:xfrm>
            <a:off x="3056" y="1783"/>
            <a:ext cx="1872" cy="1401"/>
          </p:xfrm>
          <a:graphic>
            <a:graphicData uri="http://schemas.openxmlformats.org/presentationml/2006/ole">
              <mc:AlternateContent xmlns:mc="http://schemas.openxmlformats.org/markup-compatibility/2006">
                <mc:Choice xmlns:v="urn:schemas-microsoft-com:vml" Requires="v">
                  <p:oleObj name="Image File" r:id="rId5" imgW="3562200" imgH="2666880" progId="">
                    <p:embed/>
                  </p:oleObj>
                </mc:Choice>
                <mc:Fallback>
                  <p:oleObj name="Image File" r:id="rId5" imgW="3562200" imgH="2666880" progId="">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6" y="1783"/>
                          <a:ext cx="1872" cy="14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4" name="Text Box 12"/>
            <p:cNvSpPr txBox="1">
              <a:spLocks noChangeArrowheads="1"/>
            </p:cNvSpPr>
            <p:nvPr/>
          </p:nvSpPr>
          <p:spPr bwMode="auto">
            <a:xfrm>
              <a:off x="3653" y="1858"/>
              <a:ext cx="641" cy="188"/>
            </a:xfrm>
            <a:prstGeom prst="rect">
              <a:avLst/>
            </a:prstGeom>
            <a:noFill/>
            <a:ln w="9525">
              <a:noFill/>
              <a:miter lim="800000"/>
              <a:headEnd/>
              <a:tailEnd/>
            </a:ln>
          </p:spPr>
          <p:txBody>
            <a:bodyPr wrap="none">
              <a:spAutoFit/>
            </a:bodyPr>
            <a:lstStyle/>
            <a:p>
              <a:pPr eaLnBrk="1" hangingPunct="1"/>
              <a:r>
                <a:rPr lang="en-US" sz="1600">
                  <a:solidFill>
                    <a:schemeClr val="bg1"/>
                  </a:solidFill>
                  <a:latin typeface="Tahoma" pitchFamily="34" charset="0"/>
                </a:rPr>
                <a:t>Right image</a:t>
              </a:r>
            </a:p>
          </p:txBody>
        </p:sp>
      </p:grpSp>
      <p:sp>
        <p:nvSpPr>
          <p:cNvPr id="6153" name="Line 13"/>
          <p:cNvSpPr>
            <a:spLocks noChangeShapeType="1"/>
          </p:cNvSpPr>
          <p:nvPr/>
        </p:nvSpPr>
        <p:spPr bwMode="auto">
          <a:xfrm>
            <a:off x="6184900" y="4473575"/>
            <a:ext cx="3341688" cy="0"/>
          </a:xfrm>
          <a:prstGeom prst="line">
            <a:avLst/>
          </a:prstGeom>
          <a:noFill/>
          <a:ln w="28575">
            <a:solidFill>
              <a:schemeClr val="folHlink"/>
            </a:solidFill>
            <a:miter lim="800000"/>
            <a:headEnd/>
            <a:tailEnd/>
          </a:ln>
        </p:spPr>
        <p:txBody>
          <a:bodyPr wrap="none" anchor="ctr"/>
          <a:lstStyle/>
          <a:p>
            <a:endParaRPr lang="en-US"/>
          </a:p>
        </p:txBody>
      </p:sp>
      <p:sp>
        <p:nvSpPr>
          <p:cNvPr id="12" name="Rectangle 198">
            <a:extLst>
              <a:ext uri="{FF2B5EF4-FFF2-40B4-BE49-F238E27FC236}">
                <a16:creationId xmlns:a16="http://schemas.microsoft.com/office/drawing/2014/main" id="{CB1869B7-1790-2D4F-8E51-EFE90FA526A4}"/>
              </a:ext>
            </a:extLst>
          </p:cNvPr>
          <p:cNvSpPr>
            <a:spLocks noChangeArrowheads="1"/>
          </p:cNvSpPr>
          <p:nvPr/>
        </p:nvSpPr>
        <p:spPr bwMode="auto">
          <a:xfrm>
            <a:off x="228600" y="6400800"/>
            <a:ext cx="11769582" cy="338554"/>
          </a:xfrm>
          <a:prstGeom prst="rect">
            <a:avLst/>
          </a:prstGeom>
          <a:noFill/>
          <a:ln w="9525">
            <a:noFill/>
            <a:miter lim="800000"/>
            <a:headEnd/>
            <a:tailEnd/>
          </a:ln>
        </p:spPr>
        <p:txBody>
          <a:bodyPr wrap="square">
            <a:spAutoFit/>
          </a:bodyPr>
          <a:lstStyle/>
          <a:p>
            <a:pPr marL="0" lvl="1" algn="ctr">
              <a:spcBef>
                <a:spcPct val="50000"/>
              </a:spcBef>
              <a:buClr>
                <a:schemeClr val="tx1"/>
              </a:buClr>
              <a:buSzPct val="100000"/>
            </a:pPr>
            <a:r>
              <a:rPr lang="en-US" sz="1600" dirty="0"/>
              <a:t>Y. </a:t>
            </a:r>
            <a:r>
              <a:rPr lang="en-US" sz="1600" dirty="0" err="1"/>
              <a:t>Ohta</a:t>
            </a:r>
            <a:r>
              <a:rPr lang="en-US" sz="1600" dirty="0"/>
              <a:t> and T. </a:t>
            </a:r>
            <a:r>
              <a:rPr lang="en-US" sz="1600" dirty="0" err="1"/>
              <a:t>Kanade</a:t>
            </a:r>
            <a:r>
              <a:rPr lang="en-US" sz="1600" dirty="0"/>
              <a:t>. </a:t>
            </a:r>
            <a:r>
              <a:rPr lang="en-US" sz="1600" dirty="0">
                <a:hlinkClick r:id="rId6"/>
              </a:rPr>
              <a:t>Stereo by Intra- and Inter-Scanline Search Using Dynamic Programming</a:t>
            </a:r>
            <a:r>
              <a:rPr lang="en-US" sz="1600" dirty="0"/>
              <a:t>. IEEE Trans. PAMI, 1985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9" name="Rectangle 2"/>
          <p:cNvSpPr>
            <a:spLocks noGrp="1" noChangeArrowheads="1"/>
          </p:cNvSpPr>
          <p:nvPr>
            <p:ph type="title"/>
          </p:nvPr>
        </p:nvSpPr>
        <p:spPr/>
        <p:txBody>
          <a:bodyPr/>
          <a:lstStyle/>
          <a:p>
            <a:r>
              <a:rPr lang="en-US" dirty="0"/>
              <a:t>Scanline stereo by dynamic programming</a:t>
            </a:r>
          </a:p>
        </p:txBody>
      </p:sp>
      <p:grpSp>
        <p:nvGrpSpPr>
          <p:cNvPr id="7180" name="Group 3"/>
          <p:cNvGrpSpPr>
            <a:grpSpLocks/>
          </p:cNvGrpSpPr>
          <p:nvPr/>
        </p:nvGrpSpPr>
        <p:grpSpPr bwMode="auto">
          <a:xfrm>
            <a:off x="7086601" y="990600"/>
            <a:ext cx="2119313" cy="1601788"/>
            <a:chOff x="1840" y="1279"/>
            <a:chExt cx="1335" cy="1009"/>
          </a:xfrm>
        </p:grpSpPr>
        <p:grpSp>
          <p:nvGrpSpPr>
            <p:cNvPr id="7423" name="Group 4"/>
            <p:cNvGrpSpPr>
              <a:grpSpLocks/>
            </p:cNvGrpSpPr>
            <p:nvPr/>
          </p:nvGrpSpPr>
          <p:grpSpPr bwMode="auto">
            <a:xfrm>
              <a:off x="1840" y="1279"/>
              <a:ext cx="1335" cy="1009"/>
              <a:chOff x="520" y="1783"/>
              <a:chExt cx="1872" cy="1401"/>
            </a:xfrm>
          </p:grpSpPr>
          <p:graphicFrame>
            <p:nvGraphicFramePr>
              <p:cNvPr id="7178" name="Object 5"/>
              <p:cNvGraphicFramePr>
                <a:graphicFrameLocks noChangeAspect="1"/>
              </p:cNvGraphicFramePr>
              <p:nvPr/>
            </p:nvGraphicFramePr>
            <p:xfrm>
              <a:off x="520" y="1783"/>
              <a:ext cx="1872" cy="1401"/>
            </p:xfrm>
            <a:graphic>
              <a:graphicData uri="http://schemas.openxmlformats.org/presentationml/2006/ole">
                <mc:AlternateContent xmlns:mc="http://schemas.openxmlformats.org/markup-compatibility/2006">
                  <mc:Choice xmlns:v="urn:schemas-microsoft-com:vml" Requires="v">
                    <p:oleObj name="Image File" r:id="rId3" imgW="3562200" imgH="2666880" progId="">
                      <p:embed/>
                    </p:oleObj>
                  </mc:Choice>
                  <mc:Fallback>
                    <p:oleObj name="Image File" r:id="rId3" imgW="3562200" imgH="2666880" progId="">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 y="1783"/>
                            <a:ext cx="1872" cy="14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425" name="Text Box 6"/>
              <p:cNvSpPr txBox="1">
                <a:spLocks noChangeArrowheads="1"/>
              </p:cNvSpPr>
              <p:nvPr/>
            </p:nvSpPr>
            <p:spPr bwMode="auto">
              <a:xfrm>
                <a:off x="1110" y="1858"/>
                <a:ext cx="999" cy="295"/>
              </a:xfrm>
              <a:prstGeom prst="rect">
                <a:avLst/>
              </a:prstGeom>
              <a:noFill/>
              <a:ln w="9525">
                <a:noFill/>
                <a:miter lim="800000"/>
                <a:headEnd/>
                <a:tailEnd/>
              </a:ln>
            </p:spPr>
            <p:txBody>
              <a:bodyPr wrap="none">
                <a:spAutoFit/>
              </a:bodyPr>
              <a:lstStyle/>
              <a:p>
                <a:pPr eaLnBrk="1" hangingPunct="1"/>
                <a:r>
                  <a:rPr lang="en-US" sz="1600">
                    <a:solidFill>
                      <a:schemeClr val="bg1"/>
                    </a:solidFill>
                    <a:latin typeface="Tahoma" pitchFamily="34" charset="0"/>
                  </a:rPr>
                  <a:t>Left image</a:t>
                </a:r>
              </a:p>
            </p:txBody>
          </p:sp>
        </p:grpSp>
        <p:sp>
          <p:nvSpPr>
            <p:cNvPr id="7424" name="Line 7"/>
            <p:cNvSpPr>
              <a:spLocks noChangeShapeType="1"/>
            </p:cNvSpPr>
            <p:nvPr/>
          </p:nvSpPr>
          <p:spPr bwMode="auto">
            <a:xfrm>
              <a:off x="1906" y="1960"/>
              <a:ext cx="1215" cy="0"/>
            </a:xfrm>
            <a:prstGeom prst="line">
              <a:avLst/>
            </a:prstGeom>
            <a:noFill/>
            <a:ln w="28575">
              <a:solidFill>
                <a:schemeClr val="folHlink"/>
              </a:solidFill>
              <a:miter lim="800000"/>
              <a:headEnd type="triangle" w="med" len="med"/>
              <a:tailEnd/>
            </a:ln>
          </p:spPr>
          <p:txBody>
            <a:bodyPr wrap="none" anchor="ctr"/>
            <a:lstStyle/>
            <a:p>
              <a:endParaRPr lang="en-US"/>
            </a:p>
          </p:txBody>
        </p:sp>
      </p:grpSp>
      <p:grpSp>
        <p:nvGrpSpPr>
          <p:cNvPr id="7181" name="Group 8"/>
          <p:cNvGrpSpPr>
            <a:grpSpLocks/>
          </p:cNvGrpSpPr>
          <p:nvPr/>
        </p:nvGrpSpPr>
        <p:grpSpPr bwMode="auto">
          <a:xfrm>
            <a:off x="7975601" y="1422400"/>
            <a:ext cx="2119313" cy="1601788"/>
            <a:chOff x="3552" y="1287"/>
            <a:chExt cx="1335" cy="1009"/>
          </a:xfrm>
        </p:grpSpPr>
        <p:grpSp>
          <p:nvGrpSpPr>
            <p:cNvPr id="2" name="Group 9"/>
            <p:cNvGrpSpPr>
              <a:grpSpLocks/>
            </p:cNvGrpSpPr>
            <p:nvPr/>
          </p:nvGrpSpPr>
          <p:grpSpPr bwMode="auto">
            <a:xfrm>
              <a:off x="3552" y="1287"/>
              <a:ext cx="1335" cy="1009"/>
              <a:chOff x="3056" y="1783"/>
              <a:chExt cx="1872" cy="1401"/>
            </a:xfrm>
          </p:grpSpPr>
          <p:graphicFrame>
            <p:nvGraphicFramePr>
              <p:cNvPr id="7177" name="Object 10"/>
              <p:cNvGraphicFramePr>
                <a:graphicFrameLocks noChangeAspect="1"/>
              </p:cNvGraphicFramePr>
              <p:nvPr/>
            </p:nvGraphicFramePr>
            <p:xfrm>
              <a:off x="3056" y="1783"/>
              <a:ext cx="1872" cy="1401"/>
            </p:xfrm>
            <a:graphic>
              <a:graphicData uri="http://schemas.openxmlformats.org/presentationml/2006/ole">
                <mc:AlternateContent xmlns:mc="http://schemas.openxmlformats.org/markup-compatibility/2006">
                  <mc:Choice xmlns:v="urn:schemas-microsoft-com:vml" Requires="v">
                    <p:oleObj name="Image File" r:id="rId5" imgW="3562200" imgH="2666880" progId="">
                      <p:embed/>
                    </p:oleObj>
                  </mc:Choice>
                  <mc:Fallback>
                    <p:oleObj name="Image File" r:id="rId5" imgW="3562200" imgH="2666880" progId="">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6" y="1783"/>
                            <a:ext cx="1872" cy="14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422" name="Text Box 11"/>
              <p:cNvSpPr txBox="1">
                <a:spLocks noChangeArrowheads="1"/>
              </p:cNvSpPr>
              <p:nvPr/>
            </p:nvSpPr>
            <p:spPr bwMode="auto">
              <a:xfrm>
                <a:off x="3653" y="1858"/>
                <a:ext cx="1109" cy="295"/>
              </a:xfrm>
              <a:prstGeom prst="rect">
                <a:avLst/>
              </a:prstGeom>
              <a:noFill/>
              <a:ln w="9525">
                <a:noFill/>
                <a:miter lim="800000"/>
                <a:headEnd/>
                <a:tailEnd/>
              </a:ln>
            </p:spPr>
            <p:txBody>
              <a:bodyPr wrap="none">
                <a:spAutoFit/>
              </a:bodyPr>
              <a:lstStyle/>
              <a:p>
                <a:pPr eaLnBrk="1" hangingPunct="1"/>
                <a:r>
                  <a:rPr lang="en-US" sz="1600">
                    <a:solidFill>
                      <a:schemeClr val="bg1"/>
                    </a:solidFill>
                    <a:latin typeface="Tahoma" pitchFamily="34" charset="0"/>
                  </a:rPr>
                  <a:t>Right image</a:t>
                </a:r>
              </a:p>
            </p:txBody>
          </p:sp>
        </p:grpSp>
        <p:sp>
          <p:nvSpPr>
            <p:cNvPr id="7421" name="Line 12"/>
            <p:cNvSpPr>
              <a:spLocks noChangeShapeType="1"/>
            </p:cNvSpPr>
            <p:nvPr/>
          </p:nvSpPr>
          <p:spPr bwMode="auto">
            <a:xfrm>
              <a:off x="3612" y="1951"/>
              <a:ext cx="1216" cy="0"/>
            </a:xfrm>
            <a:prstGeom prst="line">
              <a:avLst/>
            </a:prstGeom>
            <a:noFill/>
            <a:ln w="28575">
              <a:solidFill>
                <a:schemeClr val="folHlink"/>
              </a:solidFill>
              <a:miter lim="800000"/>
              <a:headEnd type="triangle" w="med" len="med"/>
              <a:tailEnd/>
            </a:ln>
          </p:spPr>
          <p:txBody>
            <a:bodyPr wrap="none" anchor="ctr"/>
            <a:lstStyle/>
            <a:p>
              <a:endParaRPr lang="en-US"/>
            </a:p>
          </p:txBody>
        </p:sp>
      </p:grpSp>
      <p:grpSp>
        <p:nvGrpSpPr>
          <p:cNvPr id="6" name="Group 13"/>
          <p:cNvGrpSpPr>
            <a:grpSpLocks/>
          </p:cNvGrpSpPr>
          <p:nvPr/>
        </p:nvGrpSpPr>
        <p:grpSpPr bwMode="auto">
          <a:xfrm>
            <a:off x="2916238" y="2832100"/>
            <a:ext cx="2159000" cy="2082800"/>
            <a:chOff x="2544" y="2624"/>
            <a:chExt cx="1360" cy="1312"/>
          </a:xfrm>
        </p:grpSpPr>
        <p:grpSp>
          <p:nvGrpSpPr>
            <p:cNvPr id="7240" name="Group 14"/>
            <p:cNvGrpSpPr>
              <a:grpSpLocks/>
            </p:cNvGrpSpPr>
            <p:nvPr/>
          </p:nvGrpSpPr>
          <p:grpSpPr bwMode="auto">
            <a:xfrm>
              <a:off x="2568" y="2656"/>
              <a:ext cx="1296" cy="1248"/>
              <a:chOff x="2224" y="2656"/>
              <a:chExt cx="1296" cy="1248"/>
            </a:xfrm>
          </p:grpSpPr>
          <p:grpSp>
            <p:nvGrpSpPr>
              <p:cNvPr id="7374" name="Group 15"/>
              <p:cNvGrpSpPr>
                <a:grpSpLocks/>
              </p:cNvGrpSpPr>
              <p:nvPr/>
            </p:nvGrpSpPr>
            <p:grpSpPr bwMode="auto">
              <a:xfrm>
                <a:off x="2232" y="2656"/>
                <a:ext cx="1280" cy="1248"/>
                <a:chOff x="2232" y="2656"/>
                <a:chExt cx="1280" cy="1248"/>
              </a:xfrm>
            </p:grpSpPr>
            <p:sp>
              <p:nvSpPr>
                <p:cNvPr id="7409" name="Line 16"/>
                <p:cNvSpPr>
                  <a:spLocks noChangeShapeType="1"/>
                </p:cNvSpPr>
                <p:nvPr/>
              </p:nvSpPr>
              <p:spPr bwMode="auto">
                <a:xfrm>
                  <a:off x="2232" y="2664"/>
                  <a:ext cx="0" cy="1232"/>
                </a:xfrm>
                <a:prstGeom prst="line">
                  <a:avLst/>
                </a:prstGeom>
                <a:noFill/>
                <a:ln w="9525">
                  <a:solidFill>
                    <a:schemeClr val="tx2"/>
                  </a:solidFill>
                  <a:miter lim="800000"/>
                  <a:headEnd/>
                  <a:tailEnd/>
                </a:ln>
              </p:spPr>
              <p:txBody>
                <a:bodyPr wrap="none" anchor="ctr"/>
                <a:lstStyle/>
                <a:p>
                  <a:endParaRPr lang="en-US"/>
                </a:p>
              </p:txBody>
            </p:sp>
            <p:sp>
              <p:nvSpPr>
                <p:cNvPr id="7410" name="Line 17"/>
                <p:cNvSpPr>
                  <a:spLocks noChangeShapeType="1"/>
                </p:cNvSpPr>
                <p:nvPr/>
              </p:nvSpPr>
              <p:spPr bwMode="auto">
                <a:xfrm>
                  <a:off x="2360" y="2664"/>
                  <a:ext cx="0" cy="1232"/>
                </a:xfrm>
                <a:prstGeom prst="line">
                  <a:avLst/>
                </a:prstGeom>
                <a:noFill/>
                <a:ln w="9525">
                  <a:solidFill>
                    <a:schemeClr val="tx2"/>
                  </a:solidFill>
                  <a:miter lim="800000"/>
                  <a:headEnd/>
                  <a:tailEnd/>
                </a:ln>
              </p:spPr>
              <p:txBody>
                <a:bodyPr wrap="none" anchor="ctr"/>
                <a:lstStyle/>
                <a:p>
                  <a:endParaRPr lang="en-US"/>
                </a:p>
              </p:txBody>
            </p:sp>
            <p:sp>
              <p:nvSpPr>
                <p:cNvPr id="7411" name="Line 18"/>
                <p:cNvSpPr>
                  <a:spLocks noChangeShapeType="1"/>
                </p:cNvSpPr>
                <p:nvPr/>
              </p:nvSpPr>
              <p:spPr bwMode="auto">
                <a:xfrm>
                  <a:off x="2488" y="2672"/>
                  <a:ext cx="0" cy="1232"/>
                </a:xfrm>
                <a:prstGeom prst="line">
                  <a:avLst/>
                </a:prstGeom>
                <a:noFill/>
                <a:ln w="9525">
                  <a:solidFill>
                    <a:schemeClr val="tx2"/>
                  </a:solidFill>
                  <a:miter lim="800000"/>
                  <a:headEnd/>
                  <a:tailEnd/>
                </a:ln>
              </p:spPr>
              <p:txBody>
                <a:bodyPr wrap="none" anchor="ctr"/>
                <a:lstStyle/>
                <a:p>
                  <a:endParaRPr lang="en-US"/>
                </a:p>
              </p:txBody>
            </p:sp>
            <p:sp>
              <p:nvSpPr>
                <p:cNvPr id="7412" name="Line 19"/>
                <p:cNvSpPr>
                  <a:spLocks noChangeShapeType="1"/>
                </p:cNvSpPr>
                <p:nvPr/>
              </p:nvSpPr>
              <p:spPr bwMode="auto">
                <a:xfrm>
                  <a:off x="2616" y="2656"/>
                  <a:ext cx="0" cy="1232"/>
                </a:xfrm>
                <a:prstGeom prst="line">
                  <a:avLst/>
                </a:prstGeom>
                <a:noFill/>
                <a:ln w="9525">
                  <a:solidFill>
                    <a:schemeClr val="tx2"/>
                  </a:solidFill>
                  <a:miter lim="800000"/>
                  <a:headEnd/>
                  <a:tailEnd/>
                </a:ln>
              </p:spPr>
              <p:txBody>
                <a:bodyPr wrap="none" anchor="ctr"/>
                <a:lstStyle/>
                <a:p>
                  <a:endParaRPr lang="en-US"/>
                </a:p>
              </p:txBody>
            </p:sp>
            <p:sp>
              <p:nvSpPr>
                <p:cNvPr id="7413" name="Line 20"/>
                <p:cNvSpPr>
                  <a:spLocks noChangeShapeType="1"/>
                </p:cNvSpPr>
                <p:nvPr/>
              </p:nvSpPr>
              <p:spPr bwMode="auto">
                <a:xfrm>
                  <a:off x="2744" y="2656"/>
                  <a:ext cx="0" cy="1232"/>
                </a:xfrm>
                <a:prstGeom prst="line">
                  <a:avLst/>
                </a:prstGeom>
                <a:noFill/>
                <a:ln w="9525">
                  <a:solidFill>
                    <a:schemeClr val="tx2"/>
                  </a:solidFill>
                  <a:miter lim="800000"/>
                  <a:headEnd/>
                  <a:tailEnd/>
                </a:ln>
              </p:spPr>
              <p:txBody>
                <a:bodyPr wrap="none" anchor="ctr"/>
                <a:lstStyle/>
                <a:p>
                  <a:endParaRPr lang="en-US"/>
                </a:p>
              </p:txBody>
            </p:sp>
            <p:sp>
              <p:nvSpPr>
                <p:cNvPr id="7414" name="Line 21"/>
                <p:cNvSpPr>
                  <a:spLocks noChangeShapeType="1"/>
                </p:cNvSpPr>
                <p:nvPr/>
              </p:nvSpPr>
              <p:spPr bwMode="auto">
                <a:xfrm>
                  <a:off x="2872" y="2664"/>
                  <a:ext cx="0" cy="1232"/>
                </a:xfrm>
                <a:prstGeom prst="line">
                  <a:avLst/>
                </a:prstGeom>
                <a:noFill/>
                <a:ln w="9525">
                  <a:solidFill>
                    <a:schemeClr val="tx2"/>
                  </a:solidFill>
                  <a:miter lim="800000"/>
                  <a:headEnd/>
                  <a:tailEnd/>
                </a:ln>
              </p:spPr>
              <p:txBody>
                <a:bodyPr wrap="none" anchor="ctr"/>
                <a:lstStyle/>
                <a:p>
                  <a:endParaRPr lang="en-US"/>
                </a:p>
              </p:txBody>
            </p:sp>
            <p:sp>
              <p:nvSpPr>
                <p:cNvPr id="7415" name="Line 22"/>
                <p:cNvSpPr>
                  <a:spLocks noChangeShapeType="1"/>
                </p:cNvSpPr>
                <p:nvPr/>
              </p:nvSpPr>
              <p:spPr bwMode="auto">
                <a:xfrm>
                  <a:off x="3000" y="2656"/>
                  <a:ext cx="0" cy="1232"/>
                </a:xfrm>
                <a:prstGeom prst="line">
                  <a:avLst/>
                </a:prstGeom>
                <a:noFill/>
                <a:ln w="9525">
                  <a:solidFill>
                    <a:schemeClr val="tx2"/>
                  </a:solidFill>
                  <a:miter lim="800000"/>
                  <a:headEnd/>
                  <a:tailEnd/>
                </a:ln>
              </p:spPr>
              <p:txBody>
                <a:bodyPr wrap="none" anchor="ctr"/>
                <a:lstStyle/>
                <a:p>
                  <a:endParaRPr lang="en-US"/>
                </a:p>
              </p:txBody>
            </p:sp>
            <p:sp>
              <p:nvSpPr>
                <p:cNvPr id="7416" name="Line 23"/>
                <p:cNvSpPr>
                  <a:spLocks noChangeShapeType="1"/>
                </p:cNvSpPr>
                <p:nvPr/>
              </p:nvSpPr>
              <p:spPr bwMode="auto">
                <a:xfrm>
                  <a:off x="3128" y="2656"/>
                  <a:ext cx="0" cy="1232"/>
                </a:xfrm>
                <a:prstGeom prst="line">
                  <a:avLst/>
                </a:prstGeom>
                <a:noFill/>
                <a:ln w="9525">
                  <a:solidFill>
                    <a:schemeClr val="tx2"/>
                  </a:solidFill>
                  <a:miter lim="800000"/>
                  <a:headEnd/>
                  <a:tailEnd/>
                </a:ln>
              </p:spPr>
              <p:txBody>
                <a:bodyPr wrap="none" anchor="ctr"/>
                <a:lstStyle/>
                <a:p>
                  <a:endParaRPr lang="en-US"/>
                </a:p>
              </p:txBody>
            </p:sp>
            <p:sp>
              <p:nvSpPr>
                <p:cNvPr id="7417" name="Line 24"/>
                <p:cNvSpPr>
                  <a:spLocks noChangeShapeType="1"/>
                </p:cNvSpPr>
                <p:nvPr/>
              </p:nvSpPr>
              <p:spPr bwMode="auto">
                <a:xfrm>
                  <a:off x="3256" y="2656"/>
                  <a:ext cx="0" cy="1232"/>
                </a:xfrm>
                <a:prstGeom prst="line">
                  <a:avLst/>
                </a:prstGeom>
                <a:noFill/>
                <a:ln w="9525">
                  <a:solidFill>
                    <a:schemeClr val="tx2"/>
                  </a:solidFill>
                  <a:miter lim="800000"/>
                  <a:headEnd/>
                  <a:tailEnd/>
                </a:ln>
              </p:spPr>
              <p:txBody>
                <a:bodyPr wrap="none" anchor="ctr"/>
                <a:lstStyle/>
                <a:p>
                  <a:endParaRPr lang="en-US"/>
                </a:p>
              </p:txBody>
            </p:sp>
            <p:sp>
              <p:nvSpPr>
                <p:cNvPr id="7418" name="Line 25"/>
                <p:cNvSpPr>
                  <a:spLocks noChangeShapeType="1"/>
                </p:cNvSpPr>
                <p:nvPr/>
              </p:nvSpPr>
              <p:spPr bwMode="auto">
                <a:xfrm>
                  <a:off x="3384" y="2656"/>
                  <a:ext cx="0" cy="1232"/>
                </a:xfrm>
                <a:prstGeom prst="line">
                  <a:avLst/>
                </a:prstGeom>
                <a:noFill/>
                <a:ln w="9525">
                  <a:solidFill>
                    <a:schemeClr val="tx2"/>
                  </a:solidFill>
                  <a:miter lim="800000"/>
                  <a:headEnd/>
                  <a:tailEnd/>
                </a:ln>
              </p:spPr>
              <p:txBody>
                <a:bodyPr wrap="none" anchor="ctr"/>
                <a:lstStyle/>
                <a:p>
                  <a:endParaRPr lang="en-US"/>
                </a:p>
              </p:txBody>
            </p:sp>
            <p:sp>
              <p:nvSpPr>
                <p:cNvPr id="7419" name="Line 26"/>
                <p:cNvSpPr>
                  <a:spLocks noChangeShapeType="1"/>
                </p:cNvSpPr>
                <p:nvPr/>
              </p:nvSpPr>
              <p:spPr bwMode="auto">
                <a:xfrm>
                  <a:off x="3512" y="2664"/>
                  <a:ext cx="0" cy="1232"/>
                </a:xfrm>
                <a:prstGeom prst="line">
                  <a:avLst/>
                </a:prstGeom>
                <a:noFill/>
                <a:ln w="9525">
                  <a:solidFill>
                    <a:schemeClr val="tx2"/>
                  </a:solidFill>
                  <a:miter lim="800000"/>
                  <a:headEnd/>
                  <a:tailEnd/>
                </a:ln>
              </p:spPr>
              <p:txBody>
                <a:bodyPr wrap="none" anchor="ctr"/>
                <a:lstStyle/>
                <a:p>
                  <a:endParaRPr lang="en-US"/>
                </a:p>
              </p:txBody>
            </p:sp>
          </p:grpSp>
          <p:grpSp>
            <p:nvGrpSpPr>
              <p:cNvPr id="3" name="Group 27"/>
              <p:cNvGrpSpPr>
                <a:grpSpLocks/>
              </p:cNvGrpSpPr>
              <p:nvPr/>
            </p:nvGrpSpPr>
            <p:grpSpPr bwMode="auto">
              <a:xfrm>
                <a:off x="2255" y="2663"/>
                <a:ext cx="1232" cy="1232"/>
                <a:chOff x="2255" y="2663"/>
                <a:chExt cx="1232" cy="1232"/>
              </a:xfrm>
            </p:grpSpPr>
            <p:sp>
              <p:nvSpPr>
                <p:cNvPr id="7398" name="Line 28"/>
                <p:cNvSpPr>
                  <a:spLocks noChangeShapeType="1"/>
                </p:cNvSpPr>
                <p:nvPr/>
              </p:nvSpPr>
              <p:spPr bwMode="auto">
                <a:xfrm rot="5400000">
                  <a:off x="2871" y="2047"/>
                  <a:ext cx="0" cy="1232"/>
                </a:xfrm>
                <a:prstGeom prst="line">
                  <a:avLst/>
                </a:prstGeom>
                <a:noFill/>
                <a:ln w="9525">
                  <a:solidFill>
                    <a:schemeClr val="tx2"/>
                  </a:solidFill>
                  <a:miter lim="800000"/>
                  <a:headEnd/>
                  <a:tailEnd/>
                </a:ln>
              </p:spPr>
              <p:txBody>
                <a:bodyPr wrap="none" anchor="ctr"/>
                <a:lstStyle/>
                <a:p>
                  <a:endParaRPr lang="en-US"/>
                </a:p>
              </p:txBody>
            </p:sp>
            <p:sp>
              <p:nvSpPr>
                <p:cNvPr id="7399" name="Line 29"/>
                <p:cNvSpPr>
                  <a:spLocks noChangeShapeType="1"/>
                </p:cNvSpPr>
                <p:nvPr/>
              </p:nvSpPr>
              <p:spPr bwMode="auto">
                <a:xfrm rot="5400000">
                  <a:off x="2871" y="2170"/>
                  <a:ext cx="0" cy="1232"/>
                </a:xfrm>
                <a:prstGeom prst="line">
                  <a:avLst/>
                </a:prstGeom>
                <a:noFill/>
                <a:ln w="9525">
                  <a:solidFill>
                    <a:schemeClr val="tx2"/>
                  </a:solidFill>
                  <a:miter lim="800000"/>
                  <a:headEnd/>
                  <a:tailEnd/>
                </a:ln>
              </p:spPr>
              <p:txBody>
                <a:bodyPr wrap="none" anchor="ctr"/>
                <a:lstStyle/>
                <a:p>
                  <a:endParaRPr lang="en-US"/>
                </a:p>
              </p:txBody>
            </p:sp>
            <p:sp>
              <p:nvSpPr>
                <p:cNvPr id="7400" name="Line 30"/>
                <p:cNvSpPr>
                  <a:spLocks noChangeShapeType="1"/>
                </p:cNvSpPr>
                <p:nvPr/>
              </p:nvSpPr>
              <p:spPr bwMode="auto">
                <a:xfrm rot="5400000">
                  <a:off x="2871" y="2293"/>
                  <a:ext cx="0" cy="1232"/>
                </a:xfrm>
                <a:prstGeom prst="line">
                  <a:avLst/>
                </a:prstGeom>
                <a:noFill/>
                <a:ln w="9525">
                  <a:solidFill>
                    <a:schemeClr val="tx2"/>
                  </a:solidFill>
                  <a:miter lim="800000"/>
                  <a:headEnd/>
                  <a:tailEnd/>
                </a:ln>
              </p:spPr>
              <p:txBody>
                <a:bodyPr wrap="none" anchor="ctr"/>
                <a:lstStyle/>
                <a:p>
                  <a:endParaRPr lang="en-US"/>
                </a:p>
              </p:txBody>
            </p:sp>
            <p:sp>
              <p:nvSpPr>
                <p:cNvPr id="7401" name="Line 31"/>
                <p:cNvSpPr>
                  <a:spLocks noChangeShapeType="1"/>
                </p:cNvSpPr>
                <p:nvPr/>
              </p:nvSpPr>
              <p:spPr bwMode="auto">
                <a:xfrm rot="5400000">
                  <a:off x="2871" y="2416"/>
                  <a:ext cx="0" cy="1232"/>
                </a:xfrm>
                <a:prstGeom prst="line">
                  <a:avLst/>
                </a:prstGeom>
                <a:noFill/>
                <a:ln w="9525">
                  <a:solidFill>
                    <a:schemeClr val="tx2"/>
                  </a:solidFill>
                  <a:miter lim="800000"/>
                  <a:headEnd/>
                  <a:tailEnd/>
                </a:ln>
              </p:spPr>
              <p:txBody>
                <a:bodyPr wrap="none" anchor="ctr"/>
                <a:lstStyle/>
                <a:p>
                  <a:endParaRPr lang="en-US"/>
                </a:p>
              </p:txBody>
            </p:sp>
            <p:sp>
              <p:nvSpPr>
                <p:cNvPr id="7402" name="Line 32"/>
                <p:cNvSpPr>
                  <a:spLocks noChangeShapeType="1"/>
                </p:cNvSpPr>
                <p:nvPr/>
              </p:nvSpPr>
              <p:spPr bwMode="auto">
                <a:xfrm rot="5400000">
                  <a:off x="2871" y="2539"/>
                  <a:ext cx="0" cy="1232"/>
                </a:xfrm>
                <a:prstGeom prst="line">
                  <a:avLst/>
                </a:prstGeom>
                <a:noFill/>
                <a:ln w="9525">
                  <a:solidFill>
                    <a:schemeClr val="tx2"/>
                  </a:solidFill>
                  <a:miter lim="800000"/>
                  <a:headEnd/>
                  <a:tailEnd/>
                </a:ln>
              </p:spPr>
              <p:txBody>
                <a:bodyPr wrap="none" anchor="ctr"/>
                <a:lstStyle/>
                <a:p>
                  <a:endParaRPr lang="en-US"/>
                </a:p>
              </p:txBody>
            </p:sp>
            <p:sp>
              <p:nvSpPr>
                <p:cNvPr id="7403" name="Line 33"/>
                <p:cNvSpPr>
                  <a:spLocks noChangeShapeType="1"/>
                </p:cNvSpPr>
                <p:nvPr/>
              </p:nvSpPr>
              <p:spPr bwMode="auto">
                <a:xfrm rot="5400000">
                  <a:off x="2871" y="2663"/>
                  <a:ext cx="0" cy="1232"/>
                </a:xfrm>
                <a:prstGeom prst="line">
                  <a:avLst/>
                </a:prstGeom>
                <a:noFill/>
                <a:ln w="9525">
                  <a:solidFill>
                    <a:schemeClr val="tx2"/>
                  </a:solidFill>
                  <a:miter lim="800000"/>
                  <a:headEnd/>
                  <a:tailEnd/>
                </a:ln>
              </p:spPr>
              <p:txBody>
                <a:bodyPr wrap="none" anchor="ctr"/>
                <a:lstStyle/>
                <a:p>
                  <a:endParaRPr lang="en-US"/>
                </a:p>
              </p:txBody>
            </p:sp>
            <p:sp>
              <p:nvSpPr>
                <p:cNvPr id="7404" name="Line 34"/>
                <p:cNvSpPr>
                  <a:spLocks noChangeShapeType="1"/>
                </p:cNvSpPr>
                <p:nvPr/>
              </p:nvSpPr>
              <p:spPr bwMode="auto">
                <a:xfrm rot="5400000">
                  <a:off x="2871" y="2786"/>
                  <a:ext cx="0" cy="1232"/>
                </a:xfrm>
                <a:prstGeom prst="line">
                  <a:avLst/>
                </a:prstGeom>
                <a:noFill/>
                <a:ln w="9525">
                  <a:solidFill>
                    <a:schemeClr val="tx2"/>
                  </a:solidFill>
                  <a:miter lim="800000"/>
                  <a:headEnd/>
                  <a:tailEnd/>
                </a:ln>
              </p:spPr>
              <p:txBody>
                <a:bodyPr wrap="none" anchor="ctr"/>
                <a:lstStyle/>
                <a:p>
                  <a:endParaRPr lang="en-US"/>
                </a:p>
              </p:txBody>
            </p:sp>
            <p:sp>
              <p:nvSpPr>
                <p:cNvPr id="7405" name="Line 35"/>
                <p:cNvSpPr>
                  <a:spLocks noChangeShapeType="1"/>
                </p:cNvSpPr>
                <p:nvPr/>
              </p:nvSpPr>
              <p:spPr bwMode="auto">
                <a:xfrm rot="5400000">
                  <a:off x="2871" y="2909"/>
                  <a:ext cx="0" cy="1232"/>
                </a:xfrm>
                <a:prstGeom prst="line">
                  <a:avLst/>
                </a:prstGeom>
                <a:noFill/>
                <a:ln w="9525">
                  <a:solidFill>
                    <a:schemeClr val="tx2"/>
                  </a:solidFill>
                  <a:miter lim="800000"/>
                  <a:headEnd/>
                  <a:tailEnd/>
                </a:ln>
              </p:spPr>
              <p:txBody>
                <a:bodyPr wrap="none" anchor="ctr"/>
                <a:lstStyle/>
                <a:p>
                  <a:endParaRPr lang="en-US"/>
                </a:p>
              </p:txBody>
            </p:sp>
            <p:sp>
              <p:nvSpPr>
                <p:cNvPr id="7406" name="Line 36"/>
                <p:cNvSpPr>
                  <a:spLocks noChangeShapeType="1"/>
                </p:cNvSpPr>
                <p:nvPr/>
              </p:nvSpPr>
              <p:spPr bwMode="auto">
                <a:xfrm rot="5400000">
                  <a:off x="2871" y="3032"/>
                  <a:ext cx="0" cy="1232"/>
                </a:xfrm>
                <a:prstGeom prst="line">
                  <a:avLst/>
                </a:prstGeom>
                <a:noFill/>
                <a:ln w="9525">
                  <a:solidFill>
                    <a:schemeClr val="tx2"/>
                  </a:solidFill>
                  <a:miter lim="800000"/>
                  <a:headEnd/>
                  <a:tailEnd/>
                </a:ln>
              </p:spPr>
              <p:txBody>
                <a:bodyPr wrap="none" anchor="ctr"/>
                <a:lstStyle/>
                <a:p>
                  <a:endParaRPr lang="en-US"/>
                </a:p>
              </p:txBody>
            </p:sp>
            <p:sp>
              <p:nvSpPr>
                <p:cNvPr id="7407" name="Line 37"/>
                <p:cNvSpPr>
                  <a:spLocks noChangeShapeType="1"/>
                </p:cNvSpPr>
                <p:nvPr/>
              </p:nvSpPr>
              <p:spPr bwMode="auto">
                <a:xfrm rot="5400000">
                  <a:off x="2871" y="3155"/>
                  <a:ext cx="0" cy="1232"/>
                </a:xfrm>
                <a:prstGeom prst="line">
                  <a:avLst/>
                </a:prstGeom>
                <a:noFill/>
                <a:ln w="9525">
                  <a:solidFill>
                    <a:schemeClr val="tx2"/>
                  </a:solidFill>
                  <a:miter lim="800000"/>
                  <a:headEnd/>
                  <a:tailEnd/>
                </a:ln>
              </p:spPr>
              <p:txBody>
                <a:bodyPr wrap="none" anchor="ctr"/>
                <a:lstStyle/>
                <a:p>
                  <a:endParaRPr lang="en-US"/>
                </a:p>
              </p:txBody>
            </p:sp>
            <p:sp>
              <p:nvSpPr>
                <p:cNvPr id="7408" name="Line 38"/>
                <p:cNvSpPr>
                  <a:spLocks noChangeShapeType="1"/>
                </p:cNvSpPr>
                <p:nvPr/>
              </p:nvSpPr>
              <p:spPr bwMode="auto">
                <a:xfrm rot="5400000">
                  <a:off x="2871" y="3279"/>
                  <a:ext cx="0" cy="1232"/>
                </a:xfrm>
                <a:prstGeom prst="line">
                  <a:avLst/>
                </a:prstGeom>
                <a:noFill/>
                <a:ln w="9525">
                  <a:solidFill>
                    <a:schemeClr val="tx2"/>
                  </a:solidFill>
                  <a:miter lim="800000"/>
                  <a:headEnd/>
                  <a:tailEnd/>
                </a:ln>
              </p:spPr>
              <p:txBody>
                <a:bodyPr wrap="none" anchor="ctr"/>
                <a:lstStyle/>
                <a:p>
                  <a:endParaRPr lang="en-US"/>
                </a:p>
              </p:txBody>
            </p:sp>
          </p:grpSp>
          <p:grpSp>
            <p:nvGrpSpPr>
              <p:cNvPr id="4" name="Group 39"/>
              <p:cNvGrpSpPr>
                <a:grpSpLocks/>
              </p:cNvGrpSpPr>
              <p:nvPr/>
            </p:nvGrpSpPr>
            <p:grpSpPr bwMode="auto">
              <a:xfrm>
                <a:off x="2224" y="2664"/>
                <a:ext cx="1296" cy="1232"/>
                <a:chOff x="2224" y="2664"/>
                <a:chExt cx="1296" cy="1232"/>
              </a:xfrm>
            </p:grpSpPr>
            <p:sp>
              <p:nvSpPr>
                <p:cNvPr id="7377" name="Line 40"/>
                <p:cNvSpPr>
                  <a:spLocks noChangeShapeType="1"/>
                </p:cNvSpPr>
                <p:nvPr/>
              </p:nvSpPr>
              <p:spPr bwMode="auto">
                <a:xfrm>
                  <a:off x="2232" y="2664"/>
                  <a:ext cx="1280" cy="1232"/>
                </a:xfrm>
                <a:prstGeom prst="line">
                  <a:avLst/>
                </a:prstGeom>
                <a:noFill/>
                <a:ln w="9525">
                  <a:solidFill>
                    <a:schemeClr val="tx2"/>
                  </a:solidFill>
                  <a:miter lim="800000"/>
                  <a:headEnd/>
                  <a:tailEnd/>
                </a:ln>
              </p:spPr>
              <p:txBody>
                <a:bodyPr wrap="none" anchor="ctr"/>
                <a:lstStyle/>
                <a:p>
                  <a:endParaRPr lang="en-US"/>
                </a:p>
              </p:txBody>
            </p:sp>
            <p:grpSp>
              <p:nvGrpSpPr>
                <p:cNvPr id="5" name="Group 41"/>
                <p:cNvGrpSpPr>
                  <a:grpSpLocks/>
                </p:cNvGrpSpPr>
                <p:nvPr/>
              </p:nvGrpSpPr>
              <p:grpSpPr bwMode="auto">
                <a:xfrm>
                  <a:off x="2360" y="2664"/>
                  <a:ext cx="1160" cy="1096"/>
                  <a:chOff x="2360" y="2664"/>
                  <a:chExt cx="1160" cy="1096"/>
                </a:xfrm>
              </p:grpSpPr>
              <p:sp>
                <p:nvSpPr>
                  <p:cNvPr id="7389" name="Line 42"/>
                  <p:cNvSpPr>
                    <a:spLocks noChangeShapeType="1"/>
                  </p:cNvSpPr>
                  <p:nvPr/>
                </p:nvSpPr>
                <p:spPr bwMode="auto">
                  <a:xfrm>
                    <a:off x="2360" y="2664"/>
                    <a:ext cx="1152" cy="1096"/>
                  </a:xfrm>
                  <a:prstGeom prst="line">
                    <a:avLst/>
                  </a:prstGeom>
                  <a:noFill/>
                  <a:ln w="9525">
                    <a:solidFill>
                      <a:schemeClr val="tx2"/>
                    </a:solidFill>
                    <a:miter lim="800000"/>
                    <a:headEnd/>
                    <a:tailEnd/>
                  </a:ln>
                </p:spPr>
                <p:txBody>
                  <a:bodyPr wrap="none" anchor="ctr"/>
                  <a:lstStyle/>
                  <a:p>
                    <a:endParaRPr lang="en-US"/>
                  </a:p>
                </p:txBody>
              </p:sp>
              <p:sp>
                <p:nvSpPr>
                  <p:cNvPr id="7390" name="Line 43"/>
                  <p:cNvSpPr>
                    <a:spLocks noChangeShapeType="1"/>
                  </p:cNvSpPr>
                  <p:nvPr/>
                </p:nvSpPr>
                <p:spPr bwMode="auto">
                  <a:xfrm>
                    <a:off x="2488" y="2664"/>
                    <a:ext cx="1032" cy="976"/>
                  </a:xfrm>
                  <a:prstGeom prst="line">
                    <a:avLst/>
                  </a:prstGeom>
                  <a:noFill/>
                  <a:ln w="9525">
                    <a:solidFill>
                      <a:schemeClr val="tx2"/>
                    </a:solidFill>
                    <a:miter lim="800000"/>
                    <a:headEnd/>
                    <a:tailEnd/>
                  </a:ln>
                </p:spPr>
                <p:txBody>
                  <a:bodyPr wrap="none" anchor="ctr"/>
                  <a:lstStyle/>
                  <a:p>
                    <a:endParaRPr lang="en-US"/>
                  </a:p>
                </p:txBody>
              </p:sp>
              <p:sp>
                <p:nvSpPr>
                  <p:cNvPr id="7391" name="Line 44"/>
                  <p:cNvSpPr>
                    <a:spLocks noChangeShapeType="1"/>
                  </p:cNvSpPr>
                  <p:nvPr/>
                </p:nvSpPr>
                <p:spPr bwMode="auto">
                  <a:xfrm>
                    <a:off x="2616" y="2664"/>
                    <a:ext cx="896" cy="848"/>
                  </a:xfrm>
                  <a:prstGeom prst="line">
                    <a:avLst/>
                  </a:prstGeom>
                  <a:noFill/>
                  <a:ln w="9525">
                    <a:solidFill>
                      <a:schemeClr val="tx2"/>
                    </a:solidFill>
                    <a:miter lim="800000"/>
                    <a:headEnd/>
                    <a:tailEnd/>
                  </a:ln>
                </p:spPr>
                <p:txBody>
                  <a:bodyPr wrap="none" anchor="ctr"/>
                  <a:lstStyle/>
                  <a:p>
                    <a:endParaRPr lang="en-US"/>
                  </a:p>
                </p:txBody>
              </p:sp>
              <p:sp>
                <p:nvSpPr>
                  <p:cNvPr id="7392" name="Line 45"/>
                  <p:cNvSpPr>
                    <a:spLocks noChangeShapeType="1"/>
                  </p:cNvSpPr>
                  <p:nvPr/>
                </p:nvSpPr>
                <p:spPr bwMode="auto">
                  <a:xfrm>
                    <a:off x="2744" y="2664"/>
                    <a:ext cx="768" cy="744"/>
                  </a:xfrm>
                  <a:prstGeom prst="line">
                    <a:avLst/>
                  </a:prstGeom>
                  <a:noFill/>
                  <a:ln w="9525">
                    <a:solidFill>
                      <a:schemeClr val="tx2"/>
                    </a:solidFill>
                    <a:miter lim="800000"/>
                    <a:headEnd/>
                    <a:tailEnd/>
                  </a:ln>
                </p:spPr>
                <p:txBody>
                  <a:bodyPr wrap="none" anchor="ctr"/>
                  <a:lstStyle/>
                  <a:p>
                    <a:endParaRPr lang="en-US"/>
                  </a:p>
                </p:txBody>
              </p:sp>
              <p:sp>
                <p:nvSpPr>
                  <p:cNvPr id="7393" name="Line 46"/>
                  <p:cNvSpPr>
                    <a:spLocks noChangeShapeType="1"/>
                  </p:cNvSpPr>
                  <p:nvPr/>
                </p:nvSpPr>
                <p:spPr bwMode="auto">
                  <a:xfrm>
                    <a:off x="2872" y="2664"/>
                    <a:ext cx="640" cy="616"/>
                  </a:xfrm>
                  <a:prstGeom prst="line">
                    <a:avLst/>
                  </a:prstGeom>
                  <a:noFill/>
                  <a:ln w="9525">
                    <a:solidFill>
                      <a:schemeClr val="tx2"/>
                    </a:solidFill>
                    <a:miter lim="800000"/>
                    <a:headEnd/>
                    <a:tailEnd/>
                  </a:ln>
                </p:spPr>
                <p:txBody>
                  <a:bodyPr wrap="none" anchor="ctr"/>
                  <a:lstStyle/>
                  <a:p>
                    <a:endParaRPr lang="en-US"/>
                  </a:p>
                </p:txBody>
              </p:sp>
              <p:sp>
                <p:nvSpPr>
                  <p:cNvPr id="7394" name="Line 47"/>
                  <p:cNvSpPr>
                    <a:spLocks noChangeShapeType="1"/>
                  </p:cNvSpPr>
                  <p:nvPr/>
                </p:nvSpPr>
                <p:spPr bwMode="auto">
                  <a:xfrm>
                    <a:off x="3000" y="2664"/>
                    <a:ext cx="520" cy="496"/>
                  </a:xfrm>
                  <a:prstGeom prst="line">
                    <a:avLst/>
                  </a:prstGeom>
                  <a:noFill/>
                  <a:ln w="9525">
                    <a:solidFill>
                      <a:schemeClr val="tx2"/>
                    </a:solidFill>
                    <a:miter lim="800000"/>
                    <a:headEnd/>
                    <a:tailEnd/>
                  </a:ln>
                </p:spPr>
                <p:txBody>
                  <a:bodyPr wrap="none" anchor="ctr"/>
                  <a:lstStyle/>
                  <a:p>
                    <a:endParaRPr lang="en-US"/>
                  </a:p>
                </p:txBody>
              </p:sp>
              <p:sp>
                <p:nvSpPr>
                  <p:cNvPr id="7395" name="Line 48"/>
                  <p:cNvSpPr>
                    <a:spLocks noChangeShapeType="1"/>
                  </p:cNvSpPr>
                  <p:nvPr/>
                </p:nvSpPr>
                <p:spPr bwMode="auto">
                  <a:xfrm>
                    <a:off x="3128" y="2664"/>
                    <a:ext cx="392" cy="368"/>
                  </a:xfrm>
                  <a:prstGeom prst="line">
                    <a:avLst/>
                  </a:prstGeom>
                  <a:noFill/>
                  <a:ln w="9525">
                    <a:solidFill>
                      <a:schemeClr val="tx2"/>
                    </a:solidFill>
                    <a:miter lim="800000"/>
                    <a:headEnd/>
                    <a:tailEnd/>
                  </a:ln>
                </p:spPr>
                <p:txBody>
                  <a:bodyPr wrap="none" anchor="ctr"/>
                  <a:lstStyle/>
                  <a:p>
                    <a:endParaRPr lang="en-US"/>
                  </a:p>
                </p:txBody>
              </p:sp>
              <p:sp>
                <p:nvSpPr>
                  <p:cNvPr id="7396" name="Line 49"/>
                  <p:cNvSpPr>
                    <a:spLocks noChangeShapeType="1"/>
                  </p:cNvSpPr>
                  <p:nvPr/>
                </p:nvSpPr>
                <p:spPr bwMode="auto">
                  <a:xfrm>
                    <a:off x="3256" y="2664"/>
                    <a:ext cx="256" cy="256"/>
                  </a:xfrm>
                  <a:prstGeom prst="line">
                    <a:avLst/>
                  </a:prstGeom>
                  <a:noFill/>
                  <a:ln w="9525">
                    <a:solidFill>
                      <a:schemeClr val="tx2"/>
                    </a:solidFill>
                    <a:miter lim="800000"/>
                    <a:headEnd/>
                    <a:tailEnd/>
                  </a:ln>
                </p:spPr>
                <p:txBody>
                  <a:bodyPr wrap="none" anchor="ctr"/>
                  <a:lstStyle/>
                  <a:p>
                    <a:endParaRPr lang="en-US"/>
                  </a:p>
                </p:txBody>
              </p:sp>
              <p:sp>
                <p:nvSpPr>
                  <p:cNvPr id="7397" name="Line 50"/>
                  <p:cNvSpPr>
                    <a:spLocks noChangeShapeType="1"/>
                  </p:cNvSpPr>
                  <p:nvPr/>
                </p:nvSpPr>
                <p:spPr bwMode="auto">
                  <a:xfrm>
                    <a:off x="3384" y="2664"/>
                    <a:ext cx="128" cy="120"/>
                  </a:xfrm>
                  <a:prstGeom prst="line">
                    <a:avLst/>
                  </a:prstGeom>
                  <a:noFill/>
                  <a:ln w="9525">
                    <a:solidFill>
                      <a:schemeClr val="tx2"/>
                    </a:solidFill>
                    <a:miter lim="800000"/>
                    <a:headEnd/>
                    <a:tailEnd/>
                  </a:ln>
                </p:spPr>
                <p:txBody>
                  <a:bodyPr wrap="none" anchor="ctr"/>
                  <a:lstStyle/>
                  <a:p>
                    <a:endParaRPr lang="en-US"/>
                  </a:p>
                </p:txBody>
              </p:sp>
            </p:grpSp>
            <p:grpSp>
              <p:nvGrpSpPr>
                <p:cNvPr id="7379" name="Group 51"/>
                <p:cNvGrpSpPr>
                  <a:grpSpLocks/>
                </p:cNvGrpSpPr>
                <p:nvPr/>
              </p:nvGrpSpPr>
              <p:grpSpPr bwMode="auto">
                <a:xfrm flipH="1" flipV="1">
                  <a:off x="2224" y="2792"/>
                  <a:ext cx="1160" cy="1096"/>
                  <a:chOff x="2360" y="2664"/>
                  <a:chExt cx="1160" cy="1096"/>
                </a:xfrm>
              </p:grpSpPr>
              <p:sp>
                <p:nvSpPr>
                  <p:cNvPr id="7380" name="Line 52"/>
                  <p:cNvSpPr>
                    <a:spLocks noChangeShapeType="1"/>
                  </p:cNvSpPr>
                  <p:nvPr/>
                </p:nvSpPr>
                <p:spPr bwMode="auto">
                  <a:xfrm>
                    <a:off x="2360" y="2664"/>
                    <a:ext cx="1152" cy="1096"/>
                  </a:xfrm>
                  <a:prstGeom prst="line">
                    <a:avLst/>
                  </a:prstGeom>
                  <a:noFill/>
                  <a:ln w="9525">
                    <a:solidFill>
                      <a:schemeClr val="tx2"/>
                    </a:solidFill>
                    <a:miter lim="800000"/>
                    <a:headEnd/>
                    <a:tailEnd/>
                  </a:ln>
                </p:spPr>
                <p:txBody>
                  <a:bodyPr wrap="none" anchor="ctr"/>
                  <a:lstStyle/>
                  <a:p>
                    <a:endParaRPr lang="en-US"/>
                  </a:p>
                </p:txBody>
              </p:sp>
              <p:sp>
                <p:nvSpPr>
                  <p:cNvPr id="7381" name="Line 53"/>
                  <p:cNvSpPr>
                    <a:spLocks noChangeShapeType="1"/>
                  </p:cNvSpPr>
                  <p:nvPr/>
                </p:nvSpPr>
                <p:spPr bwMode="auto">
                  <a:xfrm>
                    <a:off x="2488" y="2664"/>
                    <a:ext cx="1032" cy="976"/>
                  </a:xfrm>
                  <a:prstGeom prst="line">
                    <a:avLst/>
                  </a:prstGeom>
                  <a:noFill/>
                  <a:ln w="9525">
                    <a:solidFill>
                      <a:schemeClr val="tx2"/>
                    </a:solidFill>
                    <a:miter lim="800000"/>
                    <a:headEnd/>
                    <a:tailEnd/>
                  </a:ln>
                </p:spPr>
                <p:txBody>
                  <a:bodyPr wrap="none" anchor="ctr"/>
                  <a:lstStyle/>
                  <a:p>
                    <a:endParaRPr lang="en-US"/>
                  </a:p>
                </p:txBody>
              </p:sp>
              <p:sp>
                <p:nvSpPr>
                  <p:cNvPr id="7382" name="Line 54"/>
                  <p:cNvSpPr>
                    <a:spLocks noChangeShapeType="1"/>
                  </p:cNvSpPr>
                  <p:nvPr/>
                </p:nvSpPr>
                <p:spPr bwMode="auto">
                  <a:xfrm>
                    <a:off x="2616" y="2664"/>
                    <a:ext cx="896" cy="848"/>
                  </a:xfrm>
                  <a:prstGeom prst="line">
                    <a:avLst/>
                  </a:prstGeom>
                  <a:noFill/>
                  <a:ln w="9525">
                    <a:solidFill>
                      <a:schemeClr val="tx2"/>
                    </a:solidFill>
                    <a:miter lim="800000"/>
                    <a:headEnd/>
                    <a:tailEnd/>
                  </a:ln>
                </p:spPr>
                <p:txBody>
                  <a:bodyPr wrap="none" anchor="ctr"/>
                  <a:lstStyle/>
                  <a:p>
                    <a:endParaRPr lang="en-US"/>
                  </a:p>
                </p:txBody>
              </p:sp>
              <p:sp>
                <p:nvSpPr>
                  <p:cNvPr id="7383" name="Line 55"/>
                  <p:cNvSpPr>
                    <a:spLocks noChangeShapeType="1"/>
                  </p:cNvSpPr>
                  <p:nvPr/>
                </p:nvSpPr>
                <p:spPr bwMode="auto">
                  <a:xfrm>
                    <a:off x="2744" y="2664"/>
                    <a:ext cx="768" cy="744"/>
                  </a:xfrm>
                  <a:prstGeom prst="line">
                    <a:avLst/>
                  </a:prstGeom>
                  <a:noFill/>
                  <a:ln w="9525">
                    <a:solidFill>
                      <a:schemeClr val="tx2"/>
                    </a:solidFill>
                    <a:miter lim="800000"/>
                    <a:headEnd/>
                    <a:tailEnd/>
                  </a:ln>
                </p:spPr>
                <p:txBody>
                  <a:bodyPr wrap="none" anchor="ctr"/>
                  <a:lstStyle/>
                  <a:p>
                    <a:endParaRPr lang="en-US"/>
                  </a:p>
                </p:txBody>
              </p:sp>
              <p:sp>
                <p:nvSpPr>
                  <p:cNvPr id="7384" name="Line 56"/>
                  <p:cNvSpPr>
                    <a:spLocks noChangeShapeType="1"/>
                  </p:cNvSpPr>
                  <p:nvPr/>
                </p:nvSpPr>
                <p:spPr bwMode="auto">
                  <a:xfrm>
                    <a:off x="2872" y="2664"/>
                    <a:ext cx="640" cy="616"/>
                  </a:xfrm>
                  <a:prstGeom prst="line">
                    <a:avLst/>
                  </a:prstGeom>
                  <a:noFill/>
                  <a:ln w="9525">
                    <a:solidFill>
                      <a:schemeClr val="tx2"/>
                    </a:solidFill>
                    <a:miter lim="800000"/>
                    <a:headEnd/>
                    <a:tailEnd/>
                  </a:ln>
                </p:spPr>
                <p:txBody>
                  <a:bodyPr wrap="none" anchor="ctr"/>
                  <a:lstStyle/>
                  <a:p>
                    <a:endParaRPr lang="en-US"/>
                  </a:p>
                </p:txBody>
              </p:sp>
              <p:sp>
                <p:nvSpPr>
                  <p:cNvPr id="7385" name="Line 57"/>
                  <p:cNvSpPr>
                    <a:spLocks noChangeShapeType="1"/>
                  </p:cNvSpPr>
                  <p:nvPr/>
                </p:nvSpPr>
                <p:spPr bwMode="auto">
                  <a:xfrm>
                    <a:off x="3000" y="2664"/>
                    <a:ext cx="520" cy="496"/>
                  </a:xfrm>
                  <a:prstGeom prst="line">
                    <a:avLst/>
                  </a:prstGeom>
                  <a:noFill/>
                  <a:ln w="9525">
                    <a:solidFill>
                      <a:schemeClr val="tx2"/>
                    </a:solidFill>
                    <a:miter lim="800000"/>
                    <a:headEnd/>
                    <a:tailEnd/>
                  </a:ln>
                </p:spPr>
                <p:txBody>
                  <a:bodyPr wrap="none" anchor="ctr"/>
                  <a:lstStyle/>
                  <a:p>
                    <a:endParaRPr lang="en-US"/>
                  </a:p>
                </p:txBody>
              </p:sp>
              <p:sp>
                <p:nvSpPr>
                  <p:cNvPr id="7386" name="Line 58"/>
                  <p:cNvSpPr>
                    <a:spLocks noChangeShapeType="1"/>
                  </p:cNvSpPr>
                  <p:nvPr/>
                </p:nvSpPr>
                <p:spPr bwMode="auto">
                  <a:xfrm>
                    <a:off x="3128" y="2664"/>
                    <a:ext cx="392" cy="368"/>
                  </a:xfrm>
                  <a:prstGeom prst="line">
                    <a:avLst/>
                  </a:prstGeom>
                  <a:noFill/>
                  <a:ln w="9525">
                    <a:solidFill>
                      <a:schemeClr val="tx2"/>
                    </a:solidFill>
                    <a:miter lim="800000"/>
                    <a:headEnd/>
                    <a:tailEnd/>
                  </a:ln>
                </p:spPr>
                <p:txBody>
                  <a:bodyPr wrap="none" anchor="ctr"/>
                  <a:lstStyle/>
                  <a:p>
                    <a:endParaRPr lang="en-US"/>
                  </a:p>
                </p:txBody>
              </p:sp>
              <p:sp>
                <p:nvSpPr>
                  <p:cNvPr id="7387" name="Line 59"/>
                  <p:cNvSpPr>
                    <a:spLocks noChangeShapeType="1"/>
                  </p:cNvSpPr>
                  <p:nvPr/>
                </p:nvSpPr>
                <p:spPr bwMode="auto">
                  <a:xfrm>
                    <a:off x="3256" y="2664"/>
                    <a:ext cx="256" cy="256"/>
                  </a:xfrm>
                  <a:prstGeom prst="line">
                    <a:avLst/>
                  </a:prstGeom>
                  <a:noFill/>
                  <a:ln w="9525">
                    <a:solidFill>
                      <a:schemeClr val="tx2"/>
                    </a:solidFill>
                    <a:miter lim="800000"/>
                    <a:headEnd/>
                    <a:tailEnd/>
                  </a:ln>
                </p:spPr>
                <p:txBody>
                  <a:bodyPr wrap="none" anchor="ctr"/>
                  <a:lstStyle/>
                  <a:p>
                    <a:endParaRPr lang="en-US"/>
                  </a:p>
                </p:txBody>
              </p:sp>
              <p:sp>
                <p:nvSpPr>
                  <p:cNvPr id="7388" name="Line 60"/>
                  <p:cNvSpPr>
                    <a:spLocks noChangeShapeType="1"/>
                  </p:cNvSpPr>
                  <p:nvPr/>
                </p:nvSpPr>
                <p:spPr bwMode="auto">
                  <a:xfrm>
                    <a:off x="3384" y="2664"/>
                    <a:ext cx="128" cy="120"/>
                  </a:xfrm>
                  <a:prstGeom prst="line">
                    <a:avLst/>
                  </a:prstGeom>
                  <a:noFill/>
                  <a:ln w="9525">
                    <a:solidFill>
                      <a:schemeClr val="tx2"/>
                    </a:solidFill>
                    <a:miter lim="800000"/>
                    <a:headEnd/>
                    <a:tailEnd/>
                  </a:ln>
                </p:spPr>
                <p:txBody>
                  <a:bodyPr wrap="none" anchor="ctr"/>
                  <a:lstStyle/>
                  <a:p>
                    <a:endParaRPr lang="en-US"/>
                  </a:p>
                </p:txBody>
              </p:sp>
            </p:grpSp>
          </p:grpSp>
        </p:grpSp>
        <p:grpSp>
          <p:nvGrpSpPr>
            <p:cNvPr id="7241" name="Group 61"/>
            <p:cNvGrpSpPr>
              <a:grpSpLocks/>
            </p:cNvGrpSpPr>
            <p:nvPr/>
          </p:nvGrpSpPr>
          <p:grpSpPr bwMode="auto">
            <a:xfrm>
              <a:off x="2544" y="2624"/>
              <a:ext cx="1360" cy="1312"/>
              <a:chOff x="2200" y="2632"/>
              <a:chExt cx="1048" cy="1056"/>
            </a:xfrm>
          </p:grpSpPr>
          <p:grpSp>
            <p:nvGrpSpPr>
              <p:cNvPr id="7242" name="Group 62"/>
              <p:cNvGrpSpPr>
                <a:grpSpLocks/>
              </p:cNvGrpSpPr>
              <p:nvPr/>
            </p:nvGrpSpPr>
            <p:grpSpPr bwMode="auto">
              <a:xfrm>
                <a:off x="2200" y="2632"/>
                <a:ext cx="64" cy="1056"/>
                <a:chOff x="2040" y="2648"/>
                <a:chExt cx="64" cy="1056"/>
              </a:xfrm>
            </p:grpSpPr>
            <p:sp>
              <p:nvSpPr>
                <p:cNvPr id="7363" name="Oval 63"/>
                <p:cNvSpPr>
                  <a:spLocks noChangeArrowheads="1"/>
                </p:cNvSpPr>
                <p:nvPr/>
              </p:nvSpPr>
              <p:spPr bwMode="auto">
                <a:xfrm>
                  <a:off x="2040" y="2648"/>
                  <a:ext cx="64" cy="64"/>
                </a:xfrm>
                <a:prstGeom prst="ellipse">
                  <a:avLst/>
                </a:prstGeom>
                <a:solidFill>
                  <a:schemeClr val="accent2"/>
                </a:solidFill>
                <a:ln w="9525">
                  <a:noFill/>
                  <a:miter lim="800000"/>
                  <a:headEnd/>
                  <a:tailEnd/>
                </a:ln>
              </p:spPr>
              <p:txBody>
                <a:bodyPr wrap="none" anchor="ctr"/>
                <a:lstStyle/>
                <a:p>
                  <a:endParaRPr lang="en-US"/>
                </a:p>
              </p:txBody>
            </p:sp>
            <p:sp>
              <p:nvSpPr>
                <p:cNvPr id="7364" name="Oval 64"/>
                <p:cNvSpPr>
                  <a:spLocks noChangeArrowheads="1"/>
                </p:cNvSpPr>
                <p:nvPr/>
              </p:nvSpPr>
              <p:spPr bwMode="auto">
                <a:xfrm>
                  <a:off x="2040" y="2747"/>
                  <a:ext cx="64" cy="64"/>
                </a:xfrm>
                <a:prstGeom prst="ellipse">
                  <a:avLst/>
                </a:prstGeom>
                <a:solidFill>
                  <a:schemeClr val="accent2"/>
                </a:solidFill>
                <a:ln w="9525">
                  <a:noFill/>
                  <a:miter lim="800000"/>
                  <a:headEnd/>
                  <a:tailEnd/>
                </a:ln>
              </p:spPr>
              <p:txBody>
                <a:bodyPr wrap="none" anchor="ctr"/>
                <a:lstStyle/>
                <a:p>
                  <a:endParaRPr lang="en-US"/>
                </a:p>
              </p:txBody>
            </p:sp>
            <p:sp>
              <p:nvSpPr>
                <p:cNvPr id="7365" name="Oval 65"/>
                <p:cNvSpPr>
                  <a:spLocks noChangeArrowheads="1"/>
                </p:cNvSpPr>
                <p:nvPr/>
              </p:nvSpPr>
              <p:spPr bwMode="auto">
                <a:xfrm>
                  <a:off x="2040" y="2846"/>
                  <a:ext cx="64" cy="64"/>
                </a:xfrm>
                <a:prstGeom prst="ellipse">
                  <a:avLst/>
                </a:prstGeom>
                <a:solidFill>
                  <a:schemeClr val="accent2"/>
                </a:solidFill>
                <a:ln w="9525">
                  <a:noFill/>
                  <a:miter lim="800000"/>
                  <a:headEnd/>
                  <a:tailEnd/>
                </a:ln>
              </p:spPr>
              <p:txBody>
                <a:bodyPr wrap="none" anchor="ctr"/>
                <a:lstStyle/>
                <a:p>
                  <a:endParaRPr lang="en-US"/>
                </a:p>
              </p:txBody>
            </p:sp>
            <p:sp>
              <p:nvSpPr>
                <p:cNvPr id="7366" name="Oval 66"/>
                <p:cNvSpPr>
                  <a:spLocks noChangeArrowheads="1"/>
                </p:cNvSpPr>
                <p:nvPr/>
              </p:nvSpPr>
              <p:spPr bwMode="auto">
                <a:xfrm>
                  <a:off x="2040" y="2945"/>
                  <a:ext cx="64" cy="64"/>
                </a:xfrm>
                <a:prstGeom prst="ellipse">
                  <a:avLst/>
                </a:prstGeom>
                <a:solidFill>
                  <a:schemeClr val="accent2"/>
                </a:solidFill>
                <a:ln w="9525">
                  <a:noFill/>
                  <a:miter lim="800000"/>
                  <a:headEnd/>
                  <a:tailEnd/>
                </a:ln>
              </p:spPr>
              <p:txBody>
                <a:bodyPr wrap="none" anchor="ctr"/>
                <a:lstStyle/>
                <a:p>
                  <a:endParaRPr lang="en-US"/>
                </a:p>
              </p:txBody>
            </p:sp>
            <p:sp>
              <p:nvSpPr>
                <p:cNvPr id="7367" name="Oval 67"/>
                <p:cNvSpPr>
                  <a:spLocks noChangeArrowheads="1"/>
                </p:cNvSpPr>
                <p:nvPr/>
              </p:nvSpPr>
              <p:spPr bwMode="auto">
                <a:xfrm>
                  <a:off x="2040" y="3044"/>
                  <a:ext cx="64" cy="64"/>
                </a:xfrm>
                <a:prstGeom prst="ellipse">
                  <a:avLst/>
                </a:prstGeom>
                <a:solidFill>
                  <a:schemeClr val="accent2"/>
                </a:solidFill>
                <a:ln w="9525">
                  <a:noFill/>
                  <a:miter lim="800000"/>
                  <a:headEnd/>
                  <a:tailEnd/>
                </a:ln>
              </p:spPr>
              <p:txBody>
                <a:bodyPr wrap="none" anchor="ctr"/>
                <a:lstStyle/>
                <a:p>
                  <a:endParaRPr lang="en-US"/>
                </a:p>
              </p:txBody>
            </p:sp>
            <p:sp>
              <p:nvSpPr>
                <p:cNvPr id="7368" name="Oval 68"/>
                <p:cNvSpPr>
                  <a:spLocks noChangeArrowheads="1"/>
                </p:cNvSpPr>
                <p:nvPr/>
              </p:nvSpPr>
              <p:spPr bwMode="auto">
                <a:xfrm>
                  <a:off x="2040" y="3144"/>
                  <a:ext cx="64" cy="64"/>
                </a:xfrm>
                <a:prstGeom prst="ellipse">
                  <a:avLst/>
                </a:prstGeom>
                <a:solidFill>
                  <a:schemeClr val="accent2"/>
                </a:solidFill>
                <a:ln w="9525">
                  <a:noFill/>
                  <a:miter lim="800000"/>
                  <a:headEnd/>
                  <a:tailEnd/>
                </a:ln>
              </p:spPr>
              <p:txBody>
                <a:bodyPr wrap="none" anchor="ctr"/>
                <a:lstStyle/>
                <a:p>
                  <a:endParaRPr lang="en-US"/>
                </a:p>
              </p:txBody>
            </p:sp>
            <p:sp>
              <p:nvSpPr>
                <p:cNvPr id="7369" name="Oval 69"/>
                <p:cNvSpPr>
                  <a:spLocks noChangeArrowheads="1"/>
                </p:cNvSpPr>
                <p:nvPr/>
              </p:nvSpPr>
              <p:spPr bwMode="auto">
                <a:xfrm>
                  <a:off x="2040" y="3243"/>
                  <a:ext cx="64" cy="64"/>
                </a:xfrm>
                <a:prstGeom prst="ellipse">
                  <a:avLst/>
                </a:prstGeom>
                <a:solidFill>
                  <a:schemeClr val="accent2"/>
                </a:solidFill>
                <a:ln w="9525">
                  <a:noFill/>
                  <a:miter lim="800000"/>
                  <a:headEnd/>
                  <a:tailEnd/>
                </a:ln>
              </p:spPr>
              <p:txBody>
                <a:bodyPr wrap="none" anchor="ctr"/>
                <a:lstStyle/>
                <a:p>
                  <a:endParaRPr lang="en-US"/>
                </a:p>
              </p:txBody>
            </p:sp>
            <p:sp>
              <p:nvSpPr>
                <p:cNvPr id="7370" name="Oval 70"/>
                <p:cNvSpPr>
                  <a:spLocks noChangeArrowheads="1"/>
                </p:cNvSpPr>
                <p:nvPr/>
              </p:nvSpPr>
              <p:spPr bwMode="auto">
                <a:xfrm>
                  <a:off x="2040" y="3342"/>
                  <a:ext cx="64" cy="64"/>
                </a:xfrm>
                <a:prstGeom prst="ellipse">
                  <a:avLst/>
                </a:prstGeom>
                <a:solidFill>
                  <a:schemeClr val="accent2"/>
                </a:solidFill>
                <a:ln w="9525">
                  <a:noFill/>
                  <a:miter lim="800000"/>
                  <a:headEnd/>
                  <a:tailEnd/>
                </a:ln>
              </p:spPr>
              <p:txBody>
                <a:bodyPr wrap="none" anchor="ctr"/>
                <a:lstStyle/>
                <a:p>
                  <a:endParaRPr lang="en-US"/>
                </a:p>
              </p:txBody>
            </p:sp>
            <p:sp>
              <p:nvSpPr>
                <p:cNvPr id="7371" name="Oval 71"/>
                <p:cNvSpPr>
                  <a:spLocks noChangeArrowheads="1"/>
                </p:cNvSpPr>
                <p:nvPr/>
              </p:nvSpPr>
              <p:spPr bwMode="auto">
                <a:xfrm>
                  <a:off x="2040" y="3441"/>
                  <a:ext cx="64" cy="64"/>
                </a:xfrm>
                <a:prstGeom prst="ellipse">
                  <a:avLst/>
                </a:prstGeom>
                <a:solidFill>
                  <a:schemeClr val="accent2"/>
                </a:solidFill>
                <a:ln w="9525">
                  <a:noFill/>
                  <a:miter lim="800000"/>
                  <a:headEnd/>
                  <a:tailEnd/>
                </a:ln>
              </p:spPr>
              <p:txBody>
                <a:bodyPr wrap="none" anchor="ctr"/>
                <a:lstStyle/>
                <a:p>
                  <a:endParaRPr lang="en-US"/>
                </a:p>
              </p:txBody>
            </p:sp>
            <p:sp>
              <p:nvSpPr>
                <p:cNvPr id="7372" name="Oval 72"/>
                <p:cNvSpPr>
                  <a:spLocks noChangeArrowheads="1"/>
                </p:cNvSpPr>
                <p:nvPr/>
              </p:nvSpPr>
              <p:spPr bwMode="auto">
                <a:xfrm>
                  <a:off x="2040" y="3540"/>
                  <a:ext cx="64" cy="64"/>
                </a:xfrm>
                <a:prstGeom prst="ellipse">
                  <a:avLst/>
                </a:prstGeom>
                <a:solidFill>
                  <a:schemeClr val="accent2"/>
                </a:solidFill>
                <a:ln w="9525">
                  <a:noFill/>
                  <a:miter lim="800000"/>
                  <a:headEnd/>
                  <a:tailEnd/>
                </a:ln>
              </p:spPr>
              <p:txBody>
                <a:bodyPr wrap="none" anchor="ctr"/>
                <a:lstStyle/>
                <a:p>
                  <a:endParaRPr lang="en-US"/>
                </a:p>
              </p:txBody>
            </p:sp>
            <p:sp>
              <p:nvSpPr>
                <p:cNvPr id="7373" name="Oval 73"/>
                <p:cNvSpPr>
                  <a:spLocks noChangeArrowheads="1"/>
                </p:cNvSpPr>
                <p:nvPr/>
              </p:nvSpPr>
              <p:spPr bwMode="auto">
                <a:xfrm>
                  <a:off x="2040" y="3640"/>
                  <a:ext cx="64" cy="64"/>
                </a:xfrm>
                <a:prstGeom prst="ellipse">
                  <a:avLst/>
                </a:prstGeom>
                <a:solidFill>
                  <a:schemeClr val="accent2"/>
                </a:solidFill>
                <a:ln w="9525">
                  <a:noFill/>
                  <a:miter lim="800000"/>
                  <a:headEnd/>
                  <a:tailEnd/>
                </a:ln>
              </p:spPr>
              <p:txBody>
                <a:bodyPr wrap="none" anchor="ctr"/>
                <a:lstStyle/>
                <a:p>
                  <a:endParaRPr lang="en-US"/>
                </a:p>
              </p:txBody>
            </p:sp>
          </p:grpSp>
          <p:grpSp>
            <p:nvGrpSpPr>
              <p:cNvPr id="7243" name="Group 74"/>
              <p:cNvGrpSpPr>
                <a:grpSpLocks/>
              </p:cNvGrpSpPr>
              <p:nvPr/>
            </p:nvGrpSpPr>
            <p:grpSpPr bwMode="auto">
              <a:xfrm>
                <a:off x="2298" y="2632"/>
                <a:ext cx="64" cy="1056"/>
                <a:chOff x="2040" y="2648"/>
                <a:chExt cx="64" cy="1056"/>
              </a:xfrm>
            </p:grpSpPr>
            <p:sp>
              <p:nvSpPr>
                <p:cNvPr id="7352" name="Oval 75"/>
                <p:cNvSpPr>
                  <a:spLocks noChangeArrowheads="1"/>
                </p:cNvSpPr>
                <p:nvPr/>
              </p:nvSpPr>
              <p:spPr bwMode="auto">
                <a:xfrm>
                  <a:off x="2040" y="2648"/>
                  <a:ext cx="64" cy="64"/>
                </a:xfrm>
                <a:prstGeom prst="ellipse">
                  <a:avLst/>
                </a:prstGeom>
                <a:solidFill>
                  <a:schemeClr val="accent2"/>
                </a:solidFill>
                <a:ln w="9525">
                  <a:noFill/>
                  <a:miter lim="800000"/>
                  <a:headEnd/>
                  <a:tailEnd/>
                </a:ln>
              </p:spPr>
              <p:txBody>
                <a:bodyPr wrap="none" anchor="ctr"/>
                <a:lstStyle/>
                <a:p>
                  <a:endParaRPr lang="en-US"/>
                </a:p>
              </p:txBody>
            </p:sp>
            <p:sp>
              <p:nvSpPr>
                <p:cNvPr id="7353" name="Oval 76"/>
                <p:cNvSpPr>
                  <a:spLocks noChangeArrowheads="1"/>
                </p:cNvSpPr>
                <p:nvPr/>
              </p:nvSpPr>
              <p:spPr bwMode="auto">
                <a:xfrm>
                  <a:off x="2040" y="2747"/>
                  <a:ext cx="64" cy="64"/>
                </a:xfrm>
                <a:prstGeom prst="ellipse">
                  <a:avLst/>
                </a:prstGeom>
                <a:solidFill>
                  <a:schemeClr val="accent2"/>
                </a:solidFill>
                <a:ln w="9525">
                  <a:noFill/>
                  <a:miter lim="800000"/>
                  <a:headEnd/>
                  <a:tailEnd/>
                </a:ln>
              </p:spPr>
              <p:txBody>
                <a:bodyPr wrap="none" anchor="ctr"/>
                <a:lstStyle/>
                <a:p>
                  <a:endParaRPr lang="en-US"/>
                </a:p>
              </p:txBody>
            </p:sp>
            <p:sp>
              <p:nvSpPr>
                <p:cNvPr id="7354" name="Oval 77"/>
                <p:cNvSpPr>
                  <a:spLocks noChangeArrowheads="1"/>
                </p:cNvSpPr>
                <p:nvPr/>
              </p:nvSpPr>
              <p:spPr bwMode="auto">
                <a:xfrm>
                  <a:off x="2040" y="2846"/>
                  <a:ext cx="64" cy="64"/>
                </a:xfrm>
                <a:prstGeom prst="ellipse">
                  <a:avLst/>
                </a:prstGeom>
                <a:solidFill>
                  <a:schemeClr val="accent2"/>
                </a:solidFill>
                <a:ln w="9525">
                  <a:noFill/>
                  <a:miter lim="800000"/>
                  <a:headEnd/>
                  <a:tailEnd/>
                </a:ln>
              </p:spPr>
              <p:txBody>
                <a:bodyPr wrap="none" anchor="ctr"/>
                <a:lstStyle/>
                <a:p>
                  <a:endParaRPr lang="en-US"/>
                </a:p>
              </p:txBody>
            </p:sp>
            <p:sp>
              <p:nvSpPr>
                <p:cNvPr id="7355" name="Oval 78"/>
                <p:cNvSpPr>
                  <a:spLocks noChangeArrowheads="1"/>
                </p:cNvSpPr>
                <p:nvPr/>
              </p:nvSpPr>
              <p:spPr bwMode="auto">
                <a:xfrm>
                  <a:off x="2040" y="2945"/>
                  <a:ext cx="64" cy="64"/>
                </a:xfrm>
                <a:prstGeom prst="ellipse">
                  <a:avLst/>
                </a:prstGeom>
                <a:solidFill>
                  <a:schemeClr val="accent2"/>
                </a:solidFill>
                <a:ln w="9525">
                  <a:noFill/>
                  <a:miter lim="800000"/>
                  <a:headEnd/>
                  <a:tailEnd/>
                </a:ln>
              </p:spPr>
              <p:txBody>
                <a:bodyPr wrap="none" anchor="ctr"/>
                <a:lstStyle/>
                <a:p>
                  <a:endParaRPr lang="en-US"/>
                </a:p>
              </p:txBody>
            </p:sp>
            <p:sp>
              <p:nvSpPr>
                <p:cNvPr id="7356" name="Oval 79"/>
                <p:cNvSpPr>
                  <a:spLocks noChangeArrowheads="1"/>
                </p:cNvSpPr>
                <p:nvPr/>
              </p:nvSpPr>
              <p:spPr bwMode="auto">
                <a:xfrm>
                  <a:off x="2040" y="3044"/>
                  <a:ext cx="64" cy="64"/>
                </a:xfrm>
                <a:prstGeom prst="ellipse">
                  <a:avLst/>
                </a:prstGeom>
                <a:solidFill>
                  <a:schemeClr val="accent2"/>
                </a:solidFill>
                <a:ln w="9525">
                  <a:noFill/>
                  <a:miter lim="800000"/>
                  <a:headEnd/>
                  <a:tailEnd/>
                </a:ln>
              </p:spPr>
              <p:txBody>
                <a:bodyPr wrap="none" anchor="ctr"/>
                <a:lstStyle/>
                <a:p>
                  <a:endParaRPr lang="en-US"/>
                </a:p>
              </p:txBody>
            </p:sp>
            <p:sp>
              <p:nvSpPr>
                <p:cNvPr id="7357" name="Oval 80"/>
                <p:cNvSpPr>
                  <a:spLocks noChangeArrowheads="1"/>
                </p:cNvSpPr>
                <p:nvPr/>
              </p:nvSpPr>
              <p:spPr bwMode="auto">
                <a:xfrm>
                  <a:off x="2040" y="3144"/>
                  <a:ext cx="64" cy="64"/>
                </a:xfrm>
                <a:prstGeom prst="ellipse">
                  <a:avLst/>
                </a:prstGeom>
                <a:solidFill>
                  <a:schemeClr val="accent2"/>
                </a:solidFill>
                <a:ln w="9525">
                  <a:noFill/>
                  <a:miter lim="800000"/>
                  <a:headEnd/>
                  <a:tailEnd/>
                </a:ln>
              </p:spPr>
              <p:txBody>
                <a:bodyPr wrap="none" anchor="ctr"/>
                <a:lstStyle/>
                <a:p>
                  <a:endParaRPr lang="en-US"/>
                </a:p>
              </p:txBody>
            </p:sp>
            <p:sp>
              <p:nvSpPr>
                <p:cNvPr id="7358" name="Oval 81"/>
                <p:cNvSpPr>
                  <a:spLocks noChangeArrowheads="1"/>
                </p:cNvSpPr>
                <p:nvPr/>
              </p:nvSpPr>
              <p:spPr bwMode="auto">
                <a:xfrm>
                  <a:off x="2040" y="3243"/>
                  <a:ext cx="64" cy="64"/>
                </a:xfrm>
                <a:prstGeom prst="ellipse">
                  <a:avLst/>
                </a:prstGeom>
                <a:solidFill>
                  <a:schemeClr val="accent2"/>
                </a:solidFill>
                <a:ln w="9525">
                  <a:noFill/>
                  <a:miter lim="800000"/>
                  <a:headEnd/>
                  <a:tailEnd/>
                </a:ln>
              </p:spPr>
              <p:txBody>
                <a:bodyPr wrap="none" anchor="ctr"/>
                <a:lstStyle/>
                <a:p>
                  <a:endParaRPr lang="en-US"/>
                </a:p>
              </p:txBody>
            </p:sp>
            <p:sp>
              <p:nvSpPr>
                <p:cNvPr id="7359" name="Oval 82"/>
                <p:cNvSpPr>
                  <a:spLocks noChangeArrowheads="1"/>
                </p:cNvSpPr>
                <p:nvPr/>
              </p:nvSpPr>
              <p:spPr bwMode="auto">
                <a:xfrm>
                  <a:off x="2040" y="3342"/>
                  <a:ext cx="64" cy="64"/>
                </a:xfrm>
                <a:prstGeom prst="ellipse">
                  <a:avLst/>
                </a:prstGeom>
                <a:solidFill>
                  <a:schemeClr val="accent2"/>
                </a:solidFill>
                <a:ln w="9525">
                  <a:noFill/>
                  <a:miter lim="800000"/>
                  <a:headEnd/>
                  <a:tailEnd/>
                </a:ln>
              </p:spPr>
              <p:txBody>
                <a:bodyPr wrap="none" anchor="ctr"/>
                <a:lstStyle/>
                <a:p>
                  <a:endParaRPr lang="en-US"/>
                </a:p>
              </p:txBody>
            </p:sp>
            <p:sp>
              <p:nvSpPr>
                <p:cNvPr id="7360" name="Oval 83"/>
                <p:cNvSpPr>
                  <a:spLocks noChangeArrowheads="1"/>
                </p:cNvSpPr>
                <p:nvPr/>
              </p:nvSpPr>
              <p:spPr bwMode="auto">
                <a:xfrm>
                  <a:off x="2040" y="3441"/>
                  <a:ext cx="64" cy="64"/>
                </a:xfrm>
                <a:prstGeom prst="ellipse">
                  <a:avLst/>
                </a:prstGeom>
                <a:solidFill>
                  <a:schemeClr val="accent2"/>
                </a:solidFill>
                <a:ln w="9525">
                  <a:noFill/>
                  <a:miter lim="800000"/>
                  <a:headEnd/>
                  <a:tailEnd/>
                </a:ln>
              </p:spPr>
              <p:txBody>
                <a:bodyPr wrap="none" anchor="ctr"/>
                <a:lstStyle/>
                <a:p>
                  <a:endParaRPr lang="en-US"/>
                </a:p>
              </p:txBody>
            </p:sp>
            <p:sp>
              <p:nvSpPr>
                <p:cNvPr id="7361" name="Oval 84"/>
                <p:cNvSpPr>
                  <a:spLocks noChangeArrowheads="1"/>
                </p:cNvSpPr>
                <p:nvPr/>
              </p:nvSpPr>
              <p:spPr bwMode="auto">
                <a:xfrm>
                  <a:off x="2040" y="3540"/>
                  <a:ext cx="64" cy="64"/>
                </a:xfrm>
                <a:prstGeom prst="ellipse">
                  <a:avLst/>
                </a:prstGeom>
                <a:solidFill>
                  <a:schemeClr val="accent2"/>
                </a:solidFill>
                <a:ln w="9525">
                  <a:noFill/>
                  <a:miter lim="800000"/>
                  <a:headEnd/>
                  <a:tailEnd/>
                </a:ln>
              </p:spPr>
              <p:txBody>
                <a:bodyPr wrap="none" anchor="ctr"/>
                <a:lstStyle/>
                <a:p>
                  <a:endParaRPr lang="en-US"/>
                </a:p>
              </p:txBody>
            </p:sp>
            <p:sp>
              <p:nvSpPr>
                <p:cNvPr id="7362" name="Oval 85"/>
                <p:cNvSpPr>
                  <a:spLocks noChangeArrowheads="1"/>
                </p:cNvSpPr>
                <p:nvPr/>
              </p:nvSpPr>
              <p:spPr bwMode="auto">
                <a:xfrm>
                  <a:off x="2040" y="3640"/>
                  <a:ext cx="64" cy="64"/>
                </a:xfrm>
                <a:prstGeom prst="ellipse">
                  <a:avLst/>
                </a:prstGeom>
                <a:solidFill>
                  <a:schemeClr val="accent2"/>
                </a:solidFill>
                <a:ln w="9525">
                  <a:noFill/>
                  <a:miter lim="800000"/>
                  <a:headEnd/>
                  <a:tailEnd/>
                </a:ln>
              </p:spPr>
              <p:txBody>
                <a:bodyPr wrap="none" anchor="ctr"/>
                <a:lstStyle/>
                <a:p>
                  <a:endParaRPr lang="en-US"/>
                </a:p>
              </p:txBody>
            </p:sp>
          </p:grpSp>
          <p:grpSp>
            <p:nvGrpSpPr>
              <p:cNvPr id="7244" name="Group 86"/>
              <p:cNvGrpSpPr>
                <a:grpSpLocks/>
              </p:cNvGrpSpPr>
              <p:nvPr/>
            </p:nvGrpSpPr>
            <p:grpSpPr bwMode="auto">
              <a:xfrm>
                <a:off x="2396" y="2632"/>
                <a:ext cx="64" cy="1056"/>
                <a:chOff x="2040" y="2648"/>
                <a:chExt cx="64" cy="1056"/>
              </a:xfrm>
            </p:grpSpPr>
            <p:sp>
              <p:nvSpPr>
                <p:cNvPr id="7341" name="Oval 87"/>
                <p:cNvSpPr>
                  <a:spLocks noChangeArrowheads="1"/>
                </p:cNvSpPr>
                <p:nvPr/>
              </p:nvSpPr>
              <p:spPr bwMode="auto">
                <a:xfrm>
                  <a:off x="2040" y="2648"/>
                  <a:ext cx="64" cy="64"/>
                </a:xfrm>
                <a:prstGeom prst="ellipse">
                  <a:avLst/>
                </a:prstGeom>
                <a:solidFill>
                  <a:schemeClr val="accent2"/>
                </a:solidFill>
                <a:ln w="9525">
                  <a:noFill/>
                  <a:miter lim="800000"/>
                  <a:headEnd/>
                  <a:tailEnd/>
                </a:ln>
              </p:spPr>
              <p:txBody>
                <a:bodyPr wrap="none" anchor="ctr"/>
                <a:lstStyle/>
                <a:p>
                  <a:endParaRPr lang="en-US"/>
                </a:p>
              </p:txBody>
            </p:sp>
            <p:sp>
              <p:nvSpPr>
                <p:cNvPr id="7342" name="Oval 88"/>
                <p:cNvSpPr>
                  <a:spLocks noChangeArrowheads="1"/>
                </p:cNvSpPr>
                <p:nvPr/>
              </p:nvSpPr>
              <p:spPr bwMode="auto">
                <a:xfrm>
                  <a:off x="2040" y="2747"/>
                  <a:ext cx="64" cy="64"/>
                </a:xfrm>
                <a:prstGeom prst="ellipse">
                  <a:avLst/>
                </a:prstGeom>
                <a:solidFill>
                  <a:schemeClr val="accent2"/>
                </a:solidFill>
                <a:ln w="9525">
                  <a:noFill/>
                  <a:miter lim="800000"/>
                  <a:headEnd/>
                  <a:tailEnd/>
                </a:ln>
              </p:spPr>
              <p:txBody>
                <a:bodyPr wrap="none" anchor="ctr"/>
                <a:lstStyle/>
                <a:p>
                  <a:endParaRPr lang="en-US"/>
                </a:p>
              </p:txBody>
            </p:sp>
            <p:sp>
              <p:nvSpPr>
                <p:cNvPr id="7343" name="Oval 89"/>
                <p:cNvSpPr>
                  <a:spLocks noChangeArrowheads="1"/>
                </p:cNvSpPr>
                <p:nvPr/>
              </p:nvSpPr>
              <p:spPr bwMode="auto">
                <a:xfrm>
                  <a:off x="2040" y="2846"/>
                  <a:ext cx="64" cy="64"/>
                </a:xfrm>
                <a:prstGeom prst="ellipse">
                  <a:avLst/>
                </a:prstGeom>
                <a:solidFill>
                  <a:schemeClr val="accent2"/>
                </a:solidFill>
                <a:ln w="9525">
                  <a:noFill/>
                  <a:miter lim="800000"/>
                  <a:headEnd/>
                  <a:tailEnd/>
                </a:ln>
              </p:spPr>
              <p:txBody>
                <a:bodyPr wrap="none" anchor="ctr"/>
                <a:lstStyle/>
                <a:p>
                  <a:endParaRPr lang="en-US"/>
                </a:p>
              </p:txBody>
            </p:sp>
            <p:sp>
              <p:nvSpPr>
                <p:cNvPr id="7344" name="Oval 90"/>
                <p:cNvSpPr>
                  <a:spLocks noChangeArrowheads="1"/>
                </p:cNvSpPr>
                <p:nvPr/>
              </p:nvSpPr>
              <p:spPr bwMode="auto">
                <a:xfrm>
                  <a:off x="2040" y="2945"/>
                  <a:ext cx="64" cy="64"/>
                </a:xfrm>
                <a:prstGeom prst="ellipse">
                  <a:avLst/>
                </a:prstGeom>
                <a:solidFill>
                  <a:schemeClr val="accent2"/>
                </a:solidFill>
                <a:ln w="9525">
                  <a:noFill/>
                  <a:miter lim="800000"/>
                  <a:headEnd/>
                  <a:tailEnd/>
                </a:ln>
              </p:spPr>
              <p:txBody>
                <a:bodyPr wrap="none" anchor="ctr"/>
                <a:lstStyle/>
                <a:p>
                  <a:endParaRPr lang="en-US"/>
                </a:p>
              </p:txBody>
            </p:sp>
            <p:sp>
              <p:nvSpPr>
                <p:cNvPr id="7345" name="Oval 91"/>
                <p:cNvSpPr>
                  <a:spLocks noChangeArrowheads="1"/>
                </p:cNvSpPr>
                <p:nvPr/>
              </p:nvSpPr>
              <p:spPr bwMode="auto">
                <a:xfrm>
                  <a:off x="2040" y="3044"/>
                  <a:ext cx="64" cy="64"/>
                </a:xfrm>
                <a:prstGeom prst="ellipse">
                  <a:avLst/>
                </a:prstGeom>
                <a:solidFill>
                  <a:schemeClr val="accent2"/>
                </a:solidFill>
                <a:ln w="9525">
                  <a:noFill/>
                  <a:miter lim="800000"/>
                  <a:headEnd/>
                  <a:tailEnd/>
                </a:ln>
              </p:spPr>
              <p:txBody>
                <a:bodyPr wrap="none" anchor="ctr"/>
                <a:lstStyle/>
                <a:p>
                  <a:endParaRPr lang="en-US"/>
                </a:p>
              </p:txBody>
            </p:sp>
            <p:sp>
              <p:nvSpPr>
                <p:cNvPr id="7346" name="Oval 92"/>
                <p:cNvSpPr>
                  <a:spLocks noChangeArrowheads="1"/>
                </p:cNvSpPr>
                <p:nvPr/>
              </p:nvSpPr>
              <p:spPr bwMode="auto">
                <a:xfrm>
                  <a:off x="2040" y="3144"/>
                  <a:ext cx="64" cy="64"/>
                </a:xfrm>
                <a:prstGeom prst="ellipse">
                  <a:avLst/>
                </a:prstGeom>
                <a:solidFill>
                  <a:schemeClr val="accent2"/>
                </a:solidFill>
                <a:ln w="9525">
                  <a:noFill/>
                  <a:miter lim="800000"/>
                  <a:headEnd/>
                  <a:tailEnd/>
                </a:ln>
              </p:spPr>
              <p:txBody>
                <a:bodyPr wrap="none" anchor="ctr"/>
                <a:lstStyle/>
                <a:p>
                  <a:endParaRPr lang="en-US"/>
                </a:p>
              </p:txBody>
            </p:sp>
            <p:sp>
              <p:nvSpPr>
                <p:cNvPr id="7347" name="Oval 93"/>
                <p:cNvSpPr>
                  <a:spLocks noChangeArrowheads="1"/>
                </p:cNvSpPr>
                <p:nvPr/>
              </p:nvSpPr>
              <p:spPr bwMode="auto">
                <a:xfrm>
                  <a:off x="2040" y="3243"/>
                  <a:ext cx="64" cy="64"/>
                </a:xfrm>
                <a:prstGeom prst="ellipse">
                  <a:avLst/>
                </a:prstGeom>
                <a:solidFill>
                  <a:schemeClr val="accent2"/>
                </a:solidFill>
                <a:ln w="9525">
                  <a:noFill/>
                  <a:miter lim="800000"/>
                  <a:headEnd/>
                  <a:tailEnd/>
                </a:ln>
              </p:spPr>
              <p:txBody>
                <a:bodyPr wrap="none" anchor="ctr"/>
                <a:lstStyle/>
                <a:p>
                  <a:endParaRPr lang="en-US"/>
                </a:p>
              </p:txBody>
            </p:sp>
            <p:sp>
              <p:nvSpPr>
                <p:cNvPr id="7348" name="Oval 94"/>
                <p:cNvSpPr>
                  <a:spLocks noChangeArrowheads="1"/>
                </p:cNvSpPr>
                <p:nvPr/>
              </p:nvSpPr>
              <p:spPr bwMode="auto">
                <a:xfrm>
                  <a:off x="2040" y="3342"/>
                  <a:ext cx="64" cy="64"/>
                </a:xfrm>
                <a:prstGeom prst="ellipse">
                  <a:avLst/>
                </a:prstGeom>
                <a:solidFill>
                  <a:schemeClr val="accent2"/>
                </a:solidFill>
                <a:ln w="9525">
                  <a:noFill/>
                  <a:miter lim="800000"/>
                  <a:headEnd/>
                  <a:tailEnd/>
                </a:ln>
              </p:spPr>
              <p:txBody>
                <a:bodyPr wrap="none" anchor="ctr"/>
                <a:lstStyle/>
                <a:p>
                  <a:endParaRPr lang="en-US"/>
                </a:p>
              </p:txBody>
            </p:sp>
            <p:sp>
              <p:nvSpPr>
                <p:cNvPr id="7349" name="Oval 95"/>
                <p:cNvSpPr>
                  <a:spLocks noChangeArrowheads="1"/>
                </p:cNvSpPr>
                <p:nvPr/>
              </p:nvSpPr>
              <p:spPr bwMode="auto">
                <a:xfrm>
                  <a:off x="2040" y="3441"/>
                  <a:ext cx="64" cy="64"/>
                </a:xfrm>
                <a:prstGeom prst="ellipse">
                  <a:avLst/>
                </a:prstGeom>
                <a:solidFill>
                  <a:schemeClr val="accent2"/>
                </a:solidFill>
                <a:ln w="9525">
                  <a:noFill/>
                  <a:miter lim="800000"/>
                  <a:headEnd/>
                  <a:tailEnd/>
                </a:ln>
              </p:spPr>
              <p:txBody>
                <a:bodyPr wrap="none" anchor="ctr"/>
                <a:lstStyle/>
                <a:p>
                  <a:endParaRPr lang="en-US"/>
                </a:p>
              </p:txBody>
            </p:sp>
            <p:sp>
              <p:nvSpPr>
                <p:cNvPr id="7350" name="Oval 96"/>
                <p:cNvSpPr>
                  <a:spLocks noChangeArrowheads="1"/>
                </p:cNvSpPr>
                <p:nvPr/>
              </p:nvSpPr>
              <p:spPr bwMode="auto">
                <a:xfrm>
                  <a:off x="2040" y="3540"/>
                  <a:ext cx="64" cy="64"/>
                </a:xfrm>
                <a:prstGeom prst="ellipse">
                  <a:avLst/>
                </a:prstGeom>
                <a:solidFill>
                  <a:schemeClr val="accent2"/>
                </a:solidFill>
                <a:ln w="9525">
                  <a:noFill/>
                  <a:miter lim="800000"/>
                  <a:headEnd/>
                  <a:tailEnd/>
                </a:ln>
              </p:spPr>
              <p:txBody>
                <a:bodyPr wrap="none" anchor="ctr"/>
                <a:lstStyle/>
                <a:p>
                  <a:endParaRPr lang="en-US"/>
                </a:p>
              </p:txBody>
            </p:sp>
            <p:sp>
              <p:nvSpPr>
                <p:cNvPr id="7351" name="Oval 97"/>
                <p:cNvSpPr>
                  <a:spLocks noChangeArrowheads="1"/>
                </p:cNvSpPr>
                <p:nvPr/>
              </p:nvSpPr>
              <p:spPr bwMode="auto">
                <a:xfrm>
                  <a:off x="2040" y="3640"/>
                  <a:ext cx="64" cy="64"/>
                </a:xfrm>
                <a:prstGeom prst="ellipse">
                  <a:avLst/>
                </a:prstGeom>
                <a:solidFill>
                  <a:schemeClr val="accent2"/>
                </a:solidFill>
                <a:ln w="9525">
                  <a:noFill/>
                  <a:miter lim="800000"/>
                  <a:headEnd/>
                  <a:tailEnd/>
                </a:ln>
              </p:spPr>
              <p:txBody>
                <a:bodyPr wrap="none" anchor="ctr"/>
                <a:lstStyle/>
                <a:p>
                  <a:endParaRPr lang="en-US"/>
                </a:p>
              </p:txBody>
            </p:sp>
          </p:grpSp>
          <p:grpSp>
            <p:nvGrpSpPr>
              <p:cNvPr id="7245" name="Group 98"/>
              <p:cNvGrpSpPr>
                <a:grpSpLocks/>
              </p:cNvGrpSpPr>
              <p:nvPr/>
            </p:nvGrpSpPr>
            <p:grpSpPr bwMode="auto">
              <a:xfrm>
                <a:off x="2495" y="2632"/>
                <a:ext cx="64" cy="1056"/>
                <a:chOff x="2040" y="2648"/>
                <a:chExt cx="64" cy="1056"/>
              </a:xfrm>
            </p:grpSpPr>
            <p:sp>
              <p:nvSpPr>
                <p:cNvPr id="7330" name="Oval 99"/>
                <p:cNvSpPr>
                  <a:spLocks noChangeArrowheads="1"/>
                </p:cNvSpPr>
                <p:nvPr/>
              </p:nvSpPr>
              <p:spPr bwMode="auto">
                <a:xfrm>
                  <a:off x="2040" y="2648"/>
                  <a:ext cx="64" cy="64"/>
                </a:xfrm>
                <a:prstGeom prst="ellipse">
                  <a:avLst/>
                </a:prstGeom>
                <a:solidFill>
                  <a:schemeClr val="accent2"/>
                </a:solidFill>
                <a:ln w="9525">
                  <a:noFill/>
                  <a:miter lim="800000"/>
                  <a:headEnd/>
                  <a:tailEnd/>
                </a:ln>
              </p:spPr>
              <p:txBody>
                <a:bodyPr wrap="none" anchor="ctr"/>
                <a:lstStyle/>
                <a:p>
                  <a:endParaRPr lang="en-US"/>
                </a:p>
              </p:txBody>
            </p:sp>
            <p:sp>
              <p:nvSpPr>
                <p:cNvPr id="7331" name="Oval 100"/>
                <p:cNvSpPr>
                  <a:spLocks noChangeArrowheads="1"/>
                </p:cNvSpPr>
                <p:nvPr/>
              </p:nvSpPr>
              <p:spPr bwMode="auto">
                <a:xfrm>
                  <a:off x="2040" y="2747"/>
                  <a:ext cx="64" cy="64"/>
                </a:xfrm>
                <a:prstGeom prst="ellipse">
                  <a:avLst/>
                </a:prstGeom>
                <a:solidFill>
                  <a:schemeClr val="accent2"/>
                </a:solidFill>
                <a:ln w="9525">
                  <a:noFill/>
                  <a:miter lim="800000"/>
                  <a:headEnd/>
                  <a:tailEnd/>
                </a:ln>
              </p:spPr>
              <p:txBody>
                <a:bodyPr wrap="none" anchor="ctr"/>
                <a:lstStyle/>
                <a:p>
                  <a:endParaRPr lang="en-US"/>
                </a:p>
              </p:txBody>
            </p:sp>
            <p:sp>
              <p:nvSpPr>
                <p:cNvPr id="7332" name="Oval 101"/>
                <p:cNvSpPr>
                  <a:spLocks noChangeArrowheads="1"/>
                </p:cNvSpPr>
                <p:nvPr/>
              </p:nvSpPr>
              <p:spPr bwMode="auto">
                <a:xfrm>
                  <a:off x="2040" y="2846"/>
                  <a:ext cx="64" cy="64"/>
                </a:xfrm>
                <a:prstGeom prst="ellipse">
                  <a:avLst/>
                </a:prstGeom>
                <a:solidFill>
                  <a:schemeClr val="accent2"/>
                </a:solidFill>
                <a:ln w="9525">
                  <a:noFill/>
                  <a:miter lim="800000"/>
                  <a:headEnd/>
                  <a:tailEnd/>
                </a:ln>
              </p:spPr>
              <p:txBody>
                <a:bodyPr wrap="none" anchor="ctr"/>
                <a:lstStyle/>
                <a:p>
                  <a:endParaRPr lang="en-US"/>
                </a:p>
              </p:txBody>
            </p:sp>
            <p:sp>
              <p:nvSpPr>
                <p:cNvPr id="7333" name="Oval 102"/>
                <p:cNvSpPr>
                  <a:spLocks noChangeArrowheads="1"/>
                </p:cNvSpPr>
                <p:nvPr/>
              </p:nvSpPr>
              <p:spPr bwMode="auto">
                <a:xfrm>
                  <a:off x="2040" y="2945"/>
                  <a:ext cx="64" cy="64"/>
                </a:xfrm>
                <a:prstGeom prst="ellipse">
                  <a:avLst/>
                </a:prstGeom>
                <a:solidFill>
                  <a:schemeClr val="accent2"/>
                </a:solidFill>
                <a:ln w="9525">
                  <a:noFill/>
                  <a:miter lim="800000"/>
                  <a:headEnd/>
                  <a:tailEnd/>
                </a:ln>
              </p:spPr>
              <p:txBody>
                <a:bodyPr wrap="none" anchor="ctr"/>
                <a:lstStyle/>
                <a:p>
                  <a:endParaRPr lang="en-US"/>
                </a:p>
              </p:txBody>
            </p:sp>
            <p:sp>
              <p:nvSpPr>
                <p:cNvPr id="7334" name="Oval 103"/>
                <p:cNvSpPr>
                  <a:spLocks noChangeArrowheads="1"/>
                </p:cNvSpPr>
                <p:nvPr/>
              </p:nvSpPr>
              <p:spPr bwMode="auto">
                <a:xfrm>
                  <a:off x="2040" y="3044"/>
                  <a:ext cx="64" cy="64"/>
                </a:xfrm>
                <a:prstGeom prst="ellipse">
                  <a:avLst/>
                </a:prstGeom>
                <a:solidFill>
                  <a:schemeClr val="accent2"/>
                </a:solidFill>
                <a:ln w="9525">
                  <a:noFill/>
                  <a:miter lim="800000"/>
                  <a:headEnd/>
                  <a:tailEnd/>
                </a:ln>
              </p:spPr>
              <p:txBody>
                <a:bodyPr wrap="none" anchor="ctr"/>
                <a:lstStyle/>
                <a:p>
                  <a:endParaRPr lang="en-US"/>
                </a:p>
              </p:txBody>
            </p:sp>
            <p:sp>
              <p:nvSpPr>
                <p:cNvPr id="7335" name="Oval 104"/>
                <p:cNvSpPr>
                  <a:spLocks noChangeArrowheads="1"/>
                </p:cNvSpPr>
                <p:nvPr/>
              </p:nvSpPr>
              <p:spPr bwMode="auto">
                <a:xfrm>
                  <a:off x="2040" y="3144"/>
                  <a:ext cx="64" cy="64"/>
                </a:xfrm>
                <a:prstGeom prst="ellipse">
                  <a:avLst/>
                </a:prstGeom>
                <a:solidFill>
                  <a:schemeClr val="accent2"/>
                </a:solidFill>
                <a:ln w="9525">
                  <a:noFill/>
                  <a:miter lim="800000"/>
                  <a:headEnd/>
                  <a:tailEnd/>
                </a:ln>
              </p:spPr>
              <p:txBody>
                <a:bodyPr wrap="none" anchor="ctr"/>
                <a:lstStyle/>
                <a:p>
                  <a:endParaRPr lang="en-US"/>
                </a:p>
              </p:txBody>
            </p:sp>
            <p:sp>
              <p:nvSpPr>
                <p:cNvPr id="7336" name="Oval 105"/>
                <p:cNvSpPr>
                  <a:spLocks noChangeArrowheads="1"/>
                </p:cNvSpPr>
                <p:nvPr/>
              </p:nvSpPr>
              <p:spPr bwMode="auto">
                <a:xfrm>
                  <a:off x="2040" y="3243"/>
                  <a:ext cx="64" cy="64"/>
                </a:xfrm>
                <a:prstGeom prst="ellipse">
                  <a:avLst/>
                </a:prstGeom>
                <a:solidFill>
                  <a:schemeClr val="accent2"/>
                </a:solidFill>
                <a:ln w="9525">
                  <a:noFill/>
                  <a:miter lim="800000"/>
                  <a:headEnd/>
                  <a:tailEnd/>
                </a:ln>
              </p:spPr>
              <p:txBody>
                <a:bodyPr wrap="none" anchor="ctr"/>
                <a:lstStyle/>
                <a:p>
                  <a:endParaRPr lang="en-US"/>
                </a:p>
              </p:txBody>
            </p:sp>
            <p:sp>
              <p:nvSpPr>
                <p:cNvPr id="7337" name="Oval 106"/>
                <p:cNvSpPr>
                  <a:spLocks noChangeArrowheads="1"/>
                </p:cNvSpPr>
                <p:nvPr/>
              </p:nvSpPr>
              <p:spPr bwMode="auto">
                <a:xfrm>
                  <a:off x="2040" y="3342"/>
                  <a:ext cx="64" cy="64"/>
                </a:xfrm>
                <a:prstGeom prst="ellipse">
                  <a:avLst/>
                </a:prstGeom>
                <a:solidFill>
                  <a:schemeClr val="accent2"/>
                </a:solidFill>
                <a:ln w="9525">
                  <a:noFill/>
                  <a:miter lim="800000"/>
                  <a:headEnd/>
                  <a:tailEnd/>
                </a:ln>
              </p:spPr>
              <p:txBody>
                <a:bodyPr wrap="none" anchor="ctr"/>
                <a:lstStyle/>
                <a:p>
                  <a:endParaRPr lang="en-US"/>
                </a:p>
              </p:txBody>
            </p:sp>
            <p:sp>
              <p:nvSpPr>
                <p:cNvPr id="7338" name="Oval 107"/>
                <p:cNvSpPr>
                  <a:spLocks noChangeArrowheads="1"/>
                </p:cNvSpPr>
                <p:nvPr/>
              </p:nvSpPr>
              <p:spPr bwMode="auto">
                <a:xfrm>
                  <a:off x="2040" y="3441"/>
                  <a:ext cx="64" cy="64"/>
                </a:xfrm>
                <a:prstGeom prst="ellipse">
                  <a:avLst/>
                </a:prstGeom>
                <a:solidFill>
                  <a:schemeClr val="accent2"/>
                </a:solidFill>
                <a:ln w="9525">
                  <a:noFill/>
                  <a:miter lim="800000"/>
                  <a:headEnd/>
                  <a:tailEnd/>
                </a:ln>
              </p:spPr>
              <p:txBody>
                <a:bodyPr wrap="none" anchor="ctr"/>
                <a:lstStyle/>
                <a:p>
                  <a:endParaRPr lang="en-US"/>
                </a:p>
              </p:txBody>
            </p:sp>
            <p:sp>
              <p:nvSpPr>
                <p:cNvPr id="7339" name="Oval 108"/>
                <p:cNvSpPr>
                  <a:spLocks noChangeArrowheads="1"/>
                </p:cNvSpPr>
                <p:nvPr/>
              </p:nvSpPr>
              <p:spPr bwMode="auto">
                <a:xfrm>
                  <a:off x="2040" y="3540"/>
                  <a:ext cx="64" cy="64"/>
                </a:xfrm>
                <a:prstGeom prst="ellipse">
                  <a:avLst/>
                </a:prstGeom>
                <a:solidFill>
                  <a:schemeClr val="accent2"/>
                </a:solidFill>
                <a:ln w="9525">
                  <a:noFill/>
                  <a:miter lim="800000"/>
                  <a:headEnd/>
                  <a:tailEnd/>
                </a:ln>
              </p:spPr>
              <p:txBody>
                <a:bodyPr wrap="none" anchor="ctr"/>
                <a:lstStyle/>
                <a:p>
                  <a:endParaRPr lang="en-US"/>
                </a:p>
              </p:txBody>
            </p:sp>
            <p:sp>
              <p:nvSpPr>
                <p:cNvPr id="7340" name="Oval 109"/>
                <p:cNvSpPr>
                  <a:spLocks noChangeArrowheads="1"/>
                </p:cNvSpPr>
                <p:nvPr/>
              </p:nvSpPr>
              <p:spPr bwMode="auto">
                <a:xfrm>
                  <a:off x="2040" y="3640"/>
                  <a:ext cx="64" cy="64"/>
                </a:xfrm>
                <a:prstGeom prst="ellipse">
                  <a:avLst/>
                </a:prstGeom>
                <a:solidFill>
                  <a:schemeClr val="accent2"/>
                </a:solidFill>
                <a:ln w="9525">
                  <a:noFill/>
                  <a:miter lim="800000"/>
                  <a:headEnd/>
                  <a:tailEnd/>
                </a:ln>
              </p:spPr>
              <p:txBody>
                <a:bodyPr wrap="none" anchor="ctr"/>
                <a:lstStyle/>
                <a:p>
                  <a:endParaRPr lang="en-US"/>
                </a:p>
              </p:txBody>
            </p:sp>
          </p:grpSp>
          <p:grpSp>
            <p:nvGrpSpPr>
              <p:cNvPr id="7246" name="Group 110"/>
              <p:cNvGrpSpPr>
                <a:grpSpLocks/>
              </p:cNvGrpSpPr>
              <p:nvPr/>
            </p:nvGrpSpPr>
            <p:grpSpPr bwMode="auto">
              <a:xfrm>
                <a:off x="2593" y="2632"/>
                <a:ext cx="64" cy="1056"/>
                <a:chOff x="2040" y="2648"/>
                <a:chExt cx="64" cy="1056"/>
              </a:xfrm>
            </p:grpSpPr>
            <p:sp>
              <p:nvSpPr>
                <p:cNvPr id="7319" name="Oval 111"/>
                <p:cNvSpPr>
                  <a:spLocks noChangeArrowheads="1"/>
                </p:cNvSpPr>
                <p:nvPr/>
              </p:nvSpPr>
              <p:spPr bwMode="auto">
                <a:xfrm>
                  <a:off x="2040" y="2648"/>
                  <a:ext cx="64" cy="64"/>
                </a:xfrm>
                <a:prstGeom prst="ellipse">
                  <a:avLst/>
                </a:prstGeom>
                <a:solidFill>
                  <a:schemeClr val="accent2"/>
                </a:solidFill>
                <a:ln w="9525">
                  <a:noFill/>
                  <a:miter lim="800000"/>
                  <a:headEnd/>
                  <a:tailEnd/>
                </a:ln>
              </p:spPr>
              <p:txBody>
                <a:bodyPr wrap="none" anchor="ctr"/>
                <a:lstStyle/>
                <a:p>
                  <a:endParaRPr lang="en-US"/>
                </a:p>
              </p:txBody>
            </p:sp>
            <p:sp>
              <p:nvSpPr>
                <p:cNvPr id="7320" name="Oval 112"/>
                <p:cNvSpPr>
                  <a:spLocks noChangeArrowheads="1"/>
                </p:cNvSpPr>
                <p:nvPr/>
              </p:nvSpPr>
              <p:spPr bwMode="auto">
                <a:xfrm>
                  <a:off x="2040" y="2747"/>
                  <a:ext cx="64" cy="64"/>
                </a:xfrm>
                <a:prstGeom prst="ellipse">
                  <a:avLst/>
                </a:prstGeom>
                <a:solidFill>
                  <a:schemeClr val="accent2"/>
                </a:solidFill>
                <a:ln w="9525">
                  <a:noFill/>
                  <a:miter lim="800000"/>
                  <a:headEnd/>
                  <a:tailEnd/>
                </a:ln>
              </p:spPr>
              <p:txBody>
                <a:bodyPr wrap="none" anchor="ctr"/>
                <a:lstStyle/>
                <a:p>
                  <a:endParaRPr lang="en-US"/>
                </a:p>
              </p:txBody>
            </p:sp>
            <p:sp>
              <p:nvSpPr>
                <p:cNvPr id="7321" name="Oval 113"/>
                <p:cNvSpPr>
                  <a:spLocks noChangeArrowheads="1"/>
                </p:cNvSpPr>
                <p:nvPr/>
              </p:nvSpPr>
              <p:spPr bwMode="auto">
                <a:xfrm>
                  <a:off x="2040" y="2846"/>
                  <a:ext cx="64" cy="64"/>
                </a:xfrm>
                <a:prstGeom prst="ellipse">
                  <a:avLst/>
                </a:prstGeom>
                <a:solidFill>
                  <a:schemeClr val="accent2"/>
                </a:solidFill>
                <a:ln w="9525">
                  <a:noFill/>
                  <a:miter lim="800000"/>
                  <a:headEnd/>
                  <a:tailEnd/>
                </a:ln>
              </p:spPr>
              <p:txBody>
                <a:bodyPr wrap="none" anchor="ctr"/>
                <a:lstStyle/>
                <a:p>
                  <a:endParaRPr lang="en-US"/>
                </a:p>
              </p:txBody>
            </p:sp>
            <p:sp>
              <p:nvSpPr>
                <p:cNvPr id="7322" name="Oval 114"/>
                <p:cNvSpPr>
                  <a:spLocks noChangeArrowheads="1"/>
                </p:cNvSpPr>
                <p:nvPr/>
              </p:nvSpPr>
              <p:spPr bwMode="auto">
                <a:xfrm>
                  <a:off x="2040" y="2945"/>
                  <a:ext cx="64" cy="64"/>
                </a:xfrm>
                <a:prstGeom prst="ellipse">
                  <a:avLst/>
                </a:prstGeom>
                <a:solidFill>
                  <a:schemeClr val="accent2"/>
                </a:solidFill>
                <a:ln w="9525">
                  <a:noFill/>
                  <a:miter lim="800000"/>
                  <a:headEnd/>
                  <a:tailEnd/>
                </a:ln>
              </p:spPr>
              <p:txBody>
                <a:bodyPr wrap="none" anchor="ctr"/>
                <a:lstStyle/>
                <a:p>
                  <a:endParaRPr lang="en-US"/>
                </a:p>
              </p:txBody>
            </p:sp>
            <p:sp>
              <p:nvSpPr>
                <p:cNvPr id="7323" name="Oval 115"/>
                <p:cNvSpPr>
                  <a:spLocks noChangeArrowheads="1"/>
                </p:cNvSpPr>
                <p:nvPr/>
              </p:nvSpPr>
              <p:spPr bwMode="auto">
                <a:xfrm>
                  <a:off x="2040" y="3044"/>
                  <a:ext cx="64" cy="64"/>
                </a:xfrm>
                <a:prstGeom prst="ellipse">
                  <a:avLst/>
                </a:prstGeom>
                <a:solidFill>
                  <a:schemeClr val="accent2"/>
                </a:solidFill>
                <a:ln w="9525">
                  <a:noFill/>
                  <a:miter lim="800000"/>
                  <a:headEnd/>
                  <a:tailEnd/>
                </a:ln>
              </p:spPr>
              <p:txBody>
                <a:bodyPr wrap="none" anchor="ctr"/>
                <a:lstStyle/>
                <a:p>
                  <a:endParaRPr lang="en-US"/>
                </a:p>
              </p:txBody>
            </p:sp>
            <p:sp>
              <p:nvSpPr>
                <p:cNvPr id="7324" name="Oval 116"/>
                <p:cNvSpPr>
                  <a:spLocks noChangeArrowheads="1"/>
                </p:cNvSpPr>
                <p:nvPr/>
              </p:nvSpPr>
              <p:spPr bwMode="auto">
                <a:xfrm>
                  <a:off x="2040" y="3144"/>
                  <a:ext cx="64" cy="64"/>
                </a:xfrm>
                <a:prstGeom prst="ellipse">
                  <a:avLst/>
                </a:prstGeom>
                <a:solidFill>
                  <a:schemeClr val="accent2"/>
                </a:solidFill>
                <a:ln w="9525">
                  <a:noFill/>
                  <a:miter lim="800000"/>
                  <a:headEnd/>
                  <a:tailEnd/>
                </a:ln>
              </p:spPr>
              <p:txBody>
                <a:bodyPr wrap="none" anchor="ctr"/>
                <a:lstStyle/>
                <a:p>
                  <a:endParaRPr lang="en-US"/>
                </a:p>
              </p:txBody>
            </p:sp>
            <p:sp>
              <p:nvSpPr>
                <p:cNvPr id="7325" name="Oval 117"/>
                <p:cNvSpPr>
                  <a:spLocks noChangeArrowheads="1"/>
                </p:cNvSpPr>
                <p:nvPr/>
              </p:nvSpPr>
              <p:spPr bwMode="auto">
                <a:xfrm>
                  <a:off x="2040" y="3243"/>
                  <a:ext cx="64" cy="64"/>
                </a:xfrm>
                <a:prstGeom prst="ellipse">
                  <a:avLst/>
                </a:prstGeom>
                <a:solidFill>
                  <a:schemeClr val="accent2"/>
                </a:solidFill>
                <a:ln w="9525">
                  <a:noFill/>
                  <a:miter lim="800000"/>
                  <a:headEnd/>
                  <a:tailEnd/>
                </a:ln>
              </p:spPr>
              <p:txBody>
                <a:bodyPr wrap="none" anchor="ctr"/>
                <a:lstStyle/>
                <a:p>
                  <a:endParaRPr lang="en-US"/>
                </a:p>
              </p:txBody>
            </p:sp>
            <p:sp>
              <p:nvSpPr>
                <p:cNvPr id="7326" name="Oval 118"/>
                <p:cNvSpPr>
                  <a:spLocks noChangeArrowheads="1"/>
                </p:cNvSpPr>
                <p:nvPr/>
              </p:nvSpPr>
              <p:spPr bwMode="auto">
                <a:xfrm>
                  <a:off x="2040" y="3342"/>
                  <a:ext cx="64" cy="64"/>
                </a:xfrm>
                <a:prstGeom prst="ellipse">
                  <a:avLst/>
                </a:prstGeom>
                <a:solidFill>
                  <a:schemeClr val="accent2"/>
                </a:solidFill>
                <a:ln w="9525">
                  <a:noFill/>
                  <a:miter lim="800000"/>
                  <a:headEnd/>
                  <a:tailEnd/>
                </a:ln>
              </p:spPr>
              <p:txBody>
                <a:bodyPr wrap="none" anchor="ctr"/>
                <a:lstStyle/>
                <a:p>
                  <a:endParaRPr lang="en-US"/>
                </a:p>
              </p:txBody>
            </p:sp>
            <p:sp>
              <p:nvSpPr>
                <p:cNvPr id="7327" name="Oval 119"/>
                <p:cNvSpPr>
                  <a:spLocks noChangeArrowheads="1"/>
                </p:cNvSpPr>
                <p:nvPr/>
              </p:nvSpPr>
              <p:spPr bwMode="auto">
                <a:xfrm>
                  <a:off x="2040" y="3441"/>
                  <a:ext cx="64" cy="64"/>
                </a:xfrm>
                <a:prstGeom prst="ellipse">
                  <a:avLst/>
                </a:prstGeom>
                <a:solidFill>
                  <a:schemeClr val="accent2"/>
                </a:solidFill>
                <a:ln w="9525">
                  <a:noFill/>
                  <a:miter lim="800000"/>
                  <a:headEnd/>
                  <a:tailEnd/>
                </a:ln>
              </p:spPr>
              <p:txBody>
                <a:bodyPr wrap="none" anchor="ctr"/>
                <a:lstStyle/>
                <a:p>
                  <a:endParaRPr lang="en-US"/>
                </a:p>
              </p:txBody>
            </p:sp>
            <p:sp>
              <p:nvSpPr>
                <p:cNvPr id="7328" name="Oval 120"/>
                <p:cNvSpPr>
                  <a:spLocks noChangeArrowheads="1"/>
                </p:cNvSpPr>
                <p:nvPr/>
              </p:nvSpPr>
              <p:spPr bwMode="auto">
                <a:xfrm>
                  <a:off x="2040" y="3540"/>
                  <a:ext cx="64" cy="64"/>
                </a:xfrm>
                <a:prstGeom prst="ellipse">
                  <a:avLst/>
                </a:prstGeom>
                <a:solidFill>
                  <a:schemeClr val="accent2"/>
                </a:solidFill>
                <a:ln w="9525">
                  <a:noFill/>
                  <a:miter lim="800000"/>
                  <a:headEnd/>
                  <a:tailEnd/>
                </a:ln>
              </p:spPr>
              <p:txBody>
                <a:bodyPr wrap="none" anchor="ctr"/>
                <a:lstStyle/>
                <a:p>
                  <a:endParaRPr lang="en-US"/>
                </a:p>
              </p:txBody>
            </p:sp>
            <p:sp>
              <p:nvSpPr>
                <p:cNvPr id="7329" name="Oval 121"/>
                <p:cNvSpPr>
                  <a:spLocks noChangeArrowheads="1"/>
                </p:cNvSpPr>
                <p:nvPr/>
              </p:nvSpPr>
              <p:spPr bwMode="auto">
                <a:xfrm>
                  <a:off x="2040" y="3640"/>
                  <a:ext cx="64" cy="64"/>
                </a:xfrm>
                <a:prstGeom prst="ellipse">
                  <a:avLst/>
                </a:prstGeom>
                <a:solidFill>
                  <a:schemeClr val="accent2"/>
                </a:solidFill>
                <a:ln w="9525">
                  <a:noFill/>
                  <a:miter lim="800000"/>
                  <a:headEnd/>
                  <a:tailEnd/>
                </a:ln>
              </p:spPr>
              <p:txBody>
                <a:bodyPr wrap="none" anchor="ctr"/>
                <a:lstStyle/>
                <a:p>
                  <a:endParaRPr lang="en-US"/>
                </a:p>
              </p:txBody>
            </p:sp>
          </p:grpSp>
          <p:grpSp>
            <p:nvGrpSpPr>
              <p:cNvPr id="7247" name="Group 122"/>
              <p:cNvGrpSpPr>
                <a:grpSpLocks/>
              </p:cNvGrpSpPr>
              <p:nvPr/>
            </p:nvGrpSpPr>
            <p:grpSpPr bwMode="auto">
              <a:xfrm>
                <a:off x="2692" y="2632"/>
                <a:ext cx="64" cy="1056"/>
                <a:chOff x="2040" y="2648"/>
                <a:chExt cx="64" cy="1056"/>
              </a:xfrm>
            </p:grpSpPr>
            <p:sp>
              <p:nvSpPr>
                <p:cNvPr id="7308" name="Oval 123"/>
                <p:cNvSpPr>
                  <a:spLocks noChangeArrowheads="1"/>
                </p:cNvSpPr>
                <p:nvPr/>
              </p:nvSpPr>
              <p:spPr bwMode="auto">
                <a:xfrm>
                  <a:off x="2040" y="2648"/>
                  <a:ext cx="64" cy="64"/>
                </a:xfrm>
                <a:prstGeom prst="ellipse">
                  <a:avLst/>
                </a:prstGeom>
                <a:solidFill>
                  <a:schemeClr val="accent2"/>
                </a:solidFill>
                <a:ln w="9525">
                  <a:noFill/>
                  <a:miter lim="800000"/>
                  <a:headEnd/>
                  <a:tailEnd/>
                </a:ln>
              </p:spPr>
              <p:txBody>
                <a:bodyPr wrap="none" anchor="ctr"/>
                <a:lstStyle/>
                <a:p>
                  <a:endParaRPr lang="en-US"/>
                </a:p>
              </p:txBody>
            </p:sp>
            <p:sp>
              <p:nvSpPr>
                <p:cNvPr id="7309" name="Oval 124"/>
                <p:cNvSpPr>
                  <a:spLocks noChangeArrowheads="1"/>
                </p:cNvSpPr>
                <p:nvPr/>
              </p:nvSpPr>
              <p:spPr bwMode="auto">
                <a:xfrm>
                  <a:off x="2040" y="2747"/>
                  <a:ext cx="64" cy="64"/>
                </a:xfrm>
                <a:prstGeom prst="ellipse">
                  <a:avLst/>
                </a:prstGeom>
                <a:solidFill>
                  <a:schemeClr val="accent2"/>
                </a:solidFill>
                <a:ln w="9525">
                  <a:noFill/>
                  <a:miter lim="800000"/>
                  <a:headEnd/>
                  <a:tailEnd/>
                </a:ln>
              </p:spPr>
              <p:txBody>
                <a:bodyPr wrap="none" anchor="ctr"/>
                <a:lstStyle/>
                <a:p>
                  <a:endParaRPr lang="en-US"/>
                </a:p>
              </p:txBody>
            </p:sp>
            <p:sp>
              <p:nvSpPr>
                <p:cNvPr id="7310" name="Oval 125"/>
                <p:cNvSpPr>
                  <a:spLocks noChangeArrowheads="1"/>
                </p:cNvSpPr>
                <p:nvPr/>
              </p:nvSpPr>
              <p:spPr bwMode="auto">
                <a:xfrm>
                  <a:off x="2040" y="2846"/>
                  <a:ext cx="64" cy="64"/>
                </a:xfrm>
                <a:prstGeom prst="ellipse">
                  <a:avLst/>
                </a:prstGeom>
                <a:solidFill>
                  <a:schemeClr val="accent2"/>
                </a:solidFill>
                <a:ln w="9525">
                  <a:noFill/>
                  <a:miter lim="800000"/>
                  <a:headEnd/>
                  <a:tailEnd/>
                </a:ln>
              </p:spPr>
              <p:txBody>
                <a:bodyPr wrap="none" anchor="ctr"/>
                <a:lstStyle/>
                <a:p>
                  <a:endParaRPr lang="en-US"/>
                </a:p>
              </p:txBody>
            </p:sp>
            <p:sp>
              <p:nvSpPr>
                <p:cNvPr id="7311" name="Oval 126"/>
                <p:cNvSpPr>
                  <a:spLocks noChangeArrowheads="1"/>
                </p:cNvSpPr>
                <p:nvPr/>
              </p:nvSpPr>
              <p:spPr bwMode="auto">
                <a:xfrm>
                  <a:off x="2040" y="2945"/>
                  <a:ext cx="64" cy="64"/>
                </a:xfrm>
                <a:prstGeom prst="ellipse">
                  <a:avLst/>
                </a:prstGeom>
                <a:solidFill>
                  <a:schemeClr val="accent2"/>
                </a:solidFill>
                <a:ln w="9525">
                  <a:noFill/>
                  <a:miter lim="800000"/>
                  <a:headEnd/>
                  <a:tailEnd/>
                </a:ln>
              </p:spPr>
              <p:txBody>
                <a:bodyPr wrap="none" anchor="ctr"/>
                <a:lstStyle/>
                <a:p>
                  <a:endParaRPr lang="en-US"/>
                </a:p>
              </p:txBody>
            </p:sp>
            <p:sp>
              <p:nvSpPr>
                <p:cNvPr id="7312" name="Oval 127"/>
                <p:cNvSpPr>
                  <a:spLocks noChangeArrowheads="1"/>
                </p:cNvSpPr>
                <p:nvPr/>
              </p:nvSpPr>
              <p:spPr bwMode="auto">
                <a:xfrm>
                  <a:off x="2040" y="3044"/>
                  <a:ext cx="64" cy="64"/>
                </a:xfrm>
                <a:prstGeom prst="ellipse">
                  <a:avLst/>
                </a:prstGeom>
                <a:solidFill>
                  <a:schemeClr val="accent2"/>
                </a:solidFill>
                <a:ln w="9525">
                  <a:noFill/>
                  <a:miter lim="800000"/>
                  <a:headEnd/>
                  <a:tailEnd/>
                </a:ln>
              </p:spPr>
              <p:txBody>
                <a:bodyPr wrap="none" anchor="ctr"/>
                <a:lstStyle/>
                <a:p>
                  <a:endParaRPr lang="en-US"/>
                </a:p>
              </p:txBody>
            </p:sp>
            <p:sp>
              <p:nvSpPr>
                <p:cNvPr id="7313" name="Oval 128"/>
                <p:cNvSpPr>
                  <a:spLocks noChangeArrowheads="1"/>
                </p:cNvSpPr>
                <p:nvPr/>
              </p:nvSpPr>
              <p:spPr bwMode="auto">
                <a:xfrm>
                  <a:off x="2040" y="3144"/>
                  <a:ext cx="64" cy="64"/>
                </a:xfrm>
                <a:prstGeom prst="ellipse">
                  <a:avLst/>
                </a:prstGeom>
                <a:solidFill>
                  <a:schemeClr val="accent2"/>
                </a:solidFill>
                <a:ln w="9525">
                  <a:noFill/>
                  <a:miter lim="800000"/>
                  <a:headEnd/>
                  <a:tailEnd/>
                </a:ln>
              </p:spPr>
              <p:txBody>
                <a:bodyPr wrap="none" anchor="ctr"/>
                <a:lstStyle/>
                <a:p>
                  <a:endParaRPr lang="en-US"/>
                </a:p>
              </p:txBody>
            </p:sp>
            <p:sp>
              <p:nvSpPr>
                <p:cNvPr id="7314" name="Oval 129"/>
                <p:cNvSpPr>
                  <a:spLocks noChangeArrowheads="1"/>
                </p:cNvSpPr>
                <p:nvPr/>
              </p:nvSpPr>
              <p:spPr bwMode="auto">
                <a:xfrm>
                  <a:off x="2040" y="3243"/>
                  <a:ext cx="64" cy="64"/>
                </a:xfrm>
                <a:prstGeom prst="ellipse">
                  <a:avLst/>
                </a:prstGeom>
                <a:solidFill>
                  <a:schemeClr val="accent2"/>
                </a:solidFill>
                <a:ln w="9525">
                  <a:noFill/>
                  <a:miter lim="800000"/>
                  <a:headEnd/>
                  <a:tailEnd/>
                </a:ln>
              </p:spPr>
              <p:txBody>
                <a:bodyPr wrap="none" anchor="ctr"/>
                <a:lstStyle/>
                <a:p>
                  <a:endParaRPr lang="en-US"/>
                </a:p>
              </p:txBody>
            </p:sp>
            <p:sp>
              <p:nvSpPr>
                <p:cNvPr id="7315" name="Oval 130"/>
                <p:cNvSpPr>
                  <a:spLocks noChangeArrowheads="1"/>
                </p:cNvSpPr>
                <p:nvPr/>
              </p:nvSpPr>
              <p:spPr bwMode="auto">
                <a:xfrm>
                  <a:off x="2040" y="3342"/>
                  <a:ext cx="64" cy="64"/>
                </a:xfrm>
                <a:prstGeom prst="ellipse">
                  <a:avLst/>
                </a:prstGeom>
                <a:solidFill>
                  <a:schemeClr val="accent2"/>
                </a:solidFill>
                <a:ln w="9525">
                  <a:noFill/>
                  <a:miter lim="800000"/>
                  <a:headEnd/>
                  <a:tailEnd/>
                </a:ln>
              </p:spPr>
              <p:txBody>
                <a:bodyPr wrap="none" anchor="ctr"/>
                <a:lstStyle/>
                <a:p>
                  <a:endParaRPr lang="en-US"/>
                </a:p>
              </p:txBody>
            </p:sp>
            <p:sp>
              <p:nvSpPr>
                <p:cNvPr id="7316" name="Oval 131"/>
                <p:cNvSpPr>
                  <a:spLocks noChangeArrowheads="1"/>
                </p:cNvSpPr>
                <p:nvPr/>
              </p:nvSpPr>
              <p:spPr bwMode="auto">
                <a:xfrm>
                  <a:off x="2040" y="3441"/>
                  <a:ext cx="64" cy="64"/>
                </a:xfrm>
                <a:prstGeom prst="ellipse">
                  <a:avLst/>
                </a:prstGeom>
                <a:solidFill>
                  <a:schemeClr val="accent2"/>
                </a:solidFill>
                <a:ln w="9525">
                  <a:noFill/>
                  <a:miter lim="800000"/>
                  <a:headEnd/>
                  <a:tailEnd/>
                </a:ln>
              </p:spPr>
              <p:txBody>
                <a:bodyPr wrap="none" anchor="ctr"/>
                <a:lstStyle/>
                <a:p>
                  <a:endParaRPr lang="en-US"/>
                </a:p>
              </p:txBody>
            </p:sp>
            <p:sp>
              <p:nvSpPr>
                <p:cNvPr id="7317" name="Oval 132"/>
                <p:cNvSpPr>
                  <a:spLocks noChangeArrowheads="1"/>
                </p:cNvSpPr>
                <p:nvPr/>
              </p:nvSpPr>
              <p:spPr bwMode="auto">
                <a:xfrm>
                  <a:off x="2040" y="3540"/>
                  <a:ext cx="64" cy="64"/>
                </a:xfrm>
                <a:prstGeom prst="ellipse">
                  <a:avLst/>
                </a:prstGeom>
                <a:solidFill>
                  <a:schemeClr val="accent2"/>
                </a:solidFill>
                <a:ln w="9525">
                  <a:noFill/>
                  <a:miter lim="800000"/>
                  <a:headEnd/>
                  <a:tailEnd/>
                </a:ln>
              </p:spPr>
              <p:txBody>
                <a:bodyPr wrap="none" anchor="ctr"/>
                <a:lstStyle/>
                <a:p>
                  <a:endParaRPr lang="en-US"/>
                </a:p>
              </p:txBody>
            </p:sp>
            <p:sp>
              <p:nvSpPr>
                <p:cNvPr id="7318" name="Oval 133"/>
                <p:cNvSpPr>
                  <a:spLocks noChangeArrowheads="1"/>
                </p:cNvSpPr>
                <p:nvPr/>
              </p:nvSpPr>
              <p:spPr bwMode="auto">
                <a:xfrm>
                  <a:off x="2040" y="3640"/>
                  <a:ext cx="64" cy="64"/>
                </a:xfrm>
                <a:prstGeom prst="ellipse">
                  <a:avLst/>
                </a:prstGeom>
                <a:solidFill>
                  <a:schemeClr val="accent2"/>
                </a:solidFill>
                <a:ln w="9525">
                  <a:noFill/>
                  <a:miter lim="800000"/>
                  <a:headEnd/>
                  <a:tailEnd/>
                </a:ln>
              </p:spPr>
              <p:txBody>
                <a:bodyPr wrap="none" anchor="ctr"/>
                <a:lstStyle/>
                <a:p>
                  <a:endParaRPr lang="en-US"/>
                </a:p>
              </p:txBody>
            </p:sp>
          </p:grpSp>
          <p:grpSp>
            <p:nvGrpSpPr>
              <p:cNvPr id="7248" name="Group 134"/>
              <p:cNvGrpSpPr>
                <a:grpSpLocks/>
              </p:cNvGrpSpPr>
              <p:nvPr/>
            </p:nvGrpSpPr>
            <p:grpSpPr bwMode="auto">
              <a:xfrm>
                <a:off x="2790" y="2632"/>
                <a:ext cx="64" cy="1056"/>
                <a:chOff x="2040" y="2648"/>
                <a:chExt cx="64" cy="1056"/>
              </a:xfrm>
            </p:grpSpPr>
            <p:sp>
              <p:nvSpPr>
                <p:cNvPr id="7297" name="Oval 135"/>
                <p:cNvSpPr>
                  <a:spLocks noChangeArrowheads="1"/>
                </p:cNvSpPr>
                <p:nvPr/>
              </p:nvSpPr>
              <p:spPr bwMode="auto">
                <a:xfrm>
                  <a:off x="2040" y="2648"/>
                  <a:ext cx="64" cy="64"/>
                </a:xfrm>
                <a:prstGeom prst="ellipse">
                  <a:avLst/>
                </a:prstGeom>
                <a:solidFill>
                  <a:schemeClr val="accent2"/>
                </a:solidFill>
                <a:ln w="9525">
                  <a:noFill/>
                  <a:miter lim="800000"/>
                  <a:headEnd/>
                  <a:tailEnd/>
                </a:ln>
              </p:spPr>
              <p:txBody>
                <a:bodyPr wrap="none" anchor="ctr"/>
                <a:lstStyle/>
                <a:p>
                  <a:endParaRPr lang="en-US"/>
                </a:p>
              </p:txBody>
            </p:sp>
            <p:sp>
              <p:nvSpPr>
                <p:cNvPr id="7298" name="Oval 136"/>
                <p:cNvSpPr>
                  <a:spLocks noChangeArrowheads="1"/>
                </p:cNvSpPr>
                <p:nvPr/>
              </p:nvSpPr>
              <p:spPr bwMode="auto">
                <a:xfrm>
                  <a:off x="2040" y="2747"/>
                  <a:ext cx="64" cy="64"/>
                </a:xfrm>
                <a:prstGeom prst="ellipse">
                  <a:avLst/>
                </a:prstGeom>
                <a:solidFill>
                  <a:schemeClr val="accent2"/>
                </a:solidFill>
                <a:ln w="9525">
                  <a:noFill/>
                  <a:miter lim="800000"/>
                  <a:headEnd/>
                  <a:tailEnd/>
                </a:ln>
              </p:spPr>
              <p:txBody>
                <a:bodyPr wrap="none" anchor="ctr"/>
                <a:lstStyle/>
                <a:p>
                  <a:endParaRPr lang="en-US"/>
                </a:p>
              </p:txBody>
            </p:sp>
            <p:sp>
              <p:nvSpPr>
                <p:cNvPr id="7299" name="Oval 137"/>
                <p:cNvSpPr>
                  <a:spLocks noChangeArrowheads="1"/>
                </p:cNvSpPr>
                <p:nvPr/>
              </p:nvSpPr>
              <p:spPr bwMode="auto">
                <a:xfrm>
                  <a:off x="2040" y="2846"/>
                  <a:ext cx="64" cy="64"/>
                </a:xfrm>
                <a:prstGeom prst="ellipse">
                  <a:avLst/>
                </a:prstGeom>
                <a:solidFill>
                  <a:schemeClr val="accent2"/>
                </a:solidFill>
                <a:ln w="9525">
                  <a:noFill/>
                  <a:miter lim="800000"/>
                  <a:headEnd/>
                  <a:tailEnd/>
                </a:ln>
              </p:spPr>
              <p:txBody>
                <a:bodyPr wrap="none" anchor="ctr"/>
                <a:lstStyle/>
                <a:p>
                  <a:endParaRPr lang="en-US"/>
                </a:p>
              </p:txBody>
            </p:sp>
            <p:sp>
              <p:nvSpPr>
                <p:cNvPr id="7300" name="Oval 138"/>
                <p:cNvSpPr>
                  <a:spLocks noChangeArrowheads="1"/>
                </p:cNvSpPr>
                <p:nvPr/>
              </p:nvSpPr>
              <p:spPr bwMode="auto">
                <a:xfrm>
                  <a:off x="2040" y="2945"/>
                  <a:ext cx="64" cy="64"/>
                </a:xfrm>
                <a:prstGeom prst="ellipse">
                  <a:avLst/>
                </a:prstGeom>
                <a:solidFill>
                  <a:schemeClr val="accent2"/>
                </a:solidFill>
                <a:ln w="9525">
                  <a:noFill/>
                  <a:miter lim="800000"/>
                  <a:headEnd/>
                  <a:tailEnd/>
                </a:ln>
              </p:spPr>
              <p:txBody>
                <a:bodyPr wrap="none" anchor="ctr"/>
                <a:lstStyle/>
                <a:p>
                  <a:endParaRPr lang="en-US"/>
                </a:p>
              </p:txBody>
            </p:sp>
            <p:sp>
              <p:nvSpPr>
                <p:cNvPr id="7301" name="Oval 139"/>
                <p:cNvSpPr>
                  <a:spLocks noChangeArrowheads="1"/>
                </p:cNvSpPr>
                <p:nvPr/>
              </p:nvSpPr>
              <p:spPr bwMode="auto">
                <a:xfrm>
                  <a:off x="2040" y="3044"/>
                  <a:ext cx="64" cy="64"/>
                </a:xfrm>
                <a:prstGeom prst="ellipse">
                  <a:avLst/>
                </a:prstGeom>
                <a:solidFill>
                  <a:schemeClr val="accent2"/>
                </a:solidFill>
                <a:ln w="9525">
                  <a:noFill/>
                  <a:miter lim="800000"/>
                  <a:headEnd/>
                  <a:tailEnd/>
                </a:ln>
              </p:spPr>
              <p:txBody>
                <a:bodyPr wrap="none" anchor="ctr"/>
                <a:lstStyle/>
                <a:p>
                  <a:endParaRPr lang="en-US"/>
                </a:p>
              </p:txBody>
            </p:sp>
            <p:sp>
              <p:nvSpPr>
                <p:cNvPr id="7302" name="Oval 140"/>
                <p:cNvSpPr>
                  <a:spLocks noChangeArrowheads="1"/>
                </p:cNvSpPr>
                <p:nvPr/>
              </p:nvSpPr>
              <p:spPr bwMode="auto">
                <a:xfrm>
                  <a:off x="2040" y="3144"/>
                  <a:ext cx="64" cy="64"/>
                </a:xfrm>
                <a:prstGeom prst="ellipse">
                  <a:avLst/>
                </a:prstGeom>
                <a:solidFill>
                  <a:schemeClr val="accent2"/>
                </a:solidFill>
                <a:ln w="9525">
                  <a:noFill/>
                  <a:miter lim="800000"/>
                  <a:headEnd/>
                  <a:tailEnd/>
                </a:ln>
              </p:spPr>
              <p:txBody>
                <a:bodyPr wrap="none" anchor="ctr"/>
                <a:lstStyle/>
                <a:p>
                  <a:endParaRPr lang="en-US"/>
                </a:p>
              </p:txBody>
            </p:sp>
            <p:sp>
              <p:nvSpPr>
                <p:cNvPr id="7303" name="Oval 141"/>
                <p:cNvSpPr>
                  <a:spLocks noChangeArrowheads="1"/>
                </p:cNvSpPr>
                <p:nvPr/>
              </p:nvSpPr>
              <p:spPr bwMode="auto">
                <a:xfrm>
                  <a:off x="2040" y="3243"/>
                  <a:ext cx="64" cy="64"/>
                </a:xfrm>
                <a:prstGeom prst="ellipse">
                  <a:avLst/>
                </a:prstGeom>
                <a:solidFill>
                  <a:schemeClr val="accent2"/>
                </a:solidFill>
                <a:ln w="9525">
                  <a:noFill/>
                  <a:miter lim="800000"/>
                  <a:headEnd/>
                  <a:tailEnd/>
                </a:ln>
              </p:spPr>
              <p:txBody>
                <a:bodyPr wrap="none" anchor="ctr"/>
                <a:lstStyle/>
                <a:p>
                  <a:endParaRPr lang="en-US"/>
                </a:p>
              </p:txBody>
            </p:sp>
            <p:sp>
              <p:nvSpPr>
                <p:cNvPr id="7304" name="Oval 142"/>
                <p:cNvSpPr>
                  <a:spLocks noChangeArrowheads="1"/>
                </p:cNvSpPr>
                <p:nvPr/>
              </p:nvSpPr>
              <p:spPr bwMode="auto">
                <a:xfrm>
                  <a:off x="2040" y="3342"/>
                  <a:ext cx="64" cy="64"/>
                </a:xfrm>
                <a:prstGeom prst="ellipse">
                  <a:avLst/>
                </a:prstGeom>
                <a:solidFill>
                  <a:schemeClr val="accent2"/>
                </a:solidFill>
                <a:ln w="9525">
                  <a:noFill/>
                  <a:miter lim="800000"/>
                  <a:headEnd/>
                  <a:tailEnd/>
                </a:ln>
              </p:spPr>
              <p:txBody>
                <a:bodyPr wrap="none" anchor="ctr"/>
                <a:lstStyle/>
                <a:p>
                  <a:endParaRPr lang="en-US"/>
                </a:p>
              </p:txBody>
            </p:sp>
            <p:sp>
              <p:nvSpPr>
                <p:cNvPr id="7305" name="Oval 143"/>
                <p:cNvSpPr>
                  <a:spLocks noChangeArrowheads="1"/>
                </p:cNvSpPr>
                <p:nvPr/>
              </p:nvSpPr>
              <p:spPr bwMode="auto">
                <a:xfrm>
                  <a:off x="2040" y="3441"/>
                  <a:ext cx="64" cy="64"/>
                </a:xfrm>
                <a:prstGeom prst="ellipse">
                  <a:avLst/>
                </a:prstGeom>
                <a:solidFill>
                  <a:schemeClr val="accent2"/>
                </a:solidFill>
                <a:ln w="9525">
                  <a:noFill/>
                  <a:miter lim="800000"/>
                  <a:headEnd/>
                  <a:tailEnd/>
                </a:ln>
              </p:spPr>
              <p:txBody>
                <a:bodyPr wrap="none" anchor="ctr"/>
                <a:lstStyle/>
                <a:p>
                  <a:endParaRPr lang="en-US"/>
                </a:p>
              </p:txBody>
            </p:sp>
            <p:sp>
              <p:nvSpPr>
                <p:cNvPr id="7306" name="Oval 144"/>
                <p:cNvSpPr>
                  <a:spLocks noChangeArrowheads="1"/>
                </p:cNvSpPr>
                <p:nvPr/>
              </p:nvSpPr>
              <p:spPr bwMode="auto">
                <a:xfrm>
                  <a:off x="2040" y="3540"/>
                  <a:ext cx="64" cy="64"/>
                </a:xfrm>
                <a:prstGeom prst="ellipse">
                  <a:avLst/>
                </a:prstGeom>
                <a:solidFill>
                  <a:schemeClr val="accent2"/>
                </a:solidFill>
                <a:ln w="9525">
                  <a:noFill/>
                  <a:miter lim="800000"/>
                  <a:headEnd/>
                  <a:tailEnd/>
                </a:ln>
              </p:spPr>
              <p:txBody>
                <a:bodyPr wrap="none" anchor="ctr"/>
                <a:lstStyle/>
                <a:p>
                  <a:endParaRPr lang="en-US"/>
                </a:p>
              </p:txBody>
            </p:sp>
            <p:sp>
              <p:nvSpPr>
                <p:cNvPr id="7307" name="Oval 145"/>
                <p:cNvSpPr>
                  <a:spLocks noChangeArrowheads="1"/>
                </p:cNvSpPr>
                <p:nvPr/>
              </p:nvSpPr>
              <p:spPr bwMode="auto">
                <a:xfrm>
                  <a:off x="2040" y="3640"/>
                  <a:ext cx="64" cy="64"/>
                </a:xfrm>
                <a:prstGeom prst="ellipse">
                  <a:avLst/>
                </a:prstGeom>
                <a:solidFill>
                  <a:schemeClr val="accent2"/>
                </a:solidFill>
                <a:ln w="9525">
                  <a:noFill/>
                  <a:miter lim="800000"/>
                  <a:headEnd/>
                  <a:tailEnd/>
                </a:ln>
              </p:spPr>
              <p:txBody>
                <a:bodyPr wrap="none" anchor="ctr"/>
                <a:lstStyle/>
                <a:p>
                  <a:endParaRPr lang="en-US"/>
                </a:p>
              </p:txBody>
            </p:sp>
          </p:grpSp>
          <p:grpSp>
            <p:nvGrpSpPr>
              <p:cNvPr id="7249" name="Group 146"/>
              <p:cNvGrpSpPr>
                <a:grpSpLocks/>
              </p:cNvGrpSpPr>
              <p:nvPr/>
            </p:nvGrpSpPr>
            <p:grpSpPr bwMode="auto">
              <a:xfrm>
                <a:off x="2888" y="2632"/>
                <a:ext cx="64" cy="1056"/>
                <a:chOff x="2040" y="2648"/>
                <a:chExt cx="64" cy="1056"/>
              </a:xfrm>
            </p:grpSpPr>
            <p:sp>
              <p:nvSpPr>
                <p:cNvPr id="7286" name="Oval 147"/>
                <p:cNvSpPr>
                  <a:spLocks noChangeArrowheads="1"/>
                </p:cNvSpPr>
                <p:nvPr/>
              </p:nvSpPr>
              <p:spPr bwMode="auto">
                <a:xfrm>
                  <a:off x="2040" y="2648"/>
                  <a:ext cx="64" cy="64"/>
                </a:xfrm>
                <a:prstGeom prst="ellipse">
                  <a:avLst/>
                </a:prstGeom>
                <a:solidFill>
                  <a:schemeClr val="accent2"/>
                </a:solidFill>
                <a:ln w="9525">
                  <a:noFill/>
                  <a:miter lim="800000"/>
                  <a:headEnd/>
                  <a:tailEnd/>
                </a:ln>
              </p:spPr>
              <p:txBody>
                <a:bodyPr wrap="none" anchor="ctr"/>
                <a:lstStyle/>
                <a:p>
                  <a:endParaRPr lang="en-US"/>
                </a:p>
              </p:txBody>
            </p:sp>
            <p:sp>
              <p:nvSpPr>
                <p:cNvPr id="7287" name="Oval 148"/>
                <p:cNvSpPr>
                  <a:spLocks noChangeArrowheads="1"/>
                </p:cNvSpPr>
                <p:nvPr/>
              </p:nvSpPr>
              <p:spPr bwMode="auto">
                <a:xfrm>
                  <a:off x="2040" y="2747"/>
                  <a:ext cx="64" cy="64"/>
                </a:xfrm>
                <a:prstGeom prst="ellipse">
                  <a:avLst/>
                </a:prstGeom>
                <a:solidFill>
                  <a:schemeClr val="accent2"/>
                </a:solidFill>
                <a:ln w="9525">
                  <a:noFill/>
                  <a:miter lim="800000"/>
                  <a:headEnd/>
                  <a:tailEnd/>
                </a:ln>
              </p:spPr>
              <p:txBody>
                <a:bodyPr wrap="none" anchor="ctr"/>
                <a:lstStyle/>
                <a:p>
                  <a:endParaRPr lang="en-US"/>
                </a:p>
              </p:txBody>
            </p:sp>
            <p:sp>
              <p:nvSpPr>
                <p:cNvPr id="7288" name="Oval 149"/>
                <p:cNvSpPr>
                  <a:spLocks noChangeArrowheads="1"/>
                </p:cNvSpPr>
                <p:nvPr/>
              </p:nvSpPr>
              <p:spPr bwMode="auto">
                <a:xfrm>
                  <a:off x="2040" y="2846"/>
                  <a:ext cx="64" cy="64"/>
                </a:xfrm>
                <a:prstGeom prst="ellipse">
                  <a:avLst/>
                </a:prstGeom>
                <a:solidFill>
                  <a:schemeClr val="accent2"/>
                </a:solidFill>
                <a:ln w="9525">
                  <a:noFill/>
                  <a:miter lim="800000"/>
                  <a:headEnd/>
                  <a:tailEnd/>
                </a:ln>
              </p:spPr>
              <p:txBody>
                <a:bodyPr wrap="none" anchor="ctr"/>
                <a:lstStyle/>
                <a:p>
                  <a:endParaRPr lang="en-US"/>
                </a:p>
              </p:txBody>
            </p:sp>
            <p:sp>
              <p:nvSpPr>
                <p:cNvPr id="7289" name="Oval 150"/>
                <p:cNvSpPr>
                  <a:spLocks noChangeArrowheads="1"/>
                </p:cNvSpPr>
                <p:nvPr/>
              </p:nvSpPr>
              <p:spPr bwMode="auto">
                <a:xfrm>
                  <a:off x="2040" y="2945"/>
                  <a:ext cx="64" cy="64"/>
                </a:xfrm>
                <a:prstGeom prst="ellipse">
                  <a:avLst/>
                </a:prstGeom>
                <a:solidFill>
                  <a:schemeClr val="accent2"/>
                </a:solidFill>
                <a:ln w="9525">
                  <a:noFill/>
                  <a:miter lim="800000"/>
                  <a:headEnd/>
                  <a:tailEnd/>
                </a:ln>
              </p:spPr>
              <p:txBody>
                <a:bodyPr wrap="none" anchor="ctr"/>
                <a:lstStyle/>
                <a:p>
                  <a:endParaRPr lang="en-US"/>
                </a:p>
              </p:txBody>
            </p:sp>
            <p:sp>
              <p:nvSpPr>
                <p:cNvPr id="7290" name="Oval 151"/>
                <p:cNvSpPr>
                  <a:spLocks noChangeArrowheads="1"/>
                </p:cNvSpPr>
                <p:nvPr/>
              </p:nvSpPr>
              <p:spPr bwMode="auto">
                <a:xfrm>
                  <a:off x="2040" y="3044"/>
                  <a:ext cx="64" cy="64"/>
                </a:xfrm>
                <a:prstGeom prst="ellipse">
                  <a:avLst/>
                </a:prstGeom>
                <a:solidFill>
                  <a:schemeClr val="accent2"/>
                </a:solidFill>
                <a:ln w="9525">
                  <a:noFill/>
                  <a:miter lim="800000"/>
                  <a:headEnd/>
                  <a:tailEnd/>
                </a:ln>
              </p:spPr>
              <p:txBody>
                <a:bodyPr wrap="none" anchor="ctr"/>
                <a:lstStyle/>
                <a:p>
                  <a:endParaRPr lang="en-US"/>
                </a:p>
              </p:txBody>
            </p:sp>
            <p:sp>
              <p:nvSpPr>
                <p:cNvPr id="7291" name="Oval 152"/>
                <p:cNvSpPr>
                  <a:spLocks noChangeArrowheads="1"/>
                </p:cNvSpPr>
                <p:nvPr/>
              </p:nvSpPr>
              <p:spPr bwMode="auto">
                <a:xfrm>
                  <a:off x="2040" y="3144"/>
                  <a:ext cx="64" cy="64"/>
                </a:xfrm>
                <a:prstGeom prst="ellipse">
                  <a:avLst/>
                </a:prstGeom>
                <a:solidFill>
                  <a:schemeClr val="accent2"/>
                </a:solidFill>
                <a:ln w="9525">
                  <a:noFill/>
                  <a:miter lim="800000"/>
                  <a:headEnd/>
                  <a:tailEnd/>
                </a:ln>
              </p:spPr>
              <p:txBody>
                <a:bodyPr wrap="none" anchor="ctr"/>
                <a:lstStyle/>
                <a:p>
                  <a:endParaRPr lang="en-US"/>
                </a:p>
              </p:txBody>
            </p:sp>
            <p:sp>
              <p:nvSpPr>
                <p:cNvPr id="7292" name="Oval 153"/>
                <p:cNvSpPr>
                  <a:spLocks noChangeArrowheads="1"/>
                </p:cNvSpPr>
                <p:nvPr/>
              </p:nvSpPr>
              <p:spPr bwMode="auto">
                <a:xfrm>
                  <a:off x="2040" y="3243"/>
                  <a:ext cx="64" cy="64"/>
                </a:xfrm>
                <a:prstGeom prst="ellipse">
                  <a:avLst/>
                </a:prstGeom>
                <a:solidFill>
                  <a:schemeClr val="accent2"/>
                </a:solidFill>
                <a:ln w="9525">
                  <a:noFill/>
                  <a:miter lim="800000"/>
                  <a:headEnd/>
                  <a:tailEnd/>
                </a:ln>
              </p:spPr>
              <p:txBody>
                <a:bodyPr wrap="none" anchor="ctr"/>
                <a:lstStyle/>
                <a:p>
                  <a:endParaRPr lang="en-US"/>
                </a:p>
              </p:txBody>
            </p:sp>
            <p:sp>
              <p:nvSpPr>
                <p:cNvPr id="7293" name="Oval 154"/>
                <p:cNvSpPr>
                  <a:spLocks noChangeArrowheads="1"/>
                </p:cNvSpPr>
                <p:nvPr/>
              </p:nvSpPr>
              <p:spPr bwMode="auto">
                <a:xfrm>
                  <a:off x="2040" y="3342"/>
                  <a:ext cx="64" cy="64"/>
                </a:xfrm>
                <a:prstGeom prst="ellipse">
                  <a:avLst/>
                </a:prstGeom>
                <a:solidFill>
                  <a:schemeClr val="accent2"/>
                </a:solidFill>
                <a:ln w="9525">
                  <a:noFill/>
                  <a:miter lim="800000"/>
                  <a:headEnd/>
                  <a:tailEnd/>
                </a:ln>
              </p:spPr>
              <p:txBody>
                <a:bodyPr wrap="none" anchor="ctr"/>
                <a:lstStyle/>
                <a:p>
                  <a:endParaRPr lang="en-US"/>
                </a:p>
              </p:txBody>
            </p:sp>
            <p:sp>
              <p:nvSpPr>
                <p:cNvPr id="7294" name="Oval 155"/>
                <p:cNvSpPr>
                  <a:spLocks noChangeArrowheads="1"/>
                </p:cNvSpPr>
                <p:nvPr/>
              </p:nvSpPr>
              <p:spPr bwMode="auto">
                <a:xfrm>
                  <a:off x="2040" y="3441"/>
                  <a:ext cx="64" cy="64"/>
                </a:xfrm>
                <a:prstGeom prst="ellipse">
                  <a:avLst/>
                </a:prstGeom>
                <a:solidFill>
                  <a:schemeClr val="accent2"/>
                </a:solidFill>
                <a:ln w="9525">
                  <a:noFill/>
                  <a:miter lim="800000"/>
                  <a:headEnd/>
                  <a:tailEnd/>
                </a:ln>
              </p:spPr>
              <p:txBody>
                <a:bodyPr wrap="none" anchor="ctr"/>
                <a:lstStyle/>
                <a:p>
                  <a:endParaRPr lang="en-US"/>
                </a:p>
              </p:txBody>
            </p:sp>
            <p:sp>
              <p:nvSpPr>
                <p:cNvPr id="7295" name="Oval 156"/>
                <p:cNvSpPr>
                  <a:spLocks noChangeArrowheads="1"/>
                </p:cNvSpPr>
                <p:nvPr/>
              </p:nvSpPr>
              <p:spPr bwMode="auto">
                <a:xfrm>
                  <a:off x="2040" y="3540"/>
                  <a:ext cx="64" cy="64"/>
                </a:xfrm>
                <a:prstGeom prst="ellipse">
                  <a:avLst/>
                </a:prstGeom>
                <a:solidFill>
                  <a:schemeClr val="accent2"/>
                </a:solidFill>
                <a:ln w="9525">
                  <a:noFill/>
                  <a:miter lim="800000"/>
                  <a:headEnd/>
                  <a:tailEnd/>
                </a:ln>
              </p:spPr>
              <p:txBody>
                <a:bodyPr wrap="none" anchor="ctr"/>
                <a:lstStyle/>
                <a:p>
                  <a:endParaRPr lang="en-US"/>
                </a:p>
              </p:txBody>
            </p:sp>
            <p:sp>
              <p:nvSpPr>
                <p:cNvPr id="7296" name="Oval 157"/>
                <p:cNvSpPr>
                  <a:spLocks noChangeArrowheads="1"/>
                </p:cNvSpPr>
                <p:nvPr/>
              </p:nvSpPr>
              <p:spPr bwMode="auto">
                <a:xfrm>
                  <a:off x="2040" y="3640"/>
                  <a:ext cx="64" cy="64"/>
                </a:xfrm>
                <a:prstGeom prst="ellipse">
                  <a:avLst/>
                </a:prstGeom>
                <a:solidFill>
                  <a:schemeClr val="accent2"/>
                </a:solidFill>
                <a:ln w="9525">
                  <a:noFill/>
                  <a:miter lim="800000"/>
                  <a:headEnd/>
                  <a:tailEnd/>
                </a:ln>
              </p:spPr>
              <p:txBody>
                <a:bodyPr wrap="none" anchor="ctr"/>
                <a:lstStyle/>
                <a:p>
                  <a:endParaRPr lang="en-US"/>
                </a:p>
              </p:txBody>
            </p:sp>
          </p:grpSp>
          <p:grpSp>
            <p:nvGrpSpPr>
              <p:cNvPr id="7250" name="Group 158"/>
              <p:cNvGrpSpPr>
                <a:grpSpLocks/>
              </p:cNvGrpSpPr>
              <p:nvPr/>
            </p:nvGrpSpPr>
            <p:grpSpPr bwMode="auto">
              <a:xfrm>
                <a:off x="2987" y="2632"/>
                <a:ext cx="64" cy="1056"/>
                <a:chOff x="2040" y="2648"/>
                <a:chExt cx="64" cy="1056"/>
              </a:xfrm>
            </p:grpSpPr>
            <p:sp>
              <p:nvSpPr>
                <p:cNvPr id="7275" name="Oval 159"/>
                <p:cNvSpPr>
                  <a:spLocks noChangeArrowheads="1"/>
                </p:cNvSpPr>
                <p:nvPr/>
              </p:nvSpPr>
              <p:spPr bwMode="auto">
                <a:xfrm>
                  <a:off x="2040" y="2648"/>
                  <a:ext cx="64" cy="64"/>
                </a:xfrm>
                <a:prstGeom prst="ellipse">
                  <a:avLst/>
                </a:prstGeom>
                <a:solidFill>
                  <a:schemeClr val="accent2"/>
                </a:solidFill>
                <a:ln w="9525">
                  <a:noFill/>
                  <a:miter lim="800000"/>
                  <a:headEnd/>
                  <a:tailEnd/>
                </a:ln>
              </p:spPr>
              <p:txBody>
                <a:bodyPr wrap="none" anchor="ctr"/>
                <a:lstStyle/>
                <a:p>
                  <a:endParaRPr lang="en-US"/>
                </a:p>
              </p:txBody>
            </p:sp>
            <p:sp>
              <p:nvSpPr>
                <p:cNvPr id="7276" name="Oval 160"/>
                <p:cNvSpPr>
                  <a:spLocks noChangeArrowheads="1"/>
                </p:cNvSpPr>
                <p:nvPr/>
              </p:nvSpPr>
              <p:spPr bwMode="auto">
                <a:xfrm>
                  <a:off x="2040" y="2747"/>
                  <a:ext cx="64" cy="64"/>
                </a:xfrm>
                <a:prstGeom prst="ellipse">
                  <a:avLst/>
                </a:prstGeom>
                <a:solidFill>
                  <a:schemeClr val="accent2"/>
                </a:solidFill>
                <a:ln w="9525">
                  <a:noFill/>
                  <a:miter lim="800000"/>
                  <a:headEnd/>
                  <a:tailEnd/>
                </a:ln>
              </p:spPr>
              <p:txBody>
                <a:bodyPr wrap="none" anchor="ctr"/>
                <a:lstStyle/>
                <a:p>
                  <a:endParaRPr lang="en-US"/>
                </a:p>
              </p:txBody>
            </p:sp>
            <p:sp>
              <p:nvSpPr>
                <p:cNvPr id="7277" name="Oval 161"/>
                <p:cNvSpPr>
                  <a:spLocks noChangeArrowheads="1"/>
                </p:cNvSpPr>
                <p:nvPr/>
              </p:nvSpPr>
              <p:spPr bwMode="auto">
                <a:xfrm>
                  <a:off x="2040" y="2846"/>
                  <a:ext cx="64" cy="64"/>
                </a:xfrm>
                <a:prstGeom prst="ellipse">
                  <a:avLst/>
                </a:prstGeom>
                <a:solidFill>
                  <a:schemeClr val="accent2"/>
                </a:solidFill>
                <a:ln w="9525">
                  <a:noFill/>
                  <a:miter lim="800000"/>
                  <a:headEnd/>
                  <a:tailEnd/>
                </a:ln>
              </p:spPr>
              <p:txBody>
                <a:bodyPr wrap="none" anchor="ctr"/>
                <a:lstStyle/>
                <a:p>
                  <a:endParaRPr lang="en-US"/>
                </a:p>
              </p:txBody>
            </p:sp>
            <p:sp>
              <p:nvSpPr>
                <p:cNvPr id="7278" name="Oval 162"/>
                <p:cNvSpPr>
                  <a:spLocks noChangeArrowheads="1"/>
                </p:cNvSpPr>
                <p:nvPr/>
              </p:nvSpPr>
              <p:spPr bwMode="auto">
                <a:xfrm>
                  <a:off x="2040" y="2945"/>
                  <a:ext cx="64" cy="64"/>
                </a:xfrm>
                <a:prstGeom prst="ellipse">
                  <a:avLst/>
                </a:prstGeom>
                <a:solidFill>
                  <a:schemeClr val="accent2"/>
                </a:solidFill>
                <a:ln w="9525">
                  <a:noFill/>
                  <a:miter lim="800000"/>
                  <a:headEnd/>
                  <a:tailEnd/>
                </a:ln>
              </p:spPr>
              <p:txBody>
                <a:bodyPr wrap="none" anchor="ctr"/>
                <a:lstStyle/>
                <a:p>
                  <a:endParaRPr lang="en-US"/>
                </a:p>
              </p:txBody>
            </p:sp>
            <p:sp>
              <p:nvSpPr>
                <p:cNvPr id="7279" name="Oval 163"/>
                <p:cNvSpPr>
                  <a:spLocks noChangeArrowheads="1"/>
                </p:cNvSpPr>
                <p:nvPr/>
              </p:nvSpPr>
              <p:spPr bwMode="auto">
                <a:xfrm>
                  <a:off x="2040" y="3044"/>
                  <a:ext cx="64" cy="64"/>
                </a:xfrm>
                <a:prstGeom prst="ellipse">
                  <a:avLst/>
                </a:prstGeom>
                <a:solidFill>
                  <a:schemeClr val="accent2"/>
                </a:solidFill>
                <a:ln w="9525">
                  <a:noFill/>
                  <a:miter lim="800000"/>
                  <a:headEnd/>
                  <a:tailEnd/>
                </a:ln>
              </p:spPr>
              <p:txBody>
                <a:bodyPr wrap="none" anchor="ctr"/>
                <a:lstStyle/>
                <a:p>
                  <a:endParaRPr lang="en-US"/>
                </a:p>
              </p:txBody>
            </p:sp>
            <p:sp>
              <p:nvSpPr>
                <p:cNvPr id="7280" name="Oval 164"/>
                <p:cNvSpPr>
                  <a:spLocks noChangeArrowheads="1"/>
                </p:cNvSpPr>
                <p:nvPr/>
              </p:nvSpPr>
              <p:spPr bwMode="auto">
                <a:xfrm>
                  <a:off x="2040" y="3144"/>
                  <a:ext cx="64" cy="64"/>
                </a:xfrm>
                <a:prstGeom prst="ellipse">
                  <a:avLst/>
                </a:prstGeom>
                <a:solidFill>
                  <a:schemeClr val="accent2"/>
                </a:solidFill>
                <a:ln w="9525">
                  <a:noFill/>
                  <a:miter lim="800000"/>
                  <a:headEnd/>
                  <a:tailEnd/>
                </a:ln>
              </p:spPr>
              <p:txBody>
                <a:bodyPr wrap="none" anchor="ctr"/>
                <a:lstStyle/>
                <a:p>
                  <a:endParaRPr lang="en-US"/>
                </a:p>
              </p:txBody>
            </p:sp>
            <p:sp>
              <p:nvSpPr>
                <p:cNvPr id="7281" name="Oval 165"/>
                <p:cNvSpPr>
                  <a:spLocks noChangeArrowheads="1"/>
                </p:cNvSpPr>
                <p:nvPr/>
              </p:nvSpPr>
              <p:spPr bwMode="auto">
                <a:xfrm>
                  <a:off x="2040" y="3243"/>
                  <a:ext cx="64" cy="64"/>
                </a:xfrm>
                <a:prstGeom prst="ellipse">
                  <a:avLst/>
                </a:prstGeom>
                <a:solidFill>
                  <a:schemeClr val="accent2"/>
                </a:solidFill>
                <a:ln w="9525">
                  <a:noFill/>
                  <a:miter lim="800000"/>
                  <a:headEnd/>
                  <a:tailEnd/>
                </a:ln>
              </p:spPr>
              <p:txBody>
                <a:bodyPr wrap="none" anchor="ctr"/>
                <a:lstStyle/>
                <a:p>
                  <a:endParaRPr lang="en-US"/>
                </a:p>
              </p:txBody>
            </p:sp>
            <p:sp>
              <p:nvSpPr>
                <p:cNvPr id="7282" name="Oval 166"/>
                <p:cNvSpPr>
                  <a:spLocks noChangeArrowheads="1"/>
                </p:cNvSpPr>
                <p:nvPr/>
              </p:nvSpPr>
              <p:spPr bwMode="auto">
                <a:xfrm>
                  <a:off x="2040" y="3342"/>
                  <a:ext cx="64" cy="64"/>
                </a:xfrm>
                <a:prstGeom prst="ellipse">
                  <a:avLst/>
                </a:prstGeom>
                <a:solidFill>
                  <a:schemeClr val="accent2"/>
                </a:solidFill>
                <a:ln w="9525">
                  <a:noFill/>
                  <a:miter lim="800000"/>
                  <a:headEnd/>
                  <a:tailEnd/>
                </a:ln>
              </p:spPr>
              <p:txBody>
                <a:bodyPr wrap="none" anchor="ctr"/>
                <a:lstStyle/>
                <a:p>
                  <a:endParaRPr lang="en-US"/>
                </a:p>
              </p:txBody>
            </p:sp>
            <p:sp>
              <p:nvSpPr>
                <p:cNvPr id="7283" name="Oval 167"/>
                <p:cNvSpPr>
                  <a:spLocks noChangeArrowheads="1"/>
                </p:cNvSpPr>
                <p:nvPr/>
              </p:nvSpPr>
              <p:spPr bwMode="auto">
                <a:xfrm>
                  <a:off x="2040" y="3441"/>
                  <a:ext cx="64" cy="64"/>
                </a:xfrm>
                <a:prstGeom prst="ellipse">
                  <a:avLst/>
                </a:prstGeom>
                <a:solidFill>
                  <a:schemeClr val="accent2"/>
                </a:solidFill>
                <a:ln w="9525">
                  <a:noFill/>
                  <a:miter lim="800000"/>
                  <a:headEnd/>
                  <a:tailEnd/>
                </a:ln>
              </p:spPr>
              <p:txBody>
                <a:bodyPr wrap="none" anchor="ctr"/>
                <a:lstStyle/>
                <a:p>
                  <a:endParaRPr lang="en-US"/>
                </a:p>
              </p:txBody>
            </p:sp>
            <p:sp>
              <p:nvSpPr>
                <p:cNvPr id="7284" name="Oval 168"/>
                <p:cNvSpPr>
                  <a:spLocks noChangeArrowheads="1"/>
                </p:cNvSpPr>
                <p:nvPr/>
              </p:nvSpPr>
              <p:spPr bwMode="auto">
                <a:xfrm>
                  <a:off x="2040" y="3540"/>
                  <a:ext cx="64" cy="64"/>
                </a:xfrm>
                <a:prstGeom prst="ellipse">
                  <a:avLst/>
                </a:prstGeom>
                <a:solidFill>
                  <a:schemeClr val="accent2"/>
                </a:solidFill>
                <a:ln w="9525">
                  <a:noFill/>
                  <a:miter lim="800000"/>
                  <a:headEnd/>
                  <a:tailEnd/>
                </a:ln>
              </p:spPr>
              <p:txBody>
                <a:bodyPr wrap="none" anchor="ctr"/>
                <a:lstStyle/>
                <a:p>
                  <a:endParaRPr lang="en-US"/>
                </a:p>
              </p:txBody>
            </p:sp>
            <p:sp>
              <p:nvSpPr>
                <p:cNvPr id="7285" name="Oval 169"/>
                <p:cNvSpPr>
                  <a:spLocks noChangeArrowheads="1"/>
                </p:cNvSpPr>
                <p:nvPr/>
              </p:nvSpPr>
              <p:spPr bwMode="auto">
                <a:xfrm>
                  <a:off x="2040" y="3640"/>
                  <a:ext cx="64" cy="64"/>
                </a:xfrm>
                <a:prstGeom prst="ellipse">
                  <a:avLst/>
                </a:prstGeom>
                <a:solidFill>
                  <a:schemeClr val="accent2"/>
                </a:solidFill>
                <a:ln w="9525">
                  <a:noFill/>
                  <a:miter lim="800000"/>
                  <a:headEnd/>
                  <a:tailEnd/>
                </a:ln>
              </p:spPr>
              <p:txBody>
                <a:bodyPr wrap="none" anchor="ctr"/>
                <a:lstStyle/>
                <a:p>
                  <a:endParaRPr lang="en-US"/>
                </a:p>
              </p:txBody>
            </p:sp>
          </p:grpSp>
          <p:grpSp>
            <p:nvGrpSpPr>
              <p:cNvPr id="7251" name="Group 170"/>
              <p:cNvGrpSpPr>
                <a:grpSpLocks/>
              </p:cNvGrpSpPr>
              <p:nvPr/>
            </p:nvGrpSpPr>
            <p:grpSpPr bwMode="auto">
              <a:xfrm>
                <a:off x="3085" y="2632"/>
                <a:ext cx="64" cy="1056"/>
                <a:chOff x="2040" y="2648"/>
                <a:chExt cx="64" cy="1056"/>
              </a:xfrm>
            </p:grpSpPr>
            <p:sp>
              <p:nvSpPr>
                <p:cNvPr id="7264" name="Oval 171"/>
                <p:cNvSpPr>
                  <a:spLocks noChangeArrowheads="1"/>
                </p:cNvSpPr>
                <p:nvPr/>
              </p:nvSpPr>
              <p:spPr bwMode="auto">
                <a:xfrm>
                  <a:off x="2040" y="2648"/>
                  <a:ext cx="64" cy="64"/>
                </a:xfrm>
                <a:prstGeom prst="ellipse">
                  <a:avLst/>
                </a:prstGeom>
                <a:solidFill>
                  <a:schemeClr val="accent2"/>
                </a:solidFill>
                <a:ln w="9525">
                  <a:noFill/>
                  <a:miter lim="800000"/>
                  <a:headEnd/>
                  <a:tailEnd/>
                </a:ln>
              </p:spPr>
              <p:txBody>
                <a:bodyPr wrap="none" anchor="ctr"/>
                <a:lstStyle/>
                <a:p>
                  <a:endParaRPr lang="en-US"/>
                </a:p>
              </p:txBody>
            </p:sp>
            <p:sp>
              <p:nvSpPr>
                <p:cNvPr id="7265" name="Oval 172"/>
                <p:cNvSpPr>
                  <a:spLocks noChangeArrowheads="1"/>
                </p:cNvSpPr>
                <p:nvPr/>
              </p:nvSpPr>
              <p:spPr bwMode="auto">
                <a:xfrm>
                  <a:off x="2040" y="2747"/>
                  <a:ext cx="64" cy="64"/>
                </a:xfrm>
                <a:prstGeom prst="ellipse">
                  <a:avLst/>
                </a:prstGeom>
                <a:solidFill>
                  <a:schemeClr val="accent2"/>
                </a:solidFill>
                <a:ln w="9525">
                  <a:noFill/>
                  <a:miter lim="800000"/>
                  <a:headEnd/>
                  <a:tailEnd/>
                </a:ln>
              </p:spPr>
              <p:txBody>
                <a:bodyPr wrap="none" anchor="ctr"/>
                <a:lstStyle/>
                <a:p>
                  <a:endParaRPr lang="en-US"/>
                </a:p>
              </p:txBody>
            </p:sp>
            <p:sp>
              <p:nvSpPr>
                <p:cNvPr id="7266" name="Oval 173"/>
                <p:cNvSpPr>
                  <a:spLocks noChangeArrowheads="1"/>
                </p:cNvSpPr>
                <p:nvPr/>
              </p:nvSpPr>
              <p:spPr bwMode="auto">
                <a:xfrm>
                  <a:off x="2040" y="2846"/>
                  <a:ext cx="64" cy="64"/>
                </a:xfrm>
                <a:prstGeom prst="ellipse">
                  <a:avLst/>
                </a:prstGeom>
                <a:solidFill>
                  <a:schemeClr val="accent2"/>
                </a:solidFill>
                <a:ln w="9525">
                  <a:noFill/>
                  <a:miter lim="800000"/>
                  <a:headEnd/>
                  <a:tailEnd/>
                </a:ln>
              </p:spPr>
              <p:txBody>
                <a:bodyPr wrap="none" anchor="ctr"/>
                <a:lstStyle/>
                <a:p>
                  <a:endParaRPr lang="en-US"/>
                </a:p>
              </p:txBody>
            </p:sp>
            <p:sp>
              <p:nvSpPr>
                <p:cNvPr id="7267" name="Oval 174"/>
                <p:cNvSpPr>
                  <a:spLocks noChangeArrowheads="1"/>
                </p:cNvSpPr>
                <p:nvPr/>
              </p:nvSpPr>
              <p:spPr bwMode="auto">
                <a:xfrm>
                  <a:off x="2040" y="2945"/>
                  <a:ext cx="64" cy="64"/>
                </a:xfrm>
                <a:prstGeom prst="ellipse">
                  <a:avLst/>
                </a:prstGeom>
                <a:solidFill>
                  <a:schemeClr val="accent2"/>
                </a:solidFill>
                <a:ln w="9525">
                  <a:noFill/>
                  <a:miter lim="800000"/>
                  <a:headEnd/>
                  <a:tailEnd/>
                </a:ln>
              </p:spPr>
              <p:txBody>
                <a:bodyPr wrap="none" anchor="ctr"/>
                <a:lstStyle/>
                <a:p>
                  <a:endParaRPr lang="en-US"/>
                </a:p>
              </p:txBody>
            </p:sp>
            <p:sp>
              <p:nvSpPr>
                <p:cNvPr id="7268" name="Oval 175"/>
                <p:cNvSpPr>
                  <a:spLocks noChangeArrowheads="1"/>
                </p:cNvSpPr>
                <p:nvPr/>
              </p:nvSpPr>
              <p:spPr bwMode="auto">
                <a:xfrm>
                  <a:off x="2040" y="3044"/>
                  <a:ext cx="64" cy="64"/>
                </a:xfrm>
                <a:prstGeom prst="ellipse">
                  <a:avLst/>
                </a:prstGeom>
                <a:solidFill>
                  <a:schemeClr val="accent2"/>
                </a:solidFill>
                <a:ln w="9525">
                  <a:noFill/>
                  <a:miter lim="800000"/>
                  <a:headEnd/>
                  <a:tailEnd/>
                </a:ln>
              </p:spPr>
              <p:txBody>
                <a:bodyPr wrap="none" anchor="ctr"/>
                <a:lstStyle/>
                <a:p>
                  <a:endParaRPr lang="en-US"/>
                </a:p>
              </p:txBody>
            </p:sp>
            <p:sp>
              <p:nvSpPr>
                <p:cNvPr id="7269" name="Oval 176"/>
                <p:cNvSpPr>
                  <a:spLocks noChangeArrowheads="1"/>
                </p:cNvSpPr>
                <p:nvPr/>
              </p:nvSpPr>
              <p:spPr bwMode="auto">
                <a:xfrm>
                  <a:off x="2040" y="3144"/>
                  <a:ext cx="64" cy="64"/>
                </a:xfrm>
                <a:prstGeom prst="ellipse">
                  <a:avLst/>
                </a:prstGeom>
                <a:solidFill>
                  <a:schemeClr val="accent2"/>
                </a:solidFill>
                <a:ln w="9525">
                  <a:noFill/>
                  <a:miter lim="800000"/>
                  <a:headEnd/>
                  <a:tailEnd/>
                </a:ln>
              </p:spPr>
              <p:txBody>
                <a:bodyPr wrap="none" anchor="ctr"/>
                <a:lstStyle/>
                <a:p>
                  <a:endParaRPr lang="en-US"/>
                </a:p>
              </p:txBody>
            </p:sp>
            <p:sp>
              <p:nvSpPr>
                <p:cNvPr id="7270" name="Oval 177"/>
                <p:cNvSpPr>
                  <a:spLocks noChangeArrowheads="1"/>
                </p:cNvSpPr>
                <p:nvPr/>
              </p:nvSpPr>
              <p:spPr bwMode="auto">
                <a:xfrm>
                  <a:off x="2040" y="3243"/>
                  <a:ext cx="64" cy="64"/>
                </a:xfrm>
                <a:prstGeom prst="ellipse">
                  <a:avLst/>
                </a:prstGeom>
                <a:solidFill>
                  <a:schemeClr val="accent2"/>
                </a:solidFill>
                <a:ln w="9525">
                  <a:noFill/>
                  <a:miter lim="800000"/>
                  <a:headEnd/>
                  <a:tailEnd/>
                </a:ln>
              </p:spPr>
              <p:txBody>
                <a:bodyPr wrap="none" anchor="ctr"/>
                <a:lstStyle/>
                <a:p>
                  <a:endParaRPr lang="en-US"/>
                </a:p>
              </p:txBody>
            </p:sp>
            <p:sp>
              <p:nvSpPr>
                <p:cNvPr id="7271" name="Oval 178"/>
                <p:cNvSpPr>
                  <a:spLocks noChangeArrowheads="1"/>
                </p:cNvSpPr>
                <p:nvPr/>
              </p:nvSpPr>
              <p:spPr bwMode="auto">
                <a:xfrm>
                  <a:off x="2040" y="3342"/>
                  <a:ext cx="64" cy="64"/>
                </a:xfrm>
                <a:prstGeom prst="ellipse">
                  <a:avLst/>
                </a:prstGeom>
                <a:solidFill>
                  <a:schemeClr val="accent2"/>
                </a:solidFill>
                <a:ln w="9525">
                  <a:noFill/>
                  <a:miter lim="800000"/>
                  <a:headEnd/>
                  <a:tailEnd/>
                </a:ln>
              </p:spPr>
              <p:txBody>
                <a:bodyPr wrap="none" anchor="ctr"/>
                <a:lstStyle/>
                <a:p>
                  <a:endParaRPr lang="en-US"/>
                </a:p>
              </p:txBody>
            </p:sp>
            <p:sp>
              <p:nvSpPr>
                <p:cNvPr id="7272" name="Oval 179"/>
                <p:cNvSpPr>
                  <a:spLocks noChangeArrowheads="1"/>
                </p:cNvSpPr>
                <p:nvPr/>
              </p:nvSpPr>
              <p:spPr bwMode="auto">
                <a:xfrm>
                  <a:off x="2040" y="3441"/>
                  <a:ext cx="64" cy="64"/>
                </a:xfrm>
                <a:prstGeom prst="ellipse">
                  <a:avLst/>
                </a:prstGeom>
                <a:solidFill>
                  <a:schemeClr val="accent2"/>
                </a:solidFill>
                <a:ln w="9525">
                  <a:noFill/>
                  <a:miter lim="800000"/>
                  <a:headEnd/>
                  <a:tailEnd/>
                </a:ln>
              </p:spPr>
              <p:txBody>
                <a:bodyPr wrap="none" anchor="ctr"/>
                <a:lstStyle/>
                <a:p>
                  <a:endParaRPr lang="en-US"/>
                </a:p>
              </p:txBody>
            </p:sp>
            <p:sp>
              <p:nvSpPr>
                <p:cNvPr id="7273" name="Oval 180"/>
                <p:cNvSpPr>
                  <a:spLocks noChangeArrowheads="1"/>
                </p:cNvSpPr>
                <p:nvPr/>
              </p:nvSpPr>
              <p:spPr bwMode="auto">
                <a:xfrm>
                  <a:off x="2040" y="3540"/>
                  <a:ext cx="64" cy="64"/>
                </a:xfrm>
                <a:prstGeom prst="ellipse">
                  <a:avLst/>
                </a:prstGeom>
                <a:solidFill>
                  <a:schemeClr val="accent2"/>
                </a:solidFill>
                <a:ln w="9525">
                  <a:noFill/>
                  <a:miter lim="800000"/>
                  <a:headEnd/>
                  <a:tailEnd/>
                </a:ln>
              </p:spPr>
              <p:txBody>
                <a:bodyPr wrap="none" anchor="ctr"/>
                <a:lstStyle/>
                <a:p>
                  <a:endParaRPr lang="en-US"/>
                </a:p>
              </p:txBody>
            </p:sp>
            <p:sp>
              <p:nvSpPr>
                <p:cNvPr id="7274" name="Oval 181"/>
                <p:cNvSpPr>
                  <a:spLocks noChangeArrowheads="1"/>
                </p:cNvSpPr>
                <p:nvPr/>
              </p:nvSpPr>
              <p:spPr bwMode="auto">
                <a:xfrm>
                  <a:off x="2040" y="3640"/>
                  <a:ext cx="64" cy="64"/>
                </a:xfrm>
                <a:prstGeom prst="ellipse">
                  <a:avLst/>
                </a:prstGeom>
                <a:solidFill>
                  <a:schemeClr val="accent2"/>
                </a:solidFill>
                <a:ln w="9525">
                  <a:noFill/>
                  <a:miter lim="800000"/>
                  <a:headEnd/>
                  <a:tailEnd/>
                </a:ln>
              </p:spPr>
              <p:txBody>
                <a:bodyPr wrap="none" anchor="ctr"/>
                <a:lstStyle/>
                <a:p>
                  <a:endParaRPr lang="en-US"/>
                </a:p>
              </p:txBody>
            </p:sp>
          </p:grpSp>
          <p:grpSp>
            <p:nvGrpSpPr>
              <p:cNvPr id="7252" name="Group 182"/>
              <p:cNvGrpSpPr>
                <a:grpSpLocks/>
              </p:cNvGrpSpPr>
              <p:nvPr/>
            </p:nvGrpSpPr>
            <p:grpSpPr bwMode="auto">
              <a:xfrm>
                <a:off x="3184" y="2632"/>
                <a:ext cx="64" cy="1056"/>
                <a:chOff x="2040" y="2648"/>
                <a:chExt cx="64" cy="1056"/>
              </a:xfrm>
            </p:grpSpPr>
            <p:sp>
              <p:nvSpPr>
                <p:cNvPr id="7253" name="Oval 183"/>
                <p:cNvSpPr>
                  <a:spLocks noChangeArrowheads="1"/>
                </p:cNvSpPr>
                <p:nvPr/>
              </p:nvSpPr>
              <p:spPr bwMode="auto">
                <a:xfrm>
                  <a:off x="2040" y="2648"/>
                  <a:ext cx="64" cy="64"/>
                </a:xfrm>
                <a:prstGeom prst="ellipse">
                  <a:avLst/>
                </a:prstGeom>
                <a:solidFill>
                  <a:schemeClr val="accent2"/>
                </a:solidFill>
                <a:ln w="9525">
                  <a:noFill/>
                  <a:miter lim="800000"/>
                  <a:headEnd/>
                  <a:tailEnd/>
                </a:ln>
              </p:spPr>
              <p:txBody>
                <a:bodyPr wrap="none" anchor="ctr"/>
                <a:lstStyle/>
                <a:p>
                  <a:endParaRPr lang="en-US"/>
                </a:p>
              </p:txBody>
            </p:sp>
            <p:sp>
              <p:nvSpPr>
                <p:cNvPr id="7254" name="Oval 184"/>
                <p:cNvSpPr>
                  <a:spLocks noChangeArrowheads="1"/>
                </p:cNvSpPr>
                <p:nvPr/>
              </p:nvSpPr>
              <p:spPr bwMode="auto">
                <a:xfrm>
                  <a:off x="2040" y="2747"/>
                  <a:ext cx="64" cy="64"/>
                </a:xfrm>
                <a:prstGeom prst="ellipse">
                  <a:avLst/>
                </a:prstGeom>
                <a:solidFill>
                  <a:schemeClr val="accent2"/>
                </a:solidFill>
                <a:ln w="9525">
                  <a:noFill/>
                  <a:miter lim="800000"/>
                  <a:headEnd/>
                  <a:tailEnd/>
                </a:ln>
              </p:spPr>
              <p:txBody>
                <a:bodyPr wrap="none" anchor="ctr"/>
                <a:lstStyle/>
                <a:p>
                  <a:endParaRPr lang="en-US"/>
                </a:p>
              </p:txBody>
            </p:sp>
            <p:sp>
              <p:nvSpPr>
                <p:cNvPr id="7255" name="Oval 185"/>
                <p:cNvSpPr>
                  <a:spLocks noChangeArrowheads="1"/>
                </p:cNvSpPr>
                <p:nvPr/>
              </p:nvSpPr>
              <p:spPr bwMode="auto">
                <a:xfrm>
                  <a:off x="2040" y="2846"/>
                  <a:ext cx="64" cy="64"/>
                </a:xfrm>
                <a:prstGeom prst="ellipse">
                  <a:avLst/>
                </a:prstGeom>
                <a:solidFill>
                  <a:schemeClr val="accent2"/>
                </a:solidFill>
                <a:ln w="9525">
                  <a:noFill/>
                  <a:miter lim="800000"/>
                  <a:headEnd/>
                  <a:tailEnd/>
                </a:ln>
              </p:spPr>
              <p:txBody>
                <a:bodyPr wrap="none" anchor="ctr"/>
                <a:lstStyle/>
                <a:p>
                  <a:endParaRPr lang="en-US"/>
                </a:p>
              </p:txBody>
            </p:sp>
            <p:sp>
              <p:nvSpPr>
                <p:cNvPr id="7256" name="Oval 186"/>
                <p:cNvSpPr>
                  <a:spLocks noChangeArrowheads="1"/>
                </p:cNvSpPr>
                <p:nvPr/>
              </p:nvSpPr>
              <p:spPr bwMode="auto">
                <a:xfrm>
                  <a:off x="2040" y="2945"/>
                  <a:ext cx="64" cy="64"/>
                </a:xfrm>
                <a:prstGeom prst="ellipse">
                  <a:avLst/>
                </a:prstGeom>
                <a:solidFill>
                  <a:schemeClr val="accent2"/>
                </a:solidFill>
                <a:ln w="9525">
                  <a:noFill/>
                  <a:miter lim="800000"/>
                  <a:headEnd/>
                  <a:tailEnd/>
                </a:ln>
              </p:spPr>
              <p:txBody>
                <a:bodyPr wrap="none" anchor="ctr"/>
                <a:lstStyle/>
                <a:p>
                  <a:endParaRPr lang="en-US"/>
                </a:p>
              </p:txBody>
            </p:sp>
            <p:sp>
              <p:nvSpPr>
                <p:cNvPr id="7257" name="Oval 187"/>
                <p:cNvSpPr>
                  <a:spLocks noChangeArrowheads="1"/>
                </p:cNvSpPr>
                <p:nvPr/>
              </p:nvSpPr>
              <p:spPr bwMode="auto">
                <a:xfrm>
                  <a:off x="2040" y="3044"/>
                  <a:ext cx="64" cy="64"/>
                </a:xfrm>
                <a:prstGeom prst="ellipse">
                  <a:avLst/>
                </a:prstGeom>
                <a:solidFill>
                  <a:schemeClr val="accent2"/>
                </a:solidFill>
                <a:ln w="9525">
                  <a:noFill/>
                  <a:miter lim="800000"/>
                  <a:headEnd/>
                  <a:tailEnd/>
                </a:ln>
              </p:spPr>
              <p:txBody>
                <a:bodyPr wrap="none" anchor="ctr"/>
                <a:lstStyle/>
                <a:p>
                  <a:endParaRPr lang="en-US"/>
                </a:p>
              </p:txBody>
            </p:sp>
            <p:sp>
              <p:nvSpPr>
                <p:cNvPr id="7258" name="Oval 188"/>
                <p:cNvSpPr>
                  <a:spLocks noChangeArrowheads="1"/>
                </p:cNvSpPr>
                <p:nvPr/>
              </p:nvSpPr>
              <p:spPr bwMode="auto">
                <a:xfrm>
                  <a:off x="2040" y="3144"/>
                  <a:ext cx="64" cy="64"/>
                </a:xfrm>
                <a:prstGeom prst="ellipse">
                  <a:avLst/>
                </a:prstGeom>
                <a:solidFill>
                  <a:schemeClr val="accent2"/>
                </a:solidFill>
                <a:ln w="9525">
                  <a:noFill/>
                  <a:miter lim="800000"/>
                  <a:headEnd/>
                  <a:tailEnd/>
                </a:ln>
              </p:spPr>
              <p:txBody>
                <a:bodyPr wrap="none" anchor="ctr"/>
                <a:lstStyle/>
                <a:p>
                  <a:endParaRPr lang="en-US"/>
                </a:p>
              </p:txBody>
            </p:sp>
            <p:sp>
              <p:nvSpPr>
                <p:cNvPr id="7259" name="Oval 189"/>
                <p:cNvSpPr>
                  <a:spLocks noChangeArrowheads="1"/>
                </p:cNvSpPr>
                <p:nvPr/>
              </p:nvSpPr>
              <p:spPr bwMode="auto">
                <a:xfrm>
                  <a:off x="2040" y="3243"/>
                  <a:ext cx="64" cy="64"/>
                </a:xfrm>
                <a:prstGeom prst="ellipse">
                  <a:avLst/>
                </a:prstGeom>
                <a:solidFill>
                  <a:schemeClr val="accent2"/>
                </a:solidFill>
                <a:ln w="9525">
                  <a:noFill/>
                  <a:miter lim="800000"/>
                  <a:headEnd/>
                  <a:tailEnd/>
                </a:ln>
              </p:spPr>
              <p:txBody>
                <a:bodyPr wrap="none" anchor="ctr"/>
                <a:lstStyle/>
                <a:p>
                  <a:endParaRPr lang="en-US"/>
                </a:p>
              </p:txBody>
            </p:sp>
            <p:sp>
              <p:nvSpPr>
                <p:cNvPr id="7260" name="Oval 190"/>
                <p:cNvSpPr>
                  <a:spLocks noChangeArrowheads="1"/>
                </p:cNvSpPr>
                <p:nvPr/>
              </p:nvSpPr>
              <p:spPr bwMode="auto">
                <a:xfrm>
                  <a:off x="2040" y="3342"/>
                  <a:ext cx="64" cy="64"/>
                </a:xfrm>
                <a:prstGeom prst="ellipse">
                  <a:avLst/>
                </a:prstGeom>
                <a:solidFill>
                  <a:schemeClr val="accent2"/>
                </a:solidFill>
                <a:ln w="9525">
                  <a:noFill/>
                  <a:miter lim="800000"/>
                  <a:headEnd/>
                  <a:tailEnd/>
                </a:ln>
              </p:spPr>
              <p:txBody>
                <a:bodyPr wrap="none" anchor="ctr"/>
                <a:lstStyle/>
                <a:p>
                  <a:endParaRPr lang="en-US"/>
                </a:p>
              </p:txBody>
            </p:sp>
            <p:sp>
              <p:nvSpPr>
                <p:cNvPr id="7261" name="Oval 191"/>
                <p:cNvSpPr>
                  <a:spLocks noChangeArrowheads="1"/>
                </p:cNvSpPr>
                <p:nvPr/>
              </p:nvSpPr>
              <p:spPr bwMode="auto">
                <a:xfrm>
                  <a:off x="2040" y="3441"/>
                  <a:ext cx="64" cy="64"/>
                </a:xfrm>
                <a:prstGeom prst="ellipse">
                  <a:avLst/>
                </a:prstGeom>
                <a:solidFill>
                  <a:schemeClr val="accent2"/>
                </a:solidFill>
                <a:ln w="9525">
                  <a:noFill/>
                  <a:miter lim="800000"/>
                  <a:headEnd/>
                  <a:tailEnd/>
                </a:ln>
              </p:spPr>
              <p:txBody>
                <a:bodyPr wrap="none" anchor="ctr"/>
                <a:lstStyle/>
                <a:p>
                  <a:endParaRPr lang="en-US"/>
                </a:p>
              </p:txBody>
            </p:sp>
            <p:sp>
              <p:nvSpPr>
                <p:cNvPr id="7262" name="Oval 192"/>
                <p:cNvSpPr>
                  <a:spLocks noChangeArrowheads="1"/>
                </p:cNvSpPr>
                <p:nvPr/>
              </p:nvSpPr>
              <p:spPr bwMode="auto">
                <a:xfrm>
                  <a:off x="2040" y="3540"/>
                  <a:ext cx="64" cy="64"/>
                </a:xfrm>
                <a:prstGeom prst="ellipse">
                  <a:avLst/>
                </a:prstGeom>
                <a:solidFill>
                  <a:schemeClr val="accent2"/>
                </a:solidFill>
                <a:ln w="9525">
                  <a:noFill/>
                  <a:miter lim="800000"/>
                  <a:headEnd/>
                  <a:tailEnd/>
                </a:ln>
              </p:spPr>
              <p:txBody>
                <a:bodyPr wrap="none" anchor="ctr"/>
                <a:lstStyle/>
                <a:p>
                  <a:endParaRPr lang="en-US"/>
                </a:p>
              </p:txBody>
            </p:sp>
            <p:sp>
              <p:nvSpPr>
                <p:cNvPr id="7263" name="Oval 193"/>
                <p:cNvSpPr>
                  <a:spLocks noChangeArrowheads="1"/>
                </p:cNvSpPr>
                <p:nvPr/>
              </p:nvSpPr>
              <p:spPr bwMode="auto">
                <a:xfrm>
                  <a:off x="2040" y="3640"/>
                  <a:ext cx="64" cy="64"/>
                </a:xfrm>
                <a:prstGeom prst="ellipse">
                  <a:avLst/>
                </a:prstGeom>
                <a:solidFill>
                  <a:schemeClr val="accent2"/>
                </a:solidFill>
                <a:ln w="9525">
                  <a:noFill/>
                  <a:miter lim="800000"/>
                  <a:headEnd/>
                  <a:tailEnd/>
                </a:ln>
              </p:spPr>
              <p:txBody>
                <a:bodyPr wrap="none" anchor="ctr"/>
                <a:lstStyle/>
                <a:p>
                  <a:endParaRPr lang="en-US"/>
                </a:p>
              </p:txBody>
            </p:sp>
          </p:grpSp>
        </p:grpSp>
      </p:grpSp>
      <p:grpSp>
        <p:nvGrpSpPr>
          <p:cNvPr id="25" name="Group 194"/>
          <p:cNvGrpSpPr>
            <a:grpSpLocks/>
          </p:cNvGrpSpPr>
          <p:nvPr/>
        </p:nvGrpSpPr>
        <p:grpSpPr bwMode="auto">
          <a:xfrm>
            <a:off x="2903538" y="2819400"/>
            <a:ext cx="2159000" cy="2095500"/>
            <a:chOff x="2192" y="2616"/>
            <a:chExt cx="1360" cy="1320"/>
          </a:xfrm>
        </p:grpSpPr>
        <p:sp>
          <p:nvSpPr>
            <p:cNvPr id="7237" name="Freeform 195"/>
            <p:cNvSpPr>
              <a:spLocks/>
            </p:cNvSpPr>
            <p:nvPr/>
          </p:nvSpPr>
          <p:spPr bwMode="auto">
            <a:xfrm>
              <a:off x="2232" y="2664"/>
              <a:ext cx="1280" cy="1232"/>
            </a:xfrm>
            <a:custGeom>
              <a:avLst/>
              <a:gdLst>
                <a:gd name="T0" fmla="*/ 0 w 1280"/>
                <a:gd name="T1" fmla="*/ 0 h 1232"/>
                <a:gd name="T2" fmla="*/ 256 w 1280"/>
                <a:gd name="T3" fmla="*/ 248 h 1232"/>
                <a:gd name="T4" fmla="*/ 512 w 1280"/>
                <a:gd name="T5" fmla="*/ 248 h 1232"/>
                <a:gd name="T6" fmla="*/ 768 w 1280"/>
                <a:gd name="T7" fmla="*/ 488 h 1232"/>
                <a:gd name="T8" fmla="*/ 904 w 1280"/>
                <a:gd name="T9" fmla="*/ 496 h 1232"/>
                <a:gd name="T10" fmla="*/ 1032 w 1280"/>
                <a:gd name="T11" fmla="*/ 616 h 1232"/>
                <a:gd name="T12" fmla="*/ 1024 w 1280"/>
                <a:gd name="T13" fmla="*/ 984 h 1232"/>
                <a:gd name="T14" fmla="*/ 1280 w 1280"/>
                <a:gd name="T15" fmla="*/ 1232 h 1232"/>
                <a:gd name="T16" fmla="*/ 0 60000 65536"/>
                <a:gd name="T17" fmla="*/ 0 60000 65536"/>
                <a:gd name="T18" fmla="*/ 0 60000 65536"/>
                <a:gd name="T19" fmla="*/ 0 60000 65536"/>
                <a:gd name="T20" fmla="*/ 0 60000 65536"/>
                <a:gd name="T21" fmla="*/ 0 60000 65536"/>
                <a:gd name="T22" fmla="*/ 0 60000 65536"/>
                <a:gd name="T23" fmla="*/ 0 60000 65536"/>
                <a:gd name="T24" fmla="*/ 0 w 1280"/>
                <a:gd name="T25" fmla="*/ 0 h 1232"/>
                <a:gd name="T26" fmla="*/ 1280 w 1280"/>
                <a:gd name="T27" fmla="*/ 1232 h 1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80" h="1232">
                  <a:moveTo>
                    <a:pt x="0" y="0"/>
                  </a:moveTo>
                  <a:lnTo>
                    <a:pt x="256" y="248"/>
                  </a:lnTo>
                  <a:lnTo>
                    <a:pt x="512" y="248"/>
                  </a:lnTo>
                  <a:lnTo>
                    <a:pt x="768" y="488"/>
                  </a:lnTo>
                  <a:lnTo>
                    <a:pt x="904" y="496"/>
                  </a:lnTo>
                  <a:lnTo>
                    <a:pt x="1032" y="616"/>
                  </a:lnTo>
                  <a:lnTo>
                    <a:pt x="1024" y="984"/>
                  </a:lnTo>
                  <a:lnTo>
                    <a:pt x="1280" y="1232"/>
                  </a:lnTo>
                </a:path>
              </a:pathLst>
            </a:custGeom>
            <a:noFill/>
            <a:ln w="76200">
              <a:solidFill>
                <a:srgbClr val="CC6600"/>
              </a:solidFill>
              <a:miter lim="800000"/>
              <a:headEnd/>
              <a:tailEnd/>
            </a:ln>
          </p:spPr>
          <p:txBody>
            <a:bodyPr wrap="none" anchor="ctr"/>
            <a:lstStyle/>
            <a:p>
              <a:endParaRPr lang="en-US"/>
            </a:p>
          </p:txBody>
        </p:sp>
        <p:sp>
          <p:nvSpPr>
            <p:cNvPr id="7238" name="Oval 196"/>
            <p:cNvSpPr>
              <a:spLocks noChangeArrowheads="1"/>
            </p:cNvSpPr>
            <p:nvPr/>
          </p:nvSpPr>
          <p:spPr bwMode="auto">
            <a:xfrm>
              <a:off x="2192" y="2616"/>
              <a:ext cx="88" cy="88"/>
            </a:xfrm>
            <a:prstGeom prst="ellipse">
              <a:avLst/>
            </a:prstGeom>
            <a:solidFill>
              <a:schemeClr val="accent1"/>
            </a:solidFill>
            <a:ln w="28575">
              <a:solidFill>
                <a:schemeClr val="tx1"/>
              </a:solidFill>
              <a:miter lim="800000"/>
              <a:headEnd/>
              <a:tailEnd/>
            </a:ln>
          </p:spPr>
          <p:txBody>
            <a:bodyPr wrap="none" anchor="ctr"/>
            <a:lstStyle/>
            <a:p>
              <a:endParaRPr lang="en-US"/>
            </a:p>
          </p:txBody>
        </p:sp>
        <p:sp>
          <p:nvSpPr>
            <p:cNvPr id="7239" name="Oval 197"/>
            <p:cNvSpPr>
              <a:spLocks noChangeArrowheads="1"/>
            </p:cNvSpPr>
            <p:nvPr/>
          </p:nvSpPr>
          <p:spPr bwMode="auto">
            <a:xfrm>
              <a:off x="3464" y="3848"/>
              <a:ext cx="88" cy="88"/>
            </a:xfrm>
            <a:prstGeom prst="ellipse">
              <a:avLst/>
            </a:prstGeom>
            <a:solidFill>
              <a:schemeClr val="accent1"/>
            </a:solidFill>
            <a:ln w="28575">
              <a:solidFill>
                <a:schemeClr val="tx1"/>
              </a:solidFill>
              <a:miter lim="800000"/>
              <a:headEnd/>
              <a:tailEnd/>
            </a:ln>
          </p:spPr>
          <p:txBody>
            <a:bodyPr wrap="none" anchor="ctr"/>
            <a:lstStyle/>
            <a:p>
              <a:endParaRPr lang="en-US"/>
            </a:p>
          </p:txBody>
        </p:sp>
      </p:grpSp>
      <p:sp>
        <p:nvSpPr>
          <p:cNvPr id="709830" name="Rectangle 198"/>
          <p:cNvSpPr>
            <a:spLocks noChangeArrowheads="1"/>
          </p:cNvSpPr>
          <p:nvPr/>
        </p:nvSpPr>
        <p:spPr bwMode="auto">
          <a:xfrm>
            <a:off x="228600" y="6400800"/>
            <a:ext cx="11769582" cy="338554"/>
          </a:xfrm>
          <a:prstGeom prst="rect">
            <a:avLst/>
          </a:prstGeom>
          <a:noFill/>
          <a:ln w="9525">
            <a:noFill/>
            <a:miter lim="800000"/>
            <a:headEnd/>
            <a:tailEnd/>
          </a:ln>
        </p:spPr>
        <p:txBody>
          <a:bodyPr wrap="square">
            <a:spAutoFit/>
          </a:bodyPr>
          <a:lstStyle/>
          <a:p>
            <a:pPr marL="0" lvl="1" algn="ctr">
              <a:spcBef>
                <a:spcPct val="50000"/>
              </a:spcBef>
              <a:buClr>
                <a:schemeClr val="tx1"/>
              </a:buClr>
              <a:buSzPct val="100000"/>
            </a:pPr>
            <a:r>
              <a:rPr lang="en-US" sz="1600" dirty="0"/>
              <a:t>Y. </a:t>
            </a:r>
            <a:r>
              <a:rPr lang="en-US" sz="1600" dirty="0" err="1"/>
              <a:t>Ohta</a:t>
            </a:r>
            <a:r>
              <a:rPr lang="en-US" sz="1600" dirty="0"/>
              <a:t> and T. </a:t>
            </a:r>
            <a:r>
              <a:rPr lang="en-US" sz="1600" dirty="0" err="1"/>
              <a:t>Kanade</a:t>
            </a:r>
            <a:r>
              <a:rPr lang="en-US" sz="1600" dirty="0"/>
              <a:t>. </a:t>
            </a:r>
            <a:r>
              <a:rPr lang="en-US" sz="1600" dirty="0">
                <a:hlinkClick r:id="rId6"/>
              </a:rPr>
              <a:t>Stereo by Intra- and Inter-Scanline Search Using Dynamic Programming</a:t>
            </a:r>
            <a:r>
              <a:rPr lang="en-US" sz="1600" dirty="0"/>
              <a:t>. IEEE Trans. PAMI, 1985</a:t>
            </a:r>
          </a:p>
        </p:txBody>
      </p:sp>
      <p:grpSp>
        <p:nvGrpSpPr>
          <p:cNvPr id="26" name="Group 199"/>
          <p:cNvGrpSpPr>
            <a:grpSpLocks/>
          </p:cNvGrpSpPr>
          <p:nvPr/>
        </p:nvGrpSpPr>
        <p:grpSpPr bwMode="auto">
          <a:xfrm>
            <a:off x="1900238" y="2286000"/>
            <a:ext cx="4221162" cy="2990850"/>
            <a:chOff x="1904" y="2280"/>
            <a:chExt cx="2659" cy="1884"/>
          </a:xfrm>
        </p:grpSpPr>
        <p:grpSp>
          <p:nvGrpSpPr>
            <p:cNvPr id="7211" name="Group 200"/>
            <p:cNvGrpSpPr>
              <a:grpSpLocks/>
            </p:cNvGrpSpPr>
            <p:nvPr/>
          </p:nvGrpSpPr>
          <p:grpSpPr bwMode="auto">
            <a:xfrm>
              <a:off x="1904" y="2280"/>
              <a:ext cx="512" cy="1744"/>
              <a:chOff x="1904" y="2280"/>
              <a:chExt cx="512" cy="1744"/>
            </a:xfrm>
          </p:grpSpPr>
          <p:graphicFrame>
            <p:nvGraphicFramePr>
              <p:cNvPr id="7176" name="Object 201"/>
              <p:cNvGraphicFramePr>
                <a:graphicFrameLocks noChangeAspect="1"/>
              </p:cNvGraphicFramePr>
              <p:nvPr/>
            </p:nvGraphicFramePr>
            <p:xfrm>
              <a:off x="1904" y="2280"/>
              <a:ext cx="408" cy="388"/>
            </p:xfrm>
            <a:graphic>
              <a:graphicData uri="http://schemas.openxmlformats.org/presentationml/2006/ole">
                <mc:AlternateContent xmlns:mc="http://schemas.openxmlformats.org/markup-compatibility/2006">
                  <mc:Choice xmlns:v="urn:schemas-microsoft-com:vml" Requires="v">
                    <p:oleObj name="Equation" r:id="rId7" imgW="253800" imgH="241200" progId="Equation.3">
                      <p:embed/>
                    </p:oleObj>
                  </mc:Choice>
                  <mc:Fallback>
                    <p:oleObj name="Equation" r:id="rId7" imgW="253800" imgH="241200" progId="Equation.3">
                      <p:embed/>
                      <p:pic>
                        <p:nvPicPr>
                          <p:cNvPr id="0" name="Object 2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4" y="2280"/>
                            <a:ext cx="408" cy="38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pSp>
            <p:nvGrpSpPr>
              <p:cNvPr id="7225" name="Group 202"/>
              <p:cNvGrpSpPr>
                <a:grpSpLocks/>
              </p:cNvGrpSpPr>
              <p:nvPr/>
            </p:nvGrpSpPr>
            <p:grpSpPr bwMode="auto">
              <a:xfrm>
                <a:off x="2328" y="2404"/>
                <a:ext cx="88" cy="1620"/>
                <a:chOff x="2816" y="2404"/>
                <a:chExt cx="88" cy="1620"/>
              </a:xfrm>
            </p:grpSpPr>
            <p:sp>
              <p:nvSpPr>
                <p:cNvPr id="7226" name="Line 203"/>
                <p:cNvSpPr>
                  <a:spLocks noChangeShapeType="1"/>
                </p:cNvSpPr>
                <p:nvPr/>
              </p:nvSpPr>
              <p:spPr bwMode="auto">
                <a:xfrm flipH="1">
                  <a:off x="2840" y="2404"/>
                  <a:ext cx="1" cy="1620"/>
                </a:xfrm>
                <a:prstGeom prst="line">
                  <a:avLst/>
                </a:prstGeom>
                <a:noFill/>
                <a:ln w="28575">
                  <a:solidFill>
                    <a:schemeClr val="folHlink"/>
                  </a:solidFill>
                  <a:miter lim="800000"/>
                  <a:headEnd type="triangle" w="med" len="med"/>
                  <a:tailEnd/>
                </a:ln>
              </p:spPr>
              <p:txBody>
                <a:bodyPr wrap="none" anchor="ctr"/>
                <a:lstStyle/>
                <a:p>
                  <a:endParaRPr lang="en-US"/>
                </a:p>
              </p:txBody>
            </p:sp>
            <p:sp>
              <p:nvSpPr>
                <p:cNvPr id="7227" name="Rectangle 204"/>
                <p:cNvSpPr>
                  <a:spLocks noChangeArrowheads="1"/>
                </p:cNvSpPr>
                <p:nvPr/>
              </p:nvSpPr>
              <p:spPr bwMode="auto">
                <a:xfrm>
                  <a:off x="2816" y="2680"/>
                  <a:ext cx="88" cy="88"/>
                </a:xfrm>
                <a:prstGeom prst="rect">
                  <a:avLst/>
                </a:prstGeom>
                <a:noFill/>
                <a:ln w="9525">
                  <a:solidFill>
                    <a:schemeClr val="tx1"/>
                  </a:solidFill>
                  <a:miter lim="800000"/>
                  <a:headEnd/>
                  <a:tailEnd/>
                </a:ln>
              </p:spPr>
              <p:txBody>
                <a:bodyPr wrap="none" anchor="ctr"/>
                <a:lstStyle/>
                <a:p>
                  <a:endParaRPr lang="en-US"/>
                </a:p>
              </p:txBody>
            </p:sp>
            <p:sp>
              <p:nvSpPr>
                <p:cNvPr id="7228" name="Rectangle 205"/>
                <p:cNvSpPr>
                  <a:spLocks noChangeArrowheads="1"/>
                </p:cNvSpPr>
                <p:nvPr/>
              </p:nvSpPr>
              <p:spPr bwMode="auto">
                <a:xfrm>
                  <a:off x="2816" y="2805"/>
                  <a:ext cx="88" cy="88"/>
                </a:xfrm>
                <a:prstGeom prst="rect">
                  <a:avLst/>
                </a:prstGeom>
                <a:noFill/>
                <a:ln w="9525">
                  <a:solidFill>
                    <a:schemeClr val="tx1"/>
                  </a:solidFill>
                  <a:miter lim="800000"/>
                  <a:headEnd/>
                  <a:tailEnd/>
                </a:ln>
              </p:spPr>
              <p:txBody>
                <a:bodyPr wrap="none" anchor="ctr"/>
                <a:lstStyle/>
                <a:p>
                  <a:endParaRPr lang="en-US"/>
                </a:p>
              </p:txBody>
            </p:sp>
            <p:sp>
              <p:nvSpPr>
                <p:cNvPr id="7229" name="Rectangle 206"/>
                <p:cNvSpPr>
                  <a:spLocks noChangeArrowheads="1"/>
                </p:cNvSpPr>
                <p:nvPr/>
              </p:nvSpPr>
              <p:spPr bwMode="auto">
                <a:xfrm>
                  <a:off x="2816" y="2930"/>
                  <a:ext cx="88" cy="88"/>
                </a:xfrm>
                <a:prstGeom prst="rect">
                  <a:avLst/>
                </a:prstGeom>
                <a:noFill/>
                <a:ln w="9525">
                  <a:solidFill>
                    <a:schemeClr val="tx1"/>
                  </a:solidFill>
                  <a:miter lim="800000"/>
                  <a:headEnd/>
                  <a:tailEnd/>
                </a:ln>
              </p:spPr>
              <p:txBody>
                <a:bodyPr wrap="none" anchor="ctr"/>
                <a:lstStyle/>
                <a:p>
                  <a:endParaRPr lang="en-US"/>
                </a:p>
              </p:txBody>
            </p:sp>
            <p:sp>
              <p:nvSpPr>
                <p:cNvPr id="7230" name="Rectangle 207"/>
                <p:cNvSpPr>
                  <a:spLocks noChangeArrowheads="1"/>
                </p:cNvSpPr>
                <p:nvPr/>
              </p:nvSpPr>
              <p:spPr bwMode="auto">
                <a:xfrm>
                  <a:off x="2816" y="3056"/>
                  <a:ext cx="88" cy="88"/>
                </a:xfrm>
                <a:prstGeom prst="rect">
                  <a:avLst/>
                </a:prstGeom>
                <a:noFill/>
                <a:ln w="9525">
                  <a:solidFill>
                    <a:schemeClr val="tx1"/>
                  </a:solidFill>
                  <a:miter lim="800000"/>
                  <a:headEnd/>
                  <a:tailEnd/>
                </a:ln>
              </p:spPr>
              <p:txBody>
                <a:bodyPr wrap="none" anchor="ctr"/>
                <a:lstStyle/>
                <a:p>
                  <a:endParaRPr lang="en-US"/>
                </a:p>
              </p:txBody>
            </p:sp>
            <p:sp>
              <p:nvSpPr>
                <p:cNvPr id="7231" name="Rectangle 208"/>
                <p:cNvSpPr>
                  <a:spLocks noChangeArrowheads="1"/>
                </p:cNvSpPr>
                <p:nvPr/>
              </p:nvSpPr>
              <p:spPr bwMode="auto">
                <a:xfrm>
                  <a:off x="2816" y="3181"/>
                  <a:ext cx="88" cy="88"/>
                </a:xfrm>
                <a:prstGeom prst="rect">
                  <a:avLst/>
                </a:prstGeom>
                <a:noFill/>
                <a:ln w="9525">
                  <a:solidFill>
                    <a:schemeClr val="tx1"/>
                  </a:solidFill>
                  <a:miter lim="800000"/>
                  <a:headEnd/>
                  <a:tailEnd/>
                </a:ln>
              </p:spPr>
              <p:txBody>
                <a:bodyPr wrap="none" anchor="ctr"/>
                <a:lstStyle/>
                <a:p>
                  <a:endParaRPr lang="en-US"/>
                </a:p>
              </p:txBody>
            </p:sp>
            <p:sp>
              <p:nvSpPr>
                <p:cNvPr id="7232" name="Rectangle 209"/>
                <p:cNvSpPr>
                  <a:spLocks noChangeArrowheads="1"/>
                </p:cNvSpPr>
                <p:nvPr/>
              </p:nvSpPr>
              <p:spPr bwMode="auto">
                <a:xfrm>
                  <a:off x="2816" y="3306"/>
                  <a:ext cx="88" cy="88"/>
                </a:xfrm>
                <a:prstGeom prst="rect">
                  <a:avLst/>
                </a:prstGeom>
                <a:noFill/>
                <a:ln w="9525">
                  <a:solidFill>
                    <a:schemeClr val="tx1"/>
                  </a:solidFill>
                  <a:miter lim="800000"/>
                  <a:headEnd/>
                  <a:tailEnd/>
                </a:ln>
              </p:spPr>
              <p:txBody>
                <a:bodyPr wrap="none" anchor="ctr"/>
                <a:lstStyle/>
                <a:p>
                  <a:endParaRPr lang="en-US"/>
                </a:p>
              </p:txBody>
            </p:sp>
            <p:sp>
              <p:nvSpPr>
                <p:cNvPr id="7233" name="Rectangle 210"/>
                <p:cNvSpPr>
                  <a:spLocks noChangeArrowheads="1"/>
                </p:cNvSpPr>
                <p:nvPr/>
              </p:nvSpPr>
              <p:spPr bwMode="auto">
                <a:xfrm>
                  <a:off x="2816" y="3432"/>
                  <a:ext cx="88" cy="88"/>
                </a:xfrm>
                <a:prstGeom prst="rect">
                  <a:avLst/>
                </a:prstGeom>
                <a:noFill/>
                <a:ln w="9525">
                  <a:solidFill>
                    <a:schemeClr val="tx1"/>
                  </a:solidFill>
                  <a:miter lim="800000"/>
                  <a:headEnd/>
                  <a:tailEnd/>
                </a:ln>
              </p:spPr>
              <p:txBody>
                <a:bodyPr wrap="none" anchor="ctr"/>
                <a:lstStyle/>
                <a:p>
                  <a:endParaRPr lang="en-US"/>
                </a:p>
              </p:txBody>
            </p:sp>
            <p:sp>
              <p:nvSpPr>
                <p:cNvPr id="7234" name="Rectangle 211"/>
                <p:cNvSpPr>
                  <a:spLocks noChangeArrowheads="1"/>
                </p:cNvSpPr>
                <p:nvPr/>
              </p:nvSpPr>
              <p:spPr bwMode="auto">
                <a:xfrm>
                  <a:off x="2816" y="3557"/>
                  <a:ext cx="88" cy="88"/>
                </a:xfrm>
                <a:prstGeom prst="rect">
                  <a:avLst/>
                </a:prstGeom>
                <a:noFill/>
                <a:ln w="9525">
                  <a:solidFill>
                    <a:schemeClr val="tx1"/>
                  </a:solidFill>
                  <a:miter lim="800000"/>
                  <a:headEnd/>
                  <a:tailEnd/>
                </a:ln>
              </p:spPr>
              <p:txBody>
                <a:bodyPr wrap="none" anchor="ctr"/>
                <a:lstStyle/>
                <a:p>
                  <a:endParaRPr lang="en-US"/>
                </a:p>
              </p:txBody>
            </p:sp>
            <p:sp>
              <p:nvSpPr>
                <p:cNvPr id="7235" name="Rectangle 212"/>
                <p:cNvSpPr>
                  <a:spLocks noChangeArrowheads="1"/>
                </p:cNvSpPr>
                <p:nvPr/>
              </p:nvSpPr>
              <p:spPr bwMode="auto">
                <a:xfrm>
                  <a:off x="2816" y="3682"/>
                  <a:ext cx="88" cy="88"/>
                </a:xfrm>
                <a:prstGeom prst="rect">
                  <a:avLst/>
                </a:prstGeom>
                <a:noFill/>
                <a:ln w="9525">
                  <a:solidFill>
                    <a:schemeClr val="tx1"/>
                  </a:solidFill>
                  <a:miter lim="800000"/>
                  <a:headEnd/>
                  <a:tailEnd/>
                </a:ln>
              </p:spPr>
              <p:txBody>
                <a:bodyPr wrap="none" anchor="ctr"/>
                <a:lstStyle/>
                <a:p>
                  <a:endParaRPr lang="en-US"/>
                </a:p>
              </p:txBody>
            </p:sp>
            <p:sp>
              <p:nvSpPr>
                <p:cNvPr id="7236" name="Rectangle 213"/>
                <p:cNvSpPr>
                  <a:spLocks noChangeArrowheads="1"/>
                </p:cNvSpPr>
                <p:nvPr/>
              </p:nvSpPr>
              <p:spPr bwMode="auto">
                <a:xfrm>
                  <a:off x="2816" y="3808"/>
                  <a:ext cx="88" cy="88"/>
                </a:xfrm>
                <a:prstGeom prst="rect">
                  <a:avLst/>
                </a:prstGeom>
                <a:noFill/>
                <a:ln w="9525">
                  <a:solidFill>
                    <a:schemeClr val="tx1"/>
                  </a:solidFill>
                  <a:miter lim="800000"/>
                  <a:headEnd/>
                  <a:tailEnd/>
                </a:ln>
              </p:spPr>
              <p:txBody>
                <a:bodyPr wrap="none" anchor="ctr"/>
                <a:lstStyle/>
                <a:p>
                  <a:endParaRPr lang="en-US"/>
                </a:p>
              </p:txBody>
            </p:sp>
          </p:grpSp>
        </p:grpSp>
        <p:grpSp>
          <p:nvGrpSpPr>
            <p:cNvPr id="7212" name="Group 214"/>
            <p:cNvGrpSpPr>
              <a:grpSpLocks/>
            </p:cNvGrpSpPr>
            <p:nvPr/>
          </p:nvGrpSpPr>
          <p:grpSpPr bwMode="auto">
            <a:xfrm>
              <a:off x="2432" y="3776"/>
              <a:ext cx="2131" cy="388"/>
              <a:chOff x="2432" y="3776"/>
              <a:chExt cx="2131" cy="388"/>
            </a:xfrm>
          </p:grpSpPr>
          <p:graphicFrame>
            <p:nvGraphicFramePr>
              <p:cNvPr id="7175" name="Object 215"/>
              <p:cNvGraphicFramePr>
                <a:graphicFrameLocks noChangeAspect="1"/>
              </p:cNvGraphicFramePr>
              <p:nvPr/>
            </p:nvGraphicFramePr>
            <p:xfrm>
              <a:off x="4053" y="3776"/>
              <a:ext cx="510" cy="388"/>
            </p:xfrm>
            <a:graphic>
              <a:graphicData uri="http://schemas.openxmlformats.org/presentationml/2006/ole">
                <mc:AlternateContent xmlns:mc="http://schemas.openxmlformats.org/markup-compatibility/2006">
                  <mc:Choice xmlns:v="urn:schemas-microsoft-com:vml" Requires="v">
                    <p:oleObj name="Equation" r:id="rId9" imgW="317160" imgH="241200" progId="Equation.3">
                      <p:embed/>
                    </p:oleObj>
                  </mc:Choice>
                  <mc:Fallback>
                    <p:oleObj name="Equation" r:id="rId9" imgW="317160" imgH="241200" progId="Equation.3">
                      <p:embed/>
                      <p:pic>
                        <p:nvPicPr>
                          <p:cNvPr id="0" name="Object 2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53" y="3776"/>
                            <a:ext cx="510" cy="38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pSp>
            <p:nvGrpSpPr>
              <p:cNvPr id="7213" name="Group 216"/>
              <p:cNvGrpSpPr>
                <a:grpSpLocks/>
              </p:cNvGrpSpPr>
              <p:nvPr/>
            </p:nvGrpSpPr>
            <p:grpSpPr bwMode="auto">
              <a:xfrm>
                <a:off x="2432" y="4032"/>
                <a:ext cx="1775" cy="88"/>
                <a:chOff x="2872" y="3976"/>
                <a:chExt cx="1775" cy="88"/>
              </a:xfrm>
            </p:grpSpPr>
            <p:sp>
              <p:nvSpPr>
                <p:cNvPr id="7214" name="Line 217"/>
                <p:cNvSpPr>
                  <a:spLocks noChangeShapeType="1"/>
                </p:cNvSpPr>
                <p:nvPr/>
              </p:nvSpPr>
              <p:spPr bwMode="auto">
                <a:xfrm flipH="1" flipV="1">
                  <a:off x="2872" y="4030"/>
                  <a:ext cx="1775" cy="10"/>
                </a:xfrm>
                <a:prstGeom prst="line">
                  <a:avLst/>
                </a:prstGeom>
                <a:noFill/>
                <a:ln w="28575">
                  <a:solidFill>
                    <a:schemeClr val="folHlink"/>
                  </a:solidFill>
                  <a:miter lim="800000"/>
                  <a:headEnd type="triangle" w="med" len="med"/>
                  <a:tailEnd/>
                </a:ln>
              </p:spPr>
              <p:txBody>
                <a:bodyPr wrap="none" anchor="ctr"/>
                <a:lstStyle/>
                <a:p>
                  <a:endParaRPr lang="en-US"/>
                </a:p>
              </p:txBody>
            </p:sp>
            <p:sp>
              <p:nvSpPr>
                <p:cNvPr id="7215" name="Rectangle 218"/>
                <p:cNvSpPr>
                  <a:spLocks noChangeArrowheads="1"/>
                </p:cNvSpPr>
                <p:nvPr/>
              </p:nvSpPr>
              <p:spPr bwMode="auto">
                <a:xfrm>
                  <a:off x="3032" y="3976"/>
                  <a:ext cx="88" cy="88"/>
                </a:xfrm>
                <a:prstGeom prst="rect">
                  <a:avLst/>
                </a:prstGeom>
                <a:noFill/>
                <a:ln w="9525">
                  <a:solidFill>
                    <a:schemeClr val="tx1"/>
                  </a:solidFill>
                  <a:miter lim="800000"/>
                  <a:headEnd/>
                  <a:tailEnd/>
                </a:ln>
              </p:spPr>
              <p:txBody>
                <a:bodyPr wrap="none" anchor="ctr"/>
                <a:lstStyle/>
                <a:p>
                  <a:endParaRPr lang="en-US"/>
                </a:p>
              </p:txBody>
            </p:sp>
            <p:sp>
              <p:nvSpPr>
                <p:cNvPr id="7216" name="Rectangle 219"/>
                <p:cNvSpPr>
                  <a:spLocks noChangeArrowheads="1"/>
                </p:cNvSpPr>
                <p:nvPr/>
              </p:nvSpPr>
              <p:spPr bwMode="auto">
                <a:xfrm>
                  <a:off x="3161" y="3976"/>
                  <a:ext cx="88" cy="88"/>
                </a:xfrm>
                <a:prstGeom prst="rect">
                  <a:avLst/>
                </a:prstGeom>
                <a:noFill/>
                <a:ln w="9525">
                  <a:solidFill>
                    <a:schemeClr val="tx1"/>
                  </a:solidFill>
                  <a:miter lim="800000"/>
                  <a:headEnd/>
                  <a:tailEnd/>
                </a:ln>
              </p:spPr>
              <p:txBody>
                <a:bodyPr wrap="none" anchor="ctr"/>
                <a:lstStyle/>
                <a:p>
                  <a:endParaRPr lang="en-US"/>
                </a:p>
              </p:txBody>
            </p:sp>
            <p:sp>
              <p:nvSpPr>
                <p:cNvPr id="7217" name="Rectangle 220"/>
                <p:cNvSpPr>
                  <a:spLocks noChangeArrowheads="1"/>
                </p:cNvSpPr>
                <p:nvPr/>
              </p:nvSpPr>
              <p:spPr bwMode="auto">
                <a:xfrm>
                  <a:off x="3291" y="3976"/>
                  <a:ext cx="88" cy="88"/>
                </a:xfrm>
                <a:prstGeom prst="rect">
                  <a:avLst/>
                </a:prstGeom>
                <a:noFill/>
                <a:ln w="9525">
                  <a:solidFill>
                    <a:schemeClr val="tx1"/>
                  </a:solidFill>
                  <a:miter lim="800000"/>
                  <a:headEnd/>
                  <a:tailEnd/>
                </a:ln>
              </p:spPr>
              <p:txBody>
                <a:bodyPr wrap="none" anchor="ctr"/>
                <a:lstStyle/>
                <a:p>
                  <a:endParaRPr lang="en-US"/>
                </a:p>
              </p:txBody>
            </p:sp>
            <p:sp>
              <p:nvSpPr>
                <p:cNvPr id="7218" name="Rectangle 221"/>
                <p:cNvSpPr>
                  <a:spLocks noChangeArrowheads="1"/>
                </p:cNvSpPr>
                <p:nvPr/>
              </p:nvSpPr>
              <p:spPr bwMode="auto">
                <a:xfrm>
                  <a:off x="3421" y="3976"/>
                  <a:ext cx="88" cy="88"/>
                </a:xfrm>
                <a:prstGeom prst="rect">
                  <a:avLst/>
                </a:prstGeom>
                <a:noFill/>
                <a:ln w="9525">
                  <a:solidFill>
                    <a:schemeClr val="tx1"/>
                  </a:solidFill>
                  <a:miter lim="800000"/>
                  <a:headEnd/>
                  <a:tailEnd/>
                </a:ln>
              </p:spPr>
              <p:txBody>
                <a:bodyPr wrap="none" anchor="ctr"/>
                <a:lstStyle/>
                <a:p>
                  <a:endParaRPr lang="en-US"/>
                </a:p>
              </p:txBody>
            </p:sp>
            <p:sp>
              <p:nvSpPr>
                <p:cNvPr id="7219" name="Rectangle 222"/>
                <p:cNvSpPr>
                  <a:spLocks noChangeArrowheads="1"/>
                </p:cNvSpPr>
                <p:nvPr/>
              </p:nvSpPr>
              <p:spPr bwMode="auto">
                <a:xfrm>
                  <a:off x="3551" y="3976"/>
                  <a:ext cx="88" cy="88"/>
                </a:xfrm>
                <a:prstGeom prst="rect">
                  <a:avLst/>
                </a:prstGeom>
                <a:noFill/>
                <a:ln w="9525">
                  <a:solidFill>
                    <a:schemeClr val="tx1"/>
                  </a:solidFill>
                  <a:miter lim="800000"/>
                  <a:headEnd/>
                  <a:tailEnd/>
                </a:ln>
              </p:spPr>
              <p:txBody>
                <a:bodyPr wrap="none" anchor="ctr"/>
                <a:lstStyle/>
                <a:p>
                  <a:endParaRPr lang="en-US"/>
                </a:p>
              </p:txBody>
            </p:sp>
            <p:sp>
              <p:nvSpPr>
                <p:cNvPr id="7220" name="Rectangle 223"/>
                <p:cNvSpPr>
                  <a:spLocks noChangeArrowheads="1"/>
                </p:cNvSpPr>
                <p:nvPr/>
              </p:nvSpPr>
              <p:spPr bwMode="auto">
                <a:xfrm>
                  <a:off x="3680" y="3976"/>
                  <a:ext cx="88" cy="88"/>
                </a:xfrm>
                <a:prstGeom prst="rect">
                  <a:avLst/>
                </a:prstGeom>
                <a:noFill/>
                <a:ln w="9525">
                  <a:solidFill>
                    <a:schemeClr val="tx1"/>
                  </a:solidFill>
                  <a:miter lim="800000"/>
                  <a:headEnd/>
                  <a:tailEnd/>
                </a:ln>
              </p:spPr>
              <p:txBody>
                <a:bodyPr wrap="none" anchor="ctr"/>
                <a:lstStyle/>
                <a:p>
                  <a:endParaRPr lang="en-US"/>
                </a:p>
              </p:txBody>
            </p:sp>
            <p:sp>
              <p:nvSpPr>
                <p:cNvPr id="7221" name="Rectangle 224"/>
                <p:cNvSpPr>
                  <a:spLocks noChangeArrowheads="1"/>
                </p:cNvSpPr>
                <p:nvPr/>
              </p:nvSpPr>
              <p:spPr bwMode="auto">
                <a:xfrm>
                  <a:off x="3810" y="3976"/>
                  <a:ext cx="88" cy="88"/>
                </a:xfrm>
                <a:prstGeom prst="rect">
                  <a:avLst/>
                </a:prstGeom>
                <a:noFill/>
                <a:ln w="9525">
                  <a:solidFill>
                    <a:schemeClr val="tx1"/>
                  </a:solidFill>
                  <a:miter lim="800000"/>
                  <a:headEnd/>
                  <a:tailEnd/>
                </a:ln>
              </p:spPr>
              <p:txBody>
                <a:bodyPr wrap="none" anchor="ctr"/>
                <a:lstStyle/>
                <a:p>
                  <a:endParaRPr lang="en-US"/>
                </a:p>
              </p:txBody>
            </p:sp>
            <p:sp>
              <p:nvSpPr>
                <p:cNvPr id="7222" name="Rectangle 225"/>
                <p:cNvSpPr>
                  <a:spLocks noChangeArrowheads="1"/>
                </p:cNvSpPr>
                <p:nvPr/>
              </p:nvSpPr>
              <p:spPr bwMode="auto">
                <a:xfrm>
                  <a:off x="3940" y="3976"/>
                  <a:ext cx="88" cy="88"/>
                </a:xfrm>
                <a:prstGeom prst="rect">
                  <a:avLst/>
                </a:prstGeom>
                <a:noFill/>
                <a:ln w="9525">
                  <a:solidFill>
                    <a:schemeClr val="tx1"/>
                  </a:solidFill>
                  <a:miter lim="800000"/>
                  <a:headEnd/>
                  <a:tailEnd/>
                </a:ln>
              </p:spPr>
              <p:txBody>
                <a:bodyPr wrap="none" anchor="ctr"/>
                <a:lstStyle/>
                <a:p>
                  <a:endParaRPr lang="en-US"/>
                </a:p>
              </p:txBody>
            </p:sp>
            <p:sp>
              <p:nvSpPr>
                <p:cNvPr id="7223" name="Rectangle 226"/>
                <p:cNvSpPr>
                  <a:spLocks noChangeArrowheads="1"/>
                </p:cNvSpPr>
                <p:nvPr/>
              </p:nvSpPr>
              <p:spPr bwMode="auto">
                <a:xfrm>
                  <a:off x="4070" y="3976"/>
                  <a:ext cx="88" cy="88"/>
                </a:xfrm>
                <a:prstGeom prst="rect">
                  <a:avLst/>
                </a:prstGeom>
                <a:noFill/>
                <a:ln w="9525">
                  <a:solidFill>
                    <a:schemeClr val="tx1"/>
                  </a:solidFill>
                  <a:miter lim="800000"/>
                  <a:headEnd/>
                  <a:tailEnd/>
                </a:ln>
              </p:spPr>
              <p:txBody>
                <a:bodyPr wrap="none" anchor="ctr"/>
                <a:lstStyle/>
                <a:p>
                  <a:endParaRPr lang="en-US"/>
                </a:p>
              </p:txBody>
            </p:sp>
            <p:sp>
              <p:nvSpPr>
                <p:cNvPr id="7224" name="Rectangle 227"/>
                <p:cNvSpPr>
                  <a:spLocks noChangeArrowheads="1"/>
                </p:cNvSpPr>
                <p:nvPr/>
              </p:nvSpPr>
              <p:spPr bwMode="auto">
                <a:xfrm>
                  <a:off x="4200" y="3976"/>
                  <a:ext cx="88" cy="88"/>
                </a:xfrm>
                <a:prstGeom prst="rect">
                  <a:avLst/>
                </a:prstGeom>
                <a:noFill/>
                <a:ln w="9525">
                  <a:solidFill>
                    <a:schemeClr val="tx1"/>
                  </a:solidFill>
                  <a:miter lim="800000"/>
                  <a:headEnd/>
                  <a:tailEnd/>
                </a:ln>
              </p:spPr>
              <p:txBody>
                <a:bodyPr wrap="none" anchor="ctr"/>
                <a:lstStyle/>
                <a:p>
                  <a:endParaRPr lang="en-US"/>
                </a:p>
              </p:txBody>
            </p:sp>
          </p:grpSp>
        </p:grpSp>
      </p:grpSp>
      <p:grpSp>
        <p:nvGrpSpPr>
          <p:cNvPr id="31" name="Group 228"/>
          <p:cNvGrpSpPr>
            <a:grpSpLocks/>
          </p:cNvGrpSpPr>
          <p:nvPr/>
        </p:nvGrpSpPr>
        <p:grpSpPr bwMode="auto">
          <a:xfrm>
            <a:off x="6281738" y="3263900"/>
            <a:ext cx="1403350" cy="1193800"/>
            <a:chOff x="4632" y="2872"/>
            <a:chExt cx="884" cy="752"/>
          </a:xfrm>
        </p:grpSpPr>
        <p:sp>
          <p:nvSpPr>
            <p:cNvPr id="7206" name="Oval 229"/>
            <p:cNvSpPr>
              <a:spLocks noChangeArrowheads="1"/>
            </p:cNvSpPr>
            <p:nvPr/>
          </p:nvSpPr>
          <p:spPr bwMode="auto">
            <a:xfrm>
              <a:off x="4632" y="2872"/>
              <a:ext cx="244" cy="236"/>
            </a:xfrm>
            <a:prstGeom prst="ellipse">
              <a:avLst/>
            </a:prstGeom>
            <a:solidFill>
              <a:schemeClr val="accent2"/>
            </a:solidFill>
            <a:ln w="9525">
              <a:noFill/>
              <a:miter lim="800000"/>
              <a:headEnd/>
              <a:tailEnd/>
            </a:ln>
          </p:spPr>
          <p:txBody>
            <a:bodyPr wrap="none" anchor="ctr"/>
            <a:lstStyle/>
            <a:p>
              <a:endParaRPr lang="en-US"/>
            </a:p>
          </p:txBody>
        </p:sp>
        <p:grpSp>
          <p:nvGrpSpPr>
            <p:cNvPr id="7207" name="Group 230"/>
            <p:cNvGrpSpPr>
              <a:grpSpLocks/>
            </p:cNvGrpSpPr>
            <p:nvPr/>
          </p:nvGrpSpPr>
          <p:grpSpPr bwMode="auto">
            <a:xfrm>
              <a:off x="4754" y="2973"/>
              <a:ext cx="762" cy="651"/>
              <a:chOff x="4754" y="2973"/>
              <a:chExt cx="762" cy="651"/>
            </a:xfrm>
          </p:grpSpPr>
          <p:sp>
            <p:nvSpPr>
              <p:cNvPr id="7208" name="Line 231"/>
              <p:cNvSpPr>
                <a:spLocks noChangeShapeType="1"/>
              </p:cNvSpPr>
              <p:nvPr/>
            </p:nvSpPr>
            <p:spPr bwMode="auto">
              <a:xfrm flipV="1">
                <a:off x="4763" y="2973"/>
                <a:ext cx="733" cy="8"/>
              </a:xfrm>
              <a:prstGeom prst="line">
                <a:avLst/>
              </a:prstGeom>
              <a:noFill/>
              <a:ln w="57150">
                <a:solidFill>
                  <a:schemeClr val="accent2"/>
                </a:solidFill>
                <a:miter lim="800000"/>
                <a:headEnd/>
                <a:tailEnd type="arrow" w="med" len="med"/>
              </a:ln>
            </p:spPr>
            <p:txBody>
              <a:bodyPr wrap="none" anchor="ctr"/>
              <a:lstStyle/>
              <a:p>
                <a:endParaRPr lang="en-US"/>
              </a:p>
            </p:txBody>
          </p:sp>
          <p:sp>
            <p:nvSpPr>
              <p:cNvPr id="7209" name="Line 232"/>
              <p:cNvSpPr>
                <a:spLocks noChangeShapeType="1"/>
              </p:cNvSpPr>
              <p:nvPr/>
            </p:nvSpPr>
            <p:spPr bwMode="auto">
              <a:xfrm flipH="1">
                <a:off x="4755" y="3008"/>
                <a:ext cx="8" cy="616"/>
              </a:xfrm>
              <a:prstGeom prst="line">
                <a:avLst/>
              </a:prstGeom>
              <a:noFill/>
              <a:ln w="57150">
                <a:solidFill>
                  <a:schemeClr val="accent2"/>
                </a:solidFill>
                <a:miter lim="800000"/>
                <a:headEnd/>
                <a:tailEnd type="arrow" w="med" len="med"/>
              </a:ln>
            </p:spPr>
            <p:txBody>
              <a:bodyPr wrap="none" anchor="ctr"/>
              <a:lstStyle/>
              <a:p>
                <a:endParaRPr lang="en-US"/>
              </a:p>
            </p:txBody>
          </p:sp>
          <p:sp>
            <p:nvSpPr>
              <p:cNvPr id="7210" name="Line 233"/>
              <p:cNvSpPr>
                <a:spLocks noChangeShapeType="1"/>
              </p:cNvSpPr>
              <p:nvPr/>
            </p:nvSpPr>
            <p:spPr bwMode="auto">
              <a:xfrm>
                <a:off x="4754" y="2990"/>
                <a:ext cx="762" cy="587"/>
              </a:xfrm>
              <a:prstGeom prst="line">
                <a:avLst/>
              </a:prstGeom>
              <a:noFill/>
              <a:ln w="57150">
                <a:solidFill>
                  <a:schemeClr val="accent2"/>
                </a:solidFill>
                <a:miter lim="800000"/>
                <a:headEnd/>
                <a:tailEnd type="arrow" w="med" len="med"/>
              </a:ln>
            </p:spPr>
            <p:txBody>
              <a:bodyPr wrap="none" anchor="ctr"/>
              <a:lstStyle/>
              <a:p>
                <a:endParaRPr lang="en-US"/>
              </a:p>
            </p:txBody>
          </p:sp>
        </p:grpSp>
      </p:grpSp>
      <p:sp>
        <p:nvSpPr>
          <p:cNvPr id="709866" name="Text Box 234"/>
          <p:cNvSpPr txBox="1">
            <a:spLocks noChangeArrowheads="1"/>
          </p:cNvSpPr>
          <p:nvPr/>
        </p:nvSpPr>
        <p:spPr bwMode="auto">
          <a:xfrm rot="2315667">
            <a:off x="6645275" y="3783013"/>
            <a:ext cx="1423988" cy="304800"/>
          </a:xfrm>
          <a:prstGeom prst="rect">
            <a:avLst/>
          </a:prstGeom>
          <a:noFill/>
          <a:ln w="9525">
            <a:noFill/>
            <a:miter lim="800000"/>
            <a:headEnd/>
            <a:tailEnd/>
          </a:ln>
        </p:spPr>
        <p:txBody>
          <a:bodyPr wrap="none">
            <a:spAutoFit/>
          </a:bodyPr>
          <a:lstStyle/>
          <a:p>
            <a:pPr eaLnBrk="1" hangingPunct="1"/>
            <a:r>
              <a:rPr lang="en-US" sz="1400">
                <a:latin typeface="Tahoma" pitchFamily="34" charset="0"/>
              </a:rPr>
              <a:t>correspondence</a:t>
            </a:r>
          </a:p>
        </p:txBody>
      </p:sp>
      <p:grpSp>
        <p:nvGrpSpPr>
          <p:cNvPr id="7375" name="Group 235"/>
          <p:cNvGrpSpPr>
            <a:grpSpLocks/>
          </p:cNvGrpSpPr>
          <p:nvPr/>
        </p:nvGrpSpPr>
        <p:grpSpPr bwMode="auto">
          <a:xfrm>
            <a:off x="2265364" y="3397251"/>
            <a:ext cx="1819275" cy="366713"/>
            <a:chOff x="2134" y="2980"/>
            <a:chExt cx="1146" cy="231"/>
          </a:xfrm>
        </p:grpSpPr>
        <p:sp>
          <p:nvSpPr>
            <p:cNvPr id="7204" name="Line 236"/>
            <p:cNvSpPr>
              <a:spLocks noChangeShapeType="1"/>
            </p:cNvSpPr>
            <p:nvPr/>
          </p:nvSpPr>
          <p:spPr bwMode="auto">
            <a:xfrm>
              <a:off x="2416" y="3096"/>
              <a:ext cx="864" cy="0"/>
            </a:xfrm>
            <a:prstGeom prst="line">
              <a:avLst/>
            </a:prstGeom>
            <a:noFill/>
            <a:ln w="38100">
              <a:solidFill>
                <a:schemeClr val="tx1"/>
              </a:solidFill>
              <a:miter lim="800000"/>
              <a:headEnd/>
              <a:tailEnd/>
            </a:ln>
          </p:spPr>
          <p:txBody>
            <a:bodyPr wrap="none" anchor="ctr"/>
            <a:lstStyle/>
            <a:p>
              <a:endParaRPr lang="en-US"/>
            </a:p>
          </p:txBody>
        </p:sp>
        <p:sp>
          <p:nvSpPr>
            <p:cNvPr id="7205" name="Text Box 237"/>
            <p:cNvSpPr txBox="1">
              <a:spLocks noChangeArrowheads="1"/>
            </p:cNvSpPr>
            <p:nvPr/>
          </p:nvSpPr>
          <p:spPr bwMode="auto">
            <a:xfrm>
              <a:off x="2134" y="2980"/>
              <a:ext cx="207" cy="231"/>
            </a:xfrm>
            <a:prstGeom prst="rect">
              <a:avLst/>
            </a:prstGeom>
            <a:noFill/>
            <a:ln w="9525">
              <a:noFill/>
              <a:miter lim="800000"/>
              <a:headEnd/>
              <a:tailEnd/>
            </a:ln>
          </p:spPr>
          <p:txBody>
            <a:bodyPr wrap="none">
              <a:spAutoFit/>
            </a:bodyPr>
            <a:lstStyle/>
            <a:p>
              <a:pPr eaLnBrk="1" hangingPunct="1"/>
              <a:r>
                <a:rPr lang="en-US" sz="1800" b="1" i="1">
                  <a:latin typeface="Tahoma" pitchFamily="34" charset="0"/>
                </a:rPr>
                <a:t>q</a:t>
              </a:r>
            </a:p>
          </p:txBody>
        </p:sp>
      </p:grpSp>
      <p:grpSp>
        <p:nvGrpSpPr>
          <p:cNvPr id="7376" name="Group 238"/>
          <p:cNvGrpSpPr>
            <a:grpSpLocks/>
          </p:cNvGrpSpPr>
          <p:nvPr/>
        </p:nvGrpSpPr>
        <p:grpSpPr bwMode="auto">
          <a:xfrm>
            <a:off x="3929063" y="3568700"/>
            <a:ext cx="328612" cy="1917700"/>
            <a:chOff x="3182" y="3088"/>
            <a:chExt cx="207" cy="1208"/>
          </a:xfrm>
        </p:grpSpPr>
        <p:sp>
          <p:nvSpPr>
            <p:cNvPr id="7202" name="Line 239"/>
            <p:cNvSpPr>
              <a:spLocks noChangeShapeType="1"/>
            </p:cNvSpPr>
            <p:nvPr/>
          </p:nvSpPr>
          <p:spPr bwMode="auto">
            <a:xfrm flipV="1">
              <a:off x="3280" y="3088"/>
              <a:ext cx="0" cy="944"/>
            </a:xfrm>
            <a:prstGeom prst="line">
              <a:avLst/>
            </a:prstGeom>
            <a:noFill/>
            <a:ln w="38100">
              <a:solidFill>
                <a:schemeClr val="tx1"/>
              </a:solidFill>
              <a:miter lim="800000"/>
              <a:headEnd/>
              <a:tailEnd/>
            </a:ln>
          </p:spPr>
          <p:txBody>
            <a:bodyPr wrap="none" anchor="ctr"/>
            <a:lstStyle/>
            <a:p>
              <a:endParaRPr lang="en-US"/>
            </a:p>
          </p:txBody>
        </p:sp>
        <p:sp>
          <p:nvSpPr>
            <p:cNvPr id="7203" name="Text Box 240"/>
            <p:cNvSpPr txBox="1">
              <a:spLocks noChangeArrowheads="1"/>
            </p:cNvSpPr>
            <p:nvPr/>
          </p:nvSpPr>
          <p:spPr bwMode="auto">
            <a:xfrm>
              <a:off x="3182" y="4065"/>
              <a:ext cx="207" cy="231"/>
            </a:xfrm>
            <a:prstGeom prst="rect">
              <a:avLst/>
            </a:prstGeom>
            <a:noFill/>
            <a:ln w="9525">
              <a:noFill/>
              <a:miter lim="800000"/>
              <a:headEnd/>
              <a:tailEnd/>
            </a:ln>
          </p:spPr>
          <p:txBody>
            <a:bodyPr wrap="none">
              <a:spAutoFit/>
            </a:bodyPr>
            <a:lstStyle/>
            <a:p>
              <a:pPr eaLnBrk="1" hangingPunct="1"/>
              <a:r>
                <a:rPr lang="en-US" sz="1800" b="1" i="1">
                  <a:latin typeface="Tahoma" pitchFamily="34" charset="0"/>
                </a:rPr>
                <a:t>p</a:t>
              </a:r>
            </a:p>
          </p:txBody>
        </p:sp>
      </p:grpSp>
      <p:grpSp>
        <p:nvGrpSpPr>
          <p:cNvPr id="7378" name="Group 241"/>
          <p:cNvGrpSpPr>
            <a:grpSpLocks/>
          </p:cNvGrpSpPr>
          <p:nvPr/>
        </p:nvGrpSpPr>
        <p:grpSpPr bwMode="auto">
          <a:xfrm>
            <a:off x="2252663" y="3567113"/>
            <a:ext cx="4094162" cy="901700"/>
            <a:chOff x="2126" y="3087"/>
            <a:chExt cx="2579" cy="568"/>
          </a:xfrm>
        </p:grpSpPr>
        <p:grpSp>
          <p:nvGrpSpPr>
            <p:cNvPr id="7198" name="Group 242"/>
            <p:cNvGrpSpPr>
              <a:grpSpLocks/>
            </p:cNvGrpSpPr>
            <p:nvPr/>
          </p:nvGrpSpPr>
          <p:grpSpPr bwMode="auto">
            <a:xfrm>
              <a:off x="2416" y="3087"/>
              <a:ext cx="2289" cy="568"/>
              <a:chOff x="2416" y="3087"/>
              <a:chExt cx="2289" cy="568"/>
            </a:xfrm>
          </p:grpSpPr>
          <p:sp>
            <p:nvSpPr>
              <p:cNvPr id="7200" name="Text Box 243"/>
              <p:cNvSpPr txBox="1">
                <a:spLocks noChangeArrowheads="1"/>
              </p:cNvSpPr>
              <p:nvPr/>
            </p:nvSpPr>
            <p:spPr bwMode="auto">
              <a:xfrm rot="16200000">
                <a:off x="4256" y="3206"/>
                <a:ext cx="568" cy="330"/>
              </a:xfrm>
              <a:prstGeom prst="rect">
                <a:avLst/>
              </a:prstGeom>
              <a:noFill/>
              <a:ln w="9525">
                <a:noFill/>
                <a:miter lim="800000"/>
                <a:headEnd/>
                <a:tailEnd/>
              </a:ln>
            </p:spPr>
            <p:txBody>
              <a:bodyPr>
                <a:spAutoFit/>
              </a:bodyPr>
              <a:lstStyle/>
              <a:p>
                <a:pPr algn="ctr" eaLnBrk="1" hangingPunct="1"/>
                <a:r>
                  <a:rPr lang="en-US" sz="1400">
                    <a:latin typeface="Tahoma" pitchFamily="34" charset="0"/>
                  </a:rPr>
                  <a:t>Left occlusion</a:t>
                </a:r>
              </a:p>
            </p:txBody>
          </p:sp>
          <p:sp>
            <p:nvSpPr>
              <p:cNvPr id="7201" name="Line 244"/>
              <p:cNvSpPr>
                <a:spLocks noChangeShapeType="1"/>
              </p:cNvSpPr>
              <p:nvPr/>
            </p:nvSpPr>
            <p:spPr bwMode="auto">
              <a:xfrm>
                <a:off x="2416" y="3464"/>
                <a:ext cx="1168" cy="0"/>
              </a:xfrm>
              <a:prstGeom prst="line">
                <a:avLst/>
              </a:prstGeom>
              <a:noFill/>
              <a:ln w="38100">
                <a:solidFill>
                  <a:schemeClr val="tx1"/>
                </a:solidFill>
                <a:miter lim="800000"/>
                <a:headEnd/>
                <a:tailEnd/>
              </a:ln>
            </p:spPr>
            <p:txBody>
              <a:bodyPr wrap="none" anchor="ctr"/>
              <a:lstStyle/>
              <a:p>
                <a:endParaRPr lang="en-US"/>
              </a:p>
            </p:txBody>
          </p:sp>
        </p:grpSp>
        <p:sp>
          <p:nvSpPr>
            <p:cNvPr id="7199" name="Text Box 245"/>
            <p:cNvSpPr txBox="1">
              <a:spLocks noChangeArrowheads="1"/>
            </p:cNvSpPr>
            <p:nvPr/>
          </p:nvSpPr>
          <p:spPr bwMode="auto">
            <a:xfrm>
              <a:off x="2126" y="3356"/>
              <a:ext cx="242" cy="231"/>
            </a:xfrm>
            <a:prstGeom prst="rect">
              <a:avLst/>
            </a:prstGeom>
            <a:noFill/>
            <a:ln w="9525">
              <a:noFill/>
              <a:miter lim="800000"/>
              <a:headEnd/>
              <a:tailEnd/>
            </a:ln>
          </p:spPr>
          <p:txBody>
            <a:bodyPr>
              <a:spAutoFit/>
            </a:bodyPr>
            <a:lstStyle/>
            <a:p>
              <a:pPr eaLnBrk="1" hangingPunct="1"/>
              <a:r>
                <a:rPr lang="en-US" sz="1800" b="1" i="1">
                  <a:latin typeface="Tahoma" pitchFamily="34" charset="0"/>
                </a:rPr>
                <a:t>t</a:t>
              </a:r>
            </a:p>
          </p:txBody>
        </p:sp>
      </p:grpSp>
      <p:grpSp>
        <p:nvGrpSpPr>
          <p:cNvPr id="7420" name="Group 246"/>
          <p:cNvGrpSpPr>
            <a:grpSpLocks/>
          </p:cNvGrpSpPr>
          <p:nvPr/>
        </p:nvGrpSpPr>
        <p:grpSpPr bwMode="auto">
          <a:xfrm>
            <a:off x="3522664" y="2825751"/>
            <a:ext cx="4079875" cy="2652713"/>
            <a:chOff x="2926" y="2620"/>
            <a:chExt cx="2570" cy="1671"/>
          </a:xfrm>
        </p:grpSpPr>
        <p:grpSp>
          <p:nvGrpSpPr>
            <p:cNvPr id="7194" name="Group 247"/>
            <p:cNvGrpSpPr>
              <a:grpSpLocks/>
            </p:cNvGrpSpPr>
            <p:nvPr/>
          </p:nvGrpSpPr>
          <p:grpSpPr bwMode="auto">
            <a:xfrm>
              <a:off x="3024" y="2620"/>
              <a:ext cx="2472" cy="1420"/>
              <a:chOff x="3024" y="2620"/>
              <a:chExt cx="2472" cy="1420"/>
            </a:xfrm>
          </p:grpSpPr>
          <p:sp>
            <p:nvSpPr>
              <p:cNvPr id="7196" name="Text Box 248"/>
              <p:cNvSpPr txBox="1">
                <a:spLocks noChangeArrowheads="1"/>
              </p:cNvSpPr>
              <p:nvPr/>
            </p:nvSpPr>
            <p:spPr bwMode="auto">
              <a:xfrm>
                <a:off x="4924" y="2620"/>
                <a:ext cx="572" cy="330"/>
              </a:xfrm>
              <a:prstGeom prst="rect">
                <a:avLst/>
              </a:prstGeom>
              <a:noFill/>
              <a:ln w="9525">
                <a:noFill/>
                <a:miter lim="800000"/>
                <a:headEnd/>
                <a:tailEnd/>
              </a:ln>
            </p:spPr>
            <p:txBody>
              <a:bodyPr wrap="none">
                <a:spAutoFit/>
              </a:bodyPr>
              <a:lstStyle/>
              <a:p>
                <a:pPr algn="ctr" eaLnBrk="1" hangingPunct="1"/>
                <a:r>
                  <a:rPr lang="en-US" sz="1400">
                    <a:latin typeface="Tahoma" pitchFamily="34" charset="0"/>
                  </a:rPr>
                  <a:t>Right</a:t>
                </a:r>
              </a:p>
              <a:p>
                <a:pPr algn="ctr" eaLnBrk="1" hangingPunct="1"/>
                <a:r>
                  <a:rPr lang="en-US" sz="1400">
                    <a:latin typeface="Tahoma" pitchFamily="34" charset="0"/>
                  </a:rPr>
                  <a:t>occlusion</a:t>
                </a:r>
              </a:p>
            </p:txBody>
          </p:sp>
          <p:sp>
            <p:nvSpPr>
              <p:cNvPr id="7197" name="Line 249"/>
              <p:cNvSpPr>
                <a:spLocks noChangeShapeType="1"/>
              </p:cNvSpPr>
              <p:nvPr/>
            </p:nvSpPr>
            <p:spPr bwMode="auto">
              <a:xfrm flipV="1">
                <a:off x="3024" y="2912"/>
                <a:ext cx="0" cy="1128"/>
              </a:xfrm>
              <a:prstGeom prst="line">
                <a:avLst/>
              </a:prstGeom>
              <a:noFill/>
              <a:ln w="38100">
                <a:solidFill>
                  <a:schemeClr val="tx1"/>
                </a:solidFill>
                <a:miter lim="800000"/>
                <a:headEnd/>
                <a:tailEnd/>
              </a:ln>
            </p:spPr>
            <p:txBody>
              <a:bodyPr wrap="none" anchor="ctr"/>
              <a:lstStyle/>
              <a:p>
                <a:endParaRPr lang="en-US"/>
              </a:p>
            </p:txBody>
          </p:sp>
        </p:grpSp>
        <p:sp>
          <p:nvSpPr>
            <p:cNvPr id="7195" name="Text Box 250"/>
            <p:cNvSpPr txBox="1">
              <a:spLocks noChangeArrowheads="1"/>
            </p:cNvSpPr>
            <p:nvPr/>
          </p:nvSpPr>
          <p:spPr bwMode="auto">
            <a:xfrm>
              <a:off x="2926" y="4060"/>
              <a:ext cx="242" cy="231"/>
            </a:xfrm>
            <a:prstGeom prst="rect">
              <a:avLst/>
            </a:prstGeom>
            <a:noFill/>
            <a:ln w="9525">
              <a:noFill/>
              <a:miter lim="800000"/>
              <a:headEnd/>
              <a:tailEnd/>
            </a:ln>
          </p:spPr>
          <p:txBody>
            <a:bodyPr>
              <a:spAutoFit/>
            </a:bodyPr>
            <a:lstStyle/>
            <a:p>
              <a:pPr eaLnBrk="1" hangingPunct="1"/>
              <a:r>
                <a:rPr lang="en-US" sz="1800" b="1" i="1">
                  <a:latin typeface="Tahoma" pitchFamily="34" charset="0"/>
                </a:rPr>
                <a:t>s</a:t>
              </a:r>
            </a:p>
          </p:txBody>
        </p:sp>
      </p:grpSp>
      <p:grpSp>
        <p:nvGrpSpPr>
          <p:cNvPr id="7426" name="Group 253"/>
          <p:cNvGrpSpPr>
            <a:grpSpLocks/>
          </p:cNvGrpSpPr>
          <p:nvPr/>
        </p:nvGrpSpPr>
        <p:grpSpPr bwMode="auto">
          <a:xfrm>
            <a:off x="6307138" y="3198813"/>
            <a:ext cx="2074862" cy="1763712"/>
            <a:chOff x="3104" y="2471"/>
            <a:chExt cx="1307" cy="1111"/>
          </a:xfrm>
        </p:grpSpPr>
        <p:graphicFrame>
          <p:nvGraphicFramePr>
            <p:cNvPr id="7173" name="Object 254"/>
            <p:cNvGraphicFramePr>
              <a:graphicFrameLocks noChangeAspect="1"/>
            </p:cNvGraphicFramePr>
            <p:nvPr/>
          </p:nvGraphicFramePr>
          <p:xfrm>
            <a:off x="3976" y="2471"/>
            <a:ext cx="435" cy="327"/>
          </p:xfrm>
          <a:graphic>
            <a:graphicData uri="http://schemas.openxmlformats.org/presentationml/2006/ole">
              <mc:AlternateContent xmlns:mc="http://schemas.openxmlformats.org/markup-compatibility/2006">
                <mc:Choice xmlns:v="urn:schemas-microsoft-com:vml" Requires="v">
                  <p:oleObj name="Equation" r:id="rId11" imgW="304560" imgH="228600" progId="Equation.3">
                    <p:embed/>
                  </p:oleObj>
                </mc:Choice>
                <mc:Fallback>
                  <p:oleObj name="Equation" r:id="rId11" imgW="304560" imgH="228600" progId="Equation.3">
                    <p:embed/>
                    <p:pic>
                      <p:nvPicPr>
                        <p:cNvPr id="0" name="Object 25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76" y="2471"/>
                          <a:ext cx="435" cy="32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7174" name="Object 255"/>
            <p:cNvGraphicFramePr>
              <a:graphicFrameLocks noChangeAspect="1"/>
            </p:cNvGraphicFramePr>
            <p:nvPr/>
          </p:nvGraphicFramePr>
          <p:xfrm>
            <a:off x="3104" y="3255"/>
            <a:ext cx="435" cy="327"/>
          </p:xfrm>
          <a:graphic>
            <a:graphicData uri="http://schemas.openxmlformats.org/presentationml/2006/ole">
              <mc:AlternateContent xmlns:mc="http://schemas.openxmlformats.org/markup-compatibility/2006">
                <mc:Choice xmlns:v="urn:schemas-microsoft-com:vml" Requires="v">
                  <p:oleObj name="Equation" r:id="rId13" imgW="304560" imgH="228600" progId="Equation.3">
                    <p:embed/>
                  </p:oleObj>
                </mc:Choice>
                <mc:Fallback>
                  <p:oleObj name="Equation" r:id="rId13" imgW="304560" imgH="228600" progId="Equation.3">
                    <p:embed/>
                    <p:pic>
                      <p:nvPicPr>
                        <p:cNvPr id="0" name="Object 25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4" y="3255"/>
                          <a:ext cx="435" cy="32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pSp>
      <p:graphicFrame>
        <p:nvGraphicFramePr>
          <p:cNvPr id="7170" name="Object 256"/>
          <p:cNvGraphicFramePr>
            <a:graphicFrameLocks noChangeAspect="1"/>
          </p:cNvGraphicFramePr>
          <p:nvPr/>
        </p:nvGraphicFramePr>
        <p:xfrm>
          <a:off x="10040939" y="1481138"/>
          <a:ext cx="263525" cy="342900"/>
        </p:xfrm>
        <a:graphic>
          <a:graphicData uri="http://schemas.openxmlformats.org/presentationml/2006/ole">
            <mc:AlternateContent xmlns:mc="http://schemas.openxmlformats.org/markup-compatibility/2006">
              <mc:Choice xmlns:v="urn:schemas-microsoft-com:vml" Requires="v">
                <p:oleObj name="Equation" r:id="rId15" imgW="126720" imgH="164880" progId="Equation.3">
                  <p:embed/>
                </p:oleObj>
              </mc:Choice>
              <mc:Fallback>
                <p:oleObj name="Equation" r:id="rId15" imgW="126720" imgH="164880" progId="Equation.3">
                  <p:embed/>
                  <p:pic>
                    <p:nvPicPr>
                      <p:cNvPr id="0" name="Object 25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040939" y="1481138"/>
                        <a:ext cx="263525" cy="3429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7171" name="Object 257"/>
          <p:cNvGraphicFramePr>
            <a:graphicFrameLocks noChangeAspect="1"/>
          </p:cNvGraphicFramePr>
          <p:nvPr/>
        </p:nvGraphicFramePr>
        <p:xfrm>
          <a:off x="9144001" y="1033463"/>
          <a:ext cx="315913" cy="342900"/>
        </p:xfrm>
        <a:graphic>
          <a:graphicData uri="http://schemas.openxmlformats.org/presentationml/2006/ole">
            <mc:AlternateContent xmlns:mc="http://schemas.openxmlformats.org/markup-compatibility/2006">
              <mc:Choice xmlns:v="urn:schemas-microsoft-com:vml" Requires="v">
                <p:oleObj name="Equation" r:id="rId17" imgW="152280" imgH="164880" progId="Equation.3">
                  <p:embed/>
                </p:oleObj>
              </mc:Choice>
              <mc:Fallback>
                <p:oleObj name="Equation" r:id="rId17" imgW="152280" imgH="164880" progId="Equation.3">
                  <p:embed/>
                  <p:pic>
                    <p:nvPicPr>
                      <p:cNvPr id="0" name="Object 25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144001" y="1033463"/>
                        <a:ext cx="315913" cy="3429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709890" name="Object 258"/>
          <p:cNvGraphicFramePr>
            <a:graphicFrameLocks noGrp="1" noChangeAspect="1"/>
          </p:cNvGraphicFramePr>
          <p:nvPr>
            <p:ph idx="1"/>
          </p:nvPr>
        </p:nvGraphicFramePr>
        <p:xfrm>
          <a:off x="7888288" y="4343401"/>
          <a:ext cx="722312" cy="542925"/>
        </p:xfrm>
        <a:graphic>
          <a:graphicData uri="http://schemas.openxmlformats.org/presentationml/2006/ole">
            <mc:AlternateContent xmlns:mc="http://schemas.openxmlformats.org/markup-compatibility/2006">
              <mc:Choice xmlns:v="urn:schemas-microsoft-com:vml" Requires="v">
                <p:oleObj name="Equation" r:id="rId19" imgW="304560" imgH="228600" progId="Equation.3">
                  <p:embed/>
                </p:oleObj>
              </mc:Choice>
              <mc:Fallback>
                <p:oleObj name="Equation" r:id="rId19" imgW="304560" imgH="228600" progId="Equation.3">
                  <p:embed/>
                  <p:pic>
                    <p:nvPicPr>
                      <p:cNvPr id="0" name="Object 25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888288" y="4343401"/>
                        <a:ext cx="722312" cy="54292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7193" name="Text Box 260"/>
          <p:cNvSpPr txBox="1">
            <a:spLocks noChangeArrowheads="1"/>
          </p:cNvSpPr>
          <p:nvPr/>
        </p:nvSpPr>
        <p:spPr bwMode="auto">
          <a:xfrm>
            <a:off x="10365171" y="5210370"/>
            <a:ext cx="1633011" cy="307777"/>
          </a:xfrm>
          <a:prstGeom prst="rect">
            <a:avLst/>
          </a:prstGeom>
          <a:noFill/>
          <a:ln w="9525">
            <a:noFill/>
            <a:miter lim="800000"/>
            <a:headEnd/>
            <a:tailEnd/>
          </a:ln>
        </p:spPr>
        <p:txBody>
          <a:bodyPr wrap="none">
            <a:spAutoFit/>
          </a:bodyPr>
          <a:lstStyle/>
          <a:p>
            <a:r>
              <a:rPr lang="en-US" sz="1400" dirty="0"/>
              <a:t>Source: Y. </a:t>
            </a:r>
            <a:r>
              <a:rPr lang="en-US" sz="1400" dirty="0" err="1"/>
              <a:t>Boykov</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6"/>
                                        </p:tgtEl>
                                        <p:attrNameLst>
                                          <p:attrName>style.visibility</p:attrName>
                                        </p:attrNameLst>
                                      </p:cBhvr>
                                      <p:to>
                                        <p:strVal val="visible"/>
                                      </p:to>
                                    </p:set>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up)">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3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375"/>
                                        </p:tgtEl>
                                        <p:attrNameLst>
                                          <p:attrName>style.visibility</p:attrName>
                                        </p:attrNameLst>
                                      </p:cBhvr>
                                      <p:to>
                                        <p:strVal val="visible"/>
                                      </p:to>
                                    </p:set>
                                    <p:animEffect transition="in" filter="wipe(left)">
                                      <p:cBhvr>
                                        <p:cTn id="22" dur="500"/>
                                        <p:tgtEl>
                                          <p:spTgt spid="7375"/>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7376"/>
                                        </p:tgtEl>
                                        <p:attrNameLst>
                                          <p:attrName>style.visibility</p:attrName>
                                        </p:attrNameLst>
                                      </p:cBhvr>
                                      <p:to>
                                        <p:strVal val="visible"/>
                                      </p:to>
                                    </p:set>
                                    <p:animEffect transition="in" filter="wipe(up)">
                                      <p:cBhvr>
                                        <p:cTn id="26" dur="500"/>
                                        <p:tgtEl>
                                          <p:spTgt spid="7376"/>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709866"/>
                                        </p:tgtEl>
                                        <p:attrNameLst>
                                          <p:attrName>style.visibility</p:attrName>
                                        </p:attrNameLst>
                                      </p:cBhvr>
                                      <p:to>
                                        <p:strVal val="visible"/>
                                      </p:to>
                                    </p:set>
                                    <p:animEffect transition="in" filter="wipe(left)">
                                      <p:cBhvr>
                                        <p:cTn id="30" dur="500"/>
                                        <p:tgtEl>
                                          <p:spTgt spid="70986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70989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7378"/>
                                        </p:tgtEl>
                                        <p:attrNameLst>
                                          <p:attrName>style.visibility</p:attrName>
                                        </p:attrNameLst>
                                      </p:cBhvr>
                                      <p:to>
                                        <p:strVal val="visible"/>
                                      </p:to>
                                    </p:set>
                                    <p:animEffect transition="in" filter="wipe(left)">
                                      <p:cBhvr>
                                        <p:cTn id="39" dur="500"/>
                                        <p:tgtEl>
                                          <p:spTgt spid="737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7420"/>
                                        </p:tgtEl>
                                        <p:attrNameLst>
                                          <p:attrName>style.visibility</p:attrName>
                                        </p:attrNameLst>
                                      </p:cBhvr>
                                      <p:to>
                                        <p:strVal val="visible"/>
                                      </p:to>
                                    </p:set>
                                    <p:animEffect transition="in" filter="wipe(down)">
                                      <p:cBhvr>
                                        <p:cTn id="44" dur="500"/>
                                        <p:tgtEl>
                                          <p:spTgt spid="7420"/>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499"/>
                                          </p:stCondLst>
                                        </p:cTn>
                                        <p:tgtEl>
                                          <p:spTgt spid="74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9866"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a:t>Scanline stereo by dynamic programming</a:t>
            </a:r>
          </a:p>
        </p:txBody>
      </p:sp>
      <p:sp>
        <p:nvSpPr>
          <p:cNvPr id="720899" name="Rectangle 3"/>
          <p:cNvSpPr>
            <a:spLocks noGrp="1" noChangeArrowheads="1"/>
          </p:cNvSpPr>
          <p:nvPr>
            <p:ph idx="1"/>
          </p:nvPr>
        </p:nvSpPr>
        <p:spPr/>
        <p:txBody>
          <a:bodyPr/>
          <a:lstStyle/>
          <a:p>
            <a:pPr>
              <a:buFontTx/>
              <a:buChar char="•"/>
            </a:pPr>
            <a:r>
              <a:rPr lang="en-US" sz="2800" dirty="0"/>
              <a:t>Generates streaking artifacts!</a:t>
            </a:r>
            <a:endParaRPr lang="en-US" sz="2400" dirty="0"/>
          </a:p>
        </p:txBody>
      </p:sp>
      <p:pic>
        <p:nvPicPr>
          <p:cNvPr id="720900" name="Picture 4" descr="c_scene1-cox"/>
          <p:cNvPicPr>
            <a:picLocks noChangeAspect="1" noChangeArrowheads="1"/>
          </p:cNvPicPr>
          <p:nvPr/>
        </p:nvPicPr>
        <p:blipFill>
          <a:blip r:embed="rId3" cstate="print"/>
          <a:srcRect/>
          <a:stretch>
            <a:fillRect/>
          </a:stretch>
        </p:blipFill>
        <p:spPr bwMode="auto">
          <a:xfrm>
            <a:off x="3200400" y="2057400"/>
            <a:ext cx="5803682" cy="434340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p:txBody>
          <a:bodyPr/>
          <a:lstStyle/>
          <a:p>
            <a:r>
              <a:rPr lang="en-US" dirty="0"/>
              <a:t>Stereo matching as global optimization</a:t>
            </a:r>
          </a:p>
        </p:txBody>
      </p:sp>
      <p:pic>
        <p:nvPicPr>
          <p:cNvPr id="8198" name="Picture 6" descr="sri20"/>
          <p:cNvPicPr>
            <a:picLocks noChangeAspect="1" noChangeArrowheads="1"/>
          </p:cNvPicPr>
          <p:nvPr/>
        </p:nvPicPr>
        <p:blipFill>
          <a:blip r:embed="rId3" cstate="print"/>
          <a:srcRect/>
          <a:stretch>
            <a:fillRect/>
          </a:stretch>
        </p:blipFill>
        <p:spPr bwMode="auto">
          <a:xfrm>
            <a:off x="1981200" y="1054101"/>
            <a:ext cx="2522538" cy="2295525"/>
          </a:xfrm>
          <a:prstGeom prst="rect">
            <a:avLst/>
          </a:prstGeom>
          <a:noFill/>
          <a:ln w="9525">
            <a:noFill/>
            <a:miter lim="800000"/>
            <a:headEnd/>
            <a:tailEnd/>
          </a:ln>
        </p:spPr>
      </p:pic>
      <p:pic>
        <p:nvPicPr>
          <p:cNvPr id="8199" name="Picture 7" descr="SSDWindowSize"/>
          <p:cNvPicPr>
            <a:picLocks noChangeAspect="1" noChangeArrowheads="1"/>
          </p:cNvPicPr>
          <p:nvPr/>
        </p:nvPicPr>
        <p:blipFill>
          <a:blip r:embed="rId4" cstate="print"/>
          <a:srcRect r="51778"/>
          <a:stretch>
            <a:fillRect/>
          </a:stretch>
        </p:blipFill>
        <p:spPr bwMode="auto">
          <a:xfrm>
            <a:off x="7527926" y="911225"/>
            <a:ext cx="2682875" cy="2540000"/>
          </a:xfrm>
          <a:prstGeom prst="rect">
            <a:avLst/>
          </a:prstGeom>
          <a:noFill/>
          <a:ln w="9525">
            <a:noFill/>
            <a:miter lim="800000"/>
            <a:headEnd/>
            <a:tailEnd/>
          </a:ln>
        </p:spPr>
      </p:pic>
      <p:pic>
        <p:nvPicPr>
          <p:cNvPr id="8200" name="Picture 8" descr="sri20"/>
          <p:cNvPicPr>
            <a:picLocks noChangeAspect="1" noChangeArrowheads="1"/>
          </p:cNvPicPr>
          <p:nvPr/>
        </p:nvPicPr>
        <p:blipFill>
          <a:blip r:embed="rId3" cstate="print"/>
          <a:srcRect/>
          <a:stretch>
            <a:fillRect/>
          </a:stretch>
        </p:blipFill>
        <p:spPr bwMode="auto">
          <a:xfrm>
            <a:off x="4800600" y="1054101"/>
            <a:ext cx="2522538" cy="2295525"/>
          </a:xfrm>
          <a:prstGeom prst="rect">
            <a:avLst/>
          </a:prstGeom>
          <a:noFill/>
          <a:ln w="9525">
            <a:solidFill>
              <a:schemeClr val="bg1"/>
            </a:solidFill>
            <a:miter lim="800000"/>
            <a:headEnd/>
            <a:tailEnd/>
          </a:ln>
        </p:spPr>
      </p:pic>
      <p:sp>
        <p:nvSpPr>
          <p:cNvPr id="8201" name="Line 9"/>
          <p:cNvSpPr>
            <a:spLocks noChangeShapeType="1"/>
          </p:cNvSpPr>
          <p:nvPr/>
        </p:nvSpPr>
        <p:spPr bwMode="auto">
          <a:xfrm>
            <a:off x="4800600" y="2511425"/>
            <a:ext cx="2514600" cy="0"/>
          </a:xfrm>
          <a:prstGeom prst="line">
            <a:avLst/>
          </a:prstGeom>
          <a:noFill/>
          <a:ln w="28575">
            <a:solidFill>
              <a:srgbClr val="00FFFF"/>
            </a:solidFill>
            <a:round/>
            <a:headEnd/>
            <a:tailEnd/>
          </a:ln>
        </p:spPr>
        <p:txBody>
          <a:bodyPr/>
          <a:lstStyle/>
          <a:p>
            <a:endParaRPr lang="en-US"/>
          </a:p>
        </p:txBody>
      </p:sp>
      <p:grpSp>
        <p:nvGrpSpPr>
          <p:cNvPr id="8202" name="Group 10"/>
          <p:cNvGrpSpPr>
            <a:grpSpLocks/>
          </p:cNvGrpSpPr>
          <p:nvPr/>
        </p:nvGrpSpPr>
        <p:grpSpPr bwMode="auto">
          <a:xfrm>
            <a:off x="3581400" y="2359025"/>
            <a:ext cx="304800" cy="304800"/>
            <a:chOff x="2112" y="1872"/>
            <a:chExt cx="192" cy="192"/>
          </a:xfrm>
        </p:grpSpPr>
        <p:sp>
          <p:nvSpPr>
            <p:cNvPr id="8217" name="Oval 11"/>
            <p:cNvSpPr>
              <a:spLocks noChangeArrowheads="1"/>
            </p:cNvSpPr>
            <p:nvPr/>
          </p:nvSpPr>
          <p:spPr bwMode="auto">
            <a:xfrm>
              <a:off x="2174" y="1941"/>
              <a:ext cx="48" cy="48"/>
            </a:xfrm>
            <a:prstGeom prst="ellipse">
              <a:avLst/>
            </a:prstGeom>
            <a:solidFill>
              <a:srgbClr val="FFFF00"/>
            </a:solidFill>
            <a:ln w="9525">
              <a:solidFill>
                <a:schemeClr val="tx1"/>
              </a:solidFill>
              <a:round/>
              <a:headEnd/>
              <a:tailEnd/>
            </a:ln>
          </p:spPr>
          <p:txBody>
            <a:bodyPr wrap="none" anchor="ctr"/>
            <a:lstStyle/>
            <a:p>
              <a:endParaRPr lang="en-US"/>
            </a:p>
          </p:txBody>
        </p:sp>
        <p:sp>
          <p:nvSpPr>
            <p:cNvPr id="8218" name="Rectangle 12"/>
            <p:cNvSpPr>
              <a:spLocks noChangeArrowheads="1"/>
            </p:cNvSpPr>
            <p:nvPr/>
          </p:nvSpPr>
          <p:spPr bwMode="auto">
            <a:xfrm>
              <a:off x="2112" y="1872"/>
              <a:ext cx="192" cy="192"/>
            </a:xfrm>
            <a:prstGeom prst="rect">
              <a:avLst/>
            </a:prstGeom>
            <a:noFill/>
            <a:ln w="38100">
              <a:solidFill>
                <a:srgbClr val="FFFF00"/>
              </a:solidFill>
              <a:miter lim="800000"/>
              <a:headEnd/>
              <a:tailEnd/>
            </a:ln>
          </p:spPr>
          <p:txBody>
            <a:bodyPr wrap="none" anchor="ctr"/>
            <a:lstStyle/>
            <a:p>
              <a:endParaRPr lang="en-US"/>
            </a:p>
          </p:txBody>
        </p:sp>
      </p:grpSp>
      <p:grpSp>
        <p:nvGrpSpPr>
          <p:cNvPr id="8203" name="Group 13"/>
          <p:cNvGrpSpPr>
            <a:grpSpLocks/>
          </p:cNvGrpSpPr>
          <p:nvPr/>
        </p:nvGrpSpPr>
        <p:grpSpPr bwMode="auto">
          <a:xfrm>
            <a:off x="6324600" y="2359025"/>
            <a:ext cx="304800" cy="304800"/>
            <a:chOff x="3600" y="1872"/>
            <a:chExt cx="192" cy="192"/>
          </a:xfrm>
        </p:grpSpPr>
        <p:sp>
          <p:nvSpPr>
            <p:cNvPr id="8215" name="Oval 14"/>
            <p:cNvSpPr>
              <a:spLocks noChangeArrowheads="1"/>
            </p:cNvSpPr>
            <p:nvPr/>
          </p:nvSpPr>
          <p:spPr bwMode="auto">
            <a:xfrm>
              <a:off x="3675" y="1947"/>
              <a:ext cx="48" cy="48"/>
            </a:xfrm>
            <a:prstGeom prst="ellipse">
              <a:avLst/>
            </a:prstGeom>
            <a:solidFill>
              <a:srgbClr val="FFFF00"/>
            </a:solidFill>
            <a:ln w="9525">
              <a:solidFill>
                <a:schemeClr val="tx1"/>
              </a:solidFill>
              <a:round/>
              <a:headEnd/>
              <a:tailEnd/>
            </a:ln>
          </p:spPr>
          <p:txBody>
            <a:bodyPr wrap="none" anchor="ctr"/>
            <a:lstStyle/>
            <a:p>
              <a:endParaRPr lang="en-US"/>
            </a:p>
          </p:txBody>
        </p:sp>
        <p:sp>
          <p:nvSpPr>
            <p:cNvPr id="8216" name="Rectangle 15"/>
            <p:cNvSpPr>
              <a:spLocks noChangeArrowheads="1"/>
            </p:cNvSpPr>
            <p:nvPr/>
          </p:nvSpPr>
          <p:spPr bwMode="auto">
            <a:xfrm>
              <a:off x="3600" y="1872"/>
              <a:ext cx="192" cy="192"/>
            </a:xfrm>
            <a:prstGeom prst="rect">
              <a:avLst/>
            </a:prstGeom>
            <a:noFill/>
            <a:ln w="38100">
              <a:solidFill>
                <a:srgbClr val="FFFF00"/>
              </a:solidFill>
              <a:miter lim="800000"/>
              <a:headEnd/>
              <a:tailEnd/>
            </a:ln>
          </p:spPr>
          <p:txBody>
            <a:bodyPr wrap="none" anchor="ctr"/>
            <a:lstStyle/>
            <a:p>
              <a:endParaRPr lang="en-US"/>
            </a:p>
          </p:txBody>
        </p:sp>
      </p:grpSp>
      <p:grpSp>
        <p:nvGrpSpPr>
          <p:cNvPr id="8204" name="Group 16"/>
          <p:cNvGrpSpPr>
            <a:grpSpLocks/>
          </p:cNvGrpSpPr>
          <p:nvPr/>
        </p:nvGrpSpPr>
        <p:grpSpPr bwMode="auto">
          <a:xfrm>
            <a:off x="9067800" y="2359025"/>
            <a:ext cx="304800" cy="304800"/>
            <a:chOff x="2112" y="1872"/>
            <a:chExt cx="192" cy="192"/>
          </a:xfrm>
        </p:grpSpPr>
        <p:sp>
          <p:nvSpPr>
            <p:cNvPr id="8213" name="Oval 17"/>
            <p:cNvSpPr>
              <a:spLocks noChangeArrowheads="1"/>
            </p:cNvSpPr>
            <p:nvPr/>
          </p:nvSpPr>
          <p:spPr bwMode="auto">
            <a:xfrm>
              <a:off x="2174" y="1941"/>
              <a:ext cx="48" cy="48"/>
            </a:xfrm>
            <a:prstGeom prst="ellipse">
              <a:avLst/>
            </a:prstGeom>
            <a:solidFill>
              <a:srgbClr val="FFFF00"/>
            </a:solidFill>
            <a:ln w="9525">
              <a:solidFill>
                <a:schemeClr val="tx1"/>
              </a:solidFill>
              <a:round/>
              <a:headEnd/>
              <a:tailEnd/>
            </a:ln>
          </p:spPr>
          <p:txBody>
            <a:bodyPr wrap="none" anchor="ctr"/>
            <a:lstStyle/>
            <a:p>
              <a:endParaRPr lang="en-US"/>
            </a:p>
          </p:txBody>
        </p:sp>
        <p:sp>
          <p:nvSpPr>
            <p:cNvPr id="8214" name="Rectangle 18"/>
            <p:cNvSpPr>
              <a:spLocks noChangeArrowheads="1"/>
            </p:cNvSpPr>
            <p:nvPr/>
          </p:nvSpPr>
          <p:spPr bwMode="auto">
            <a:xfrm>
              <a:off x="2112" y="1872"/>
              <a:ext cx="192" cy="192"/>
            </a:xfrm>
            <a:prstGeom prst="rect">
              <a:avLst/>
            </a:prstGeom>
            <a:noFill/>
            <a:ln w="38100">
              <a:solidFill>
                <a:srgbClr val="FFFF00"/>
              </a:solidFill>
              <a:miter lim="800000"/>
              <a:headEnd/>
              <a:tailEnd/>
            </a:ln>
          </p:spPr>
          <p:txBody>
            <a:bodyPr wrap="none" anchor="ctr"/>
            <a:lstStyle/>
            <a:p>
              <a:endParaRPr lang="en-US"/>
            </a:p>
          </p:txBody>
        </p:sp>
      </p:grpSp>
      <p:sp>
        <p:nvSpPr>
          <p:cNvPr id="8205" name="Text Box 19"/>
          <p:cNvSpPr txBox="1">
            <a:spLocks noChangeArrowheads="1"/>
          </p:cNvSpPr>
          <p:nvPr/>
        </p:nvSpPr>
        <p:spPr bwMode="auto">
          <a:xfrm>
            <a:off x="2117726" y="1079500"/>
            <a:ext cx="404813" cy="457200"/>
          </a:xfrm>
          <a:prstGeom prst="rect">
            <a:avLst/>
          </a:prstGeom>
          <a:noFill/>
          <a:ln w="9525">
            <a:noFill/>
            <a:miter lim="800000"/>
            <a:headEnd/>
            <a:tailEnd/>
          </a:ln>
        </p:spPr>
        <p:txBody>
          <a:bodyPr wrap="none">
            <a:spAutoFit/>
          </a:bodyPr>
          <a:lstStyle/>
          <a:p>
            <a:r>
              <a:rPr lang="en-US" b="1" i="1">
                <a:solidFill>
                  <a:schemeClr val="bg1"/>
                </a:solidFill>
                <a:latin typeface="Times New Roman" pitchFamily="18" charset="0"/>
              </a:rPr>
              <a:t>I</a:t>
            </a:r>
            <a:r>
              <a:rPr lang="en-US" b="1" baseline="-25000">
                <a:solidFill>
                  <a:schemeClr val="bg1"/>
                </a:solidFill>
                <a:latin typeface="Times New Roman" pitchFamily="18" charset="0"/>
              </a:rPr>
              <a:t>1</a:t>
            </a:r>
          </a:p>
        </p:txBody>
      </p:sp>
      <p:sp>
        <p:nvSpPr>
          <p:cNvPr id="8206" name="Text Box 20"/>
          <p:cNvSpPr txBox="1">
            <a:spLocks noChangeArrowheads="1"/>
          </p:cNvSpPr>
          <p:nvPr/>
        </p:nvSpPr>
        <p:spPr bwMode="auto">
          <a:xfrm>
            <a:off x="4794251" y="1038225"/>
            <a:ext cx="404813" cy="457200"/>
          </a:xfrm>
          <a:prstGeom prst="rect">
            <a:avLst/>
          </a:prstGeom>
          <a:noFill/>
          <a:ln w="9525">
            <a:noFill/>
            <a:miter lim="800000"/>
            <a:headEnd/>
            <a:tailEnd/>
          </a:ln>
        </p:spPr>
        <p:txBody>
          <a:bodyPr wrap="none">
            <a:spAutoFit/>
          </a:bodyPr>
          <a:lstStyle/>
          <a:p>
            <a:r>
              <a:rPr lang="en-US" b="1" i="1">
                <a:solidFill>
                  <a:schemeClr val="bg1"/>
                </a:solidFill>
                <a:latin typeface="Times New Roman" pitchFamily="18" charset="0"/>
              </a:rPr>
              <a:t>I</a:t>
            </a:r>
            <a:r>
              <a:rPr lang="en-US" b="1" baseline="-25000">
                <a:solidFill>
                  <a:schemeClr val="bg1"/>
                </a:solidFill>
                <a:latin typeface="Times New Roman" pitchFamily="18" charset="0"/>
              </a:rPr>
              <a:t>2</a:t>
            </a:r>
          </a:p>
        </p:txBody>
      </p:sp>
      <p:sp>
        <p:nvSpPr>
          <p:cNvPr id="8207" name="Text Box 21"/>
          <p:cNvSpPr txBox="1">
            <a:spLocks noChangeArrowheads="1"/>
          </p:cNvSpPr>
          <p:nvPr/>
        </p:nvSpPr>
        <p:spPr bwMode="auto">
          <a:xfrm>
            <a:off x="7620001" y="1038225"/>
            <a:ext cx="404813" cy="457200"/>
          </a:xfrm>
          <a:prstGeom prst="rect">
            <a:avLst/>
          </a:prstGeom>
          <a:noFill/>
          <a:ln w="9525">
            <a:noFill/>
            <a:miter lim="800000"/>
            <a:headEnd/>
            <a:tailEnd/>
          </a:ln>
        </p:spPr>
        <p:txBody>
          <a:bodyPr wrap="none">
            <a:spAutoFit/>
          </a:bodyPr>
          <a:lstStyle/>
          <a:p>
            <a:r>
              <a:rPr lang="en-US" b="1" i="1">
                <a:solidFill>
                  <a:schemeClr val="bg1"/>
                </a:solidFill>
                <a:latin typeface="Times New Roman" pitchFamily="18" charset="0"/>
              </a:rPr>
              <a:t>D</a:t>
            </a:r>
            <a:endParaRPr lang="en-US" b="1" baseline="-25000">
              <a:solidFill>
                <a:schemeClr val="bg1"/>
              </a:solidFill>
              <a:latin typeface="Times New Roman" pitchFamily="18" charset="0"/>
            </a:endParaRPr>
          </a:p>
        </p:txBody>
      </p:sp>
      <p:sp>
        <p:nvSpPr>
          <p:cNvPr id="803870" name="Rectangle 30"/>
          <p:cNvSpPr>
            <a:spLocks noGrp="1" noChangeArrowheads="1"/>
          </p:cNvSpPr>
          <p:nvPr>
            <p:ph type="body" idx="1"/>
          </p:nvPr>
        </p:nvSpPr>
        <p:spPr>
          <a:xfrm>
            <a:off x="762000" y="5638800"/>
            <a:ext cx="10668000" cy="838200"/>
          </a:xfrm>
        </p:spPr>
        <p:txBody>
          <a:bodyPr/>
          <a:lstStyle/>
          <a:p>
            <a:pPr>
              <a:buFontTx/>
              <a:buChar char="•"/>
            </a:pPr>
            <a:r>
              <a:rPr lang="en-US" sz="2800" dirty="0"/>
              <a:t>Energy functions of this form can be minimized using </a:t>
            </a:r>
            <a:r>
              <a:rPr lang="en-US" sz="2800" i="1" dirty="0"/>
              <a:t>graph cuts</a:t>
            </a:r>
          </a:p>
        </p:txBody>
      </p:sp>
      <p:sp>
        <p:nvSpPr>
          <p:cNvPr id="803871" name="Text Box 31"/>
          <p:cNvSpPr txBox="1">
            <a:spLocks noChangeArrowheads="1"/>
          </p:cNvSpPr>
          <p:nvPr/>
        </p:nvSpPr>
        <p:spPr bwMode="auto">
          <a:xfrm>
            <a:off x="0" y="6363968"/>
            <a:ext cx="12192000" cy="341632"/>
          </a:xfrm>
          <a:prstGeom prst="rect">
            <a:avLst/>
          </a:prstGeom>
          <a:noFill/>
          <a:ln w="9525">
            <a:noFill/>
            <a:miter lim="800000"/>
            <a:headEnd/>
            <a:tailEnd/>
          </a:ln>
        </p:spPr>
        <p:txBody>
          <a:bodyPr wrap="square">
            <a:spAutoFit/>
          </a:bodyPr>
          <a:lstStyle/>
          <a:p>
            <a:pPr lvl="1" algn="ctr">
              <a:lnSpc>
                <a:spcPct val="90000"/>
              </a:lnSpc>
              <a:spcBef>
                <a:spcPct val="20000"/>
              </a:spcBef>
            </a:pPr>
            <a:r>
              <a:rPr lang="en-US" sz="1800" dirty="0">
                <a:sym typeface="Symbol" pitchFamily="18" charset="2"/>
              </a:rPr>
              <a:t>Y. </a:t>
            </a:r>
            <a:r>
              <a:rPr lang="en-US" sz="1800" dirty="0" err="1">
                <a:sym typeface="Symbol" pitchFamily="18" charset="2"/>
              </a:rPr>
              <a:t>Boykov</a:t>
            </a:r>
            <a:r>
              <a:rPr lang="en-US" sz="1800" dirty="0">
                <a:sym typeface="Symbol" pitchFamily="18" charset="2"/>
              </a:rPr>
              <a:t>, O. </a:t>
            </a:r>
            <a:r>
              <a:rPr lang="en-US" sz="1800" dirty="0" err="1">
                <a:sym typeface="Symbol" pitchFamily="18" charset="2"/>
              </a:rPr>
              <a:t>Veksler</a:t>
            </a:r>
            <a:r>
              <a:rPr lang="en-US" sz="1800" dirty="0">
                <a:sym typeface="Symbol" pitchFamily="18" charset="2"/>
              </a:rPr>
              <a:t>, and R. </a:t>
            </a:r>
            <a:r>
              <a:rPr lang="en-US" sz="1800" dirty="0" err="1">
                <a:sym typeface="Symbol" pitchFamily="18" charset="2"/>
              </a:rPr>
              <a:t>Zabih</a:t>
            </a:r>
            <a:r>
              <a:rPr lang="en-US" sz="1800" dirty="0">
                <a:sym typeface="Symbol" pitchFamily="18" charset="2"/>
              </a:rPr>
              <a:t>, </a:t>
            </a:r>
            <a:r>
              <a:rPr lang="en-US" sz="1800" dirty="0">
                <a:sym typeface="Symbol" pitchFamily="18" charset="2"/>
                <a:hlinkClick r:id="rId5"/>
              </a:rPr>
              <a:t>Fast Approximate Energy Minimization via Graph Cuts</a:t>
            </a:r>
            <a:r>
              <a:rPr lang="en-US" sz="1800" dirty="0">
                <a:sym typeface="Symbol" pitchFamily="18" charset="2"/>
              </a:rPr>
              <a:t>,  PAMI 2001</a:t>
            </a:r>
          </a:p>
        </p:txBody>
      </p:sp>
      <p:sp>
        <p:nvSpPr>
          <p:cNvPr id="8210" name="Text Box 32"/>
          <p:cNvSpPr txBox="1">
            <a:spLocks noChangeArrowheads="1"/>
          </p:cNvSpPr>
          <p:nvPr/>
        </p:nvSpPr>
        <p:spPr bwMode="auto">
          <a:xfrm>
            <a:off x="3276600" y="1841500"/>
            <a:ext cx="869950" cy="457200"/>
          </a:xfrm>
          <a:prstGeom prst="rect">
            <a:avLst/>
          </a:prstGeom>
          <a:noFill/>
          <a:ln w="9525">
            <a:noFill/>
            <a:miter lim="800000"/>
            <a:headEnd/>
            <a:tailEnd/>
          </a:ln>
        </p:spPr>
        <p:txBody>
          <a:bodyPr wrap="none">
            <a:spAutoFit/>
          </a:bodyPr>
          <a:lstStyle/>
          <a:p>
            <a:r>
              <a:rPr lang="en-US" b="1" i="1">
                <a:solidFill>
                  <a:schemeClr val="bg1"/>
                </a:solidFill>
                <a:latin typeface="Times New Roman" pitchFamily="18" charset="0"/>
              </a:rPr>
              <a:t>W</a:t>
            </a:r>
            <a:r>
              <a:rPr lang="en-US" b="1" baseline="-25000">
                <a:solidFill>
                  <a:schemeClr val="bg1"/>
                </a:solidFill>
                <a:latin typeface="Times New Roman" pitchFamily="18" charset="0"/>
              </a:rPr>
              <a:t>1</a:t>
            </a:r>
            <a:r>
              <a:rPr lang="en-US" b="1">
                <a:solidFill>
                  <a:schemeClr val="bg1"/>
                </a:solidFill>
                <a:latin typeface="Times New Roman" pitchFamily="18" charset="0"/>
              </a:rPr>
              <a:t>(</a:t>
            </a:r>
            <a:r>
              <a:rPr lang="en-US" b="1" i="1">
                <a:solidFill>
                  <a:schemeClr val="bg1"/>
                </a:solidFill>
                <a:latin typeface="Times New Roman" pitchFamily="18" charset="0"/>
              </a:rPr>
              <a:t>i</a:t>
            </a:r>
            <a:r>
              <a:rPr lang="en-US" sz="800" b="1" i="1">
                <a:solidFill>
                  <a:schemeClr val="bg1"/>
                </a:solidFill>
                <a:latin typeface="Times New Roman" pitchFamily="18" charset="0"/>
              </a:rPr>
              <a:t> </a:t>
            </a:r>
            <a:r>
              <a:rPr lang="en-US" b="1">
                <a:solidFill>
                  <a:schemeClr val="bg1"/>
                </a:solidFill>
                <a:latin typeface="Times New Roman" pitchFamily="18" charset="0"/>
              </a:rPr>
              <a:t>)</a:t>
            </a:r>
            <a:endParaRPr lang="en-US" b="1" baseline="-25000">
              <a:solidFill>
                <a:schemeClr val="bg1"/>
              </a:solidFill>
              <a:latin typeface="Times New Roman" pitchFamily="18" charset="0"/>
            </a:endParaRPr>
          </a:p>
        </p:txBody>
      </p:sp>
      <p:sp>
        <p:nvSpPr>
          <p:cNvPr id="8211" name="Text Box 33"/>
          <p:cNvSpPr txBox="1">
            <a:spLocks noChangeArrowheads="1"/>
          </p:cNvSpPr>
          <p:nvPr/>
        </p:nvSpPr>
        <p:spPr bwMode="auto">
          <a:xfrm>
            <a:off x="5715000" y="1841500"/>
            <a:ext cx="1550988" cy="457200"/>
          </a:xfrm>
          <a:prstGeom prst="rect">
            <a:avLst/>
          </a:prstGeom>
          <a:noFill/>
          <a:ln w="9525">
            <a:noFill/>
            <a:miter lim="800000"/>
            <a:headEnd/>
            <a:tailEnd/>
          </a:ln>
        </p:spPr>
        <p:txBody>
          <a:bodyPr wrap="none">
            <a:spAutoFit/>
          </a:bodyPr>
          <a:lstStyle/>
          <a:p>
            <a:r>
              <a:rPr lang="en-US" b="1" i="1">
                <a:solidFill>
                  <a:schemeClr val="bg1"/>
                </a:solidFill>
                <a:latin typeface="Times New Roman" pitchFamily="18" charset="0"/>
              </a:rPr>
              <a:t>W</a:t>
            </a:r>
            <a:r>
              <a:rPr lang="en-US" b="1" baseline="-25000">
                <a:solidFill>
                  <a:schemeClr val="bg1"/>
                </a:solidFill>
                <a:latin typeface="Times New Roman" pitchFamily="18" charset="0"/>
              </a:rPr>
              <a:t>2</a:t>
            </a:r>
            <a:r>
              <a:rPr lang="en-US" b="1">
                <a:solidFill>
                  <a:schemeClr val="bg1"/>
                </a:solidFill>
                <a:latin typeface="Times New Roman" pitchFamily="18" charset="0"/>
              </a:rPr>
              <a:t>(</a:t>
            </a:r>
            <a:r>
              <a:rPr lang="en-US" b="1" i="1">
                <a:solidFill>
                  <a:schemeClr val="bg1"/>
                </a:solidFill>
                <a:latin typeface="Times New Roman" pitchFamily="18" charset="0"/>
              </a:rPr>
              <a:t>i+D</a:t>
            </a:r>
            <a:r>
              <a:rPr lang="en-US" b="1">
                <a:solidFill>
                  <a:schemeClr val="bg1"/>
                </a:solidFill>
                <a:latin typeface="Times New Roman" pitchFamily="18" charset="0"/>
              </a:rPr>
              <a:t>(</a:t>
            </a:r>
            <a:r>
              <a:rPr lang="en-US" b="1" i="1">
                <a:solidFill>
                  <a:schemeClr val="bg1"/>
                </a:solidFill>
                <a:latin typeface="Times New Roman" pitchFamily="18" charset="0"/>
              </a:rPr>
              <a:t>i</a:t>
            </a:r>
            <a:r>
              <a:rPr lang="en-US" sz="800" b="1" i="1">
                <a:solidFill>
                  <a:schemeClr val="bg1"/>
                </a:solidFill>
                <a:latin typeface="Times New Roman" pitchFamily="18" charset="0"/>
              </a:rPr>
              <a:t> </a:t>
            </a:r>
            <a:r>
              <a:rPr lang="en-US" b="1">
                <a:solidFill>
                  <a:schemeClr val="bg1"/>
                </a:solidFill>
                <a:latin typeface="Times New Roman" pitchFamily="18" charset="0"/>
              </a:rPr>
              <a:t>))</a:t>
            </a:r>
            <a:endParaRPr lang="en-US" b="1" baseline="-25000">
              <a:solidFill>
                <a:schemeClr val="bg1"/>
              </a:solidFill>
              <a:latin typeface="Times New Roman" pitchFamily="18" charset="0"/>
            </a:endParaRPr>
          </a:p>
        </p:txBody>
      </p:sp>
      <p:sp>
        <p:nvSpPr>
          <p:cNvPr id="8212" name="Rectangle 34"/>
          <p:cNvSpPr>
            <a:spLocks noChangeArrowheads="1"/>
          </p:cNvSpPr>
          <p:nvPr/>
        </p:nvSpPr>
        <p:spPr bwMode="auto">
          <a:xfrm>
            <a:off x="8883650" y="1917700"/>
            <a:ext cx="717550" cy="457200"/>
          </a:xfrm>
          <a:prstGeom prst="rect">
            <a:avLst/>
          </a:prstGeom>
          <a:noFill/>
          <a:ln w="9525">
            <a:noFill/>
            <a:miter lim="800000"/>
            <a:headEnd/>
            <a:tailEnd/>
          </a:ln>
        </p:spPr>
        <p:txBody>
          <a:bodyPr wrap="none">
            <a:spAutoFit/>
          </a:bodyPr>
          <a:lstStyle/>
          <a:p>
            <a:r>
              <a:rPr lang="en-US" b="1" i="1">
                <a:solidFill>
                  <a:schemeClr val="bg1"/>
                </a:solidFill>
                <a:latin typeface="Times New Roman" pitchFamily="18" charset="0"/>
              </a:rPr>
              <a:t>D</a:t>
            </a:r>
            <a:r>
              <a:rPr lang="en-US" b="1">
                <a:solidFill>
                  <a:schemeClr val="bg1"/>
                </a:solidFill>
                <a:latin typeface="Times New Roman" pitchFamily="18" charset="0"/>
              </a:rPr>
              <a:t>(</a:t>
            </a:r>
            <a:r>
              <a:rPr lang="en-US" b="1" i="1">
                <a:solidFill>
                  <a:schemeClr val="bg1"/>
                </a:solidFill>
                <a:latin typeface="Times New Roman" pitchFamily="18" charset="0"/>
              </a:rPr>
              <a:t>i</a:t>
            </a:r>
            <a:r>
              <a:rPr lang="en-US" sz="800" b="1" i="1">
                <a:solidFill>
                  <a:schemeClr val="bg1"/>
                </a:solidFill>
                <a:latin typeface="Times New Roman" pitchFamily="18" charset="0"/>
              </a:rPr>
              <a:t> </a:t>
            </a:r>
            <a:r>
              <a:rPr lang="en-US" b="1">
                <a:solidFill>
                  <a:schemeClr val="bg1"/>
                </a:solidFill>
                <a:latin typeface="Times New Roman" pitchFamily="18" charset="0"/>
              </a:rPr>
              <a:t>)</a:t>
            </a:r>
            <a:endParaRPr lang="en-US" b="1" baseline="-25000">
              <a:solidFill>
                <a:schemeClr val="bg1"/>
              </a:solidFill>
              <a:latin typeface="Times New Roman" pitchFamily="18" charset="0"/>
            </a:endParaRPr>
          </a:p>
        </p:txBody>
      </p:sp>
      <p:sp>
        <p:nvSpPr>
          <p:cNvPr id="27" name="Right Brace 26"/>
          <p:cNvSpPr/>
          <p:nvPr/>
        </p:nvSpPr>
        <p:spPr bwMode="auto">
          <a:xfrm rot="5400000">
            <a:off x="4752023" y="2803445"/>
            <a:ext cx="249554" cy="3657600"/>
          </a:xfrm>
          <a:prstGeom prst="righ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28" name="TextBox 27"/>
          <p:cNvSpPr txBox="1"/>
          <p:nvPr/>
        </p:nvSpPr>
        <p:spPr>
          <a:xfrm>
            <a:off x="4267200" y="4736068"/>
            <a:ext cx="1535998" cy="461665"/>
          </a:xfrm>
          <a:prstGeom prst="rect">
            <a:avLst/>
          </a:prstGeom>
          <a:noFill/>
        </p:spPr>
        <p:txBody>
          <a:bodyPr wrap="none" rtlCol="0">
            <a:spAutoFit/>
          </a:bodyPr>
          <a:lstStyle/>
          <a:p>
            <a:r>
              <a:rPr lang="en-US" dirty="0">
                <a:solidFill>
                  <a:srgbClr val="C00000"/>
                </a:solidFill>
              </a:rPr>
              <a:t>Data term</a:t>
            </a:r>
          </a:p>
        </p:txBody>
      </p:sp>
      <p:sp>
        <p:nvSpPr>
          <p:cNvPr id="29" name="Right Brace 28"/>
          <p:cNvSpPr/>
          <p:nvPr/>
        </p:nvSpPr>
        <p:spPr bwMode="auto">
          <a:xfrm rot="5400000">
            <a:off x="8758398" y="3152222"/>
            <a:ext cx="228601" cy="2981001"/>
          </a:xfrm>
          <a:prstGeom prst="righ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0" name="TextBox 29"/>
          <p:cNvSpPr txBox="1"/>
          <p:nvPr/>
        </p:nvSpPr>
        <p:spPr>
          <a:xfrm>
            <a:off x="7010401" y="4736068"/>
            <a:ext cx="3733799" cy="830997"/>
          </a:xfrm>
          <a:prstGeom prst="rect">
            <a:avLst/>
          </a:prstGeom>
          <a:noFill/>
        </p:spPr>
        <p:txBody>
          <a:bodyPr wrap="square" rtlCol="0">
            <a:spAutoFit/>
          </a:bodyPr>
          <a:lstStyle/>
          <a:p>
            <a:pPr algn="ctr"/>
            <a:r>
              <a:rPr lang="en-US" dirty="0">
                <a:solidFill>
                  <a:schemeClr val="accent2"/>
                </a:solidFill>
              </a:rPr>
              <a:t>Neighborhood smoothness term</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52995A2-C562-C242-A592-8FB5FACE05AD}"/>
                  </a:ext>
                </a:extLst>
              </p:cNvPr>
              <p:cNvSpPr txBox="1"/>
              <p:nvPr/>
            </p:nvSpPr>
            <p:spPr>
              <a:xfrm>
                <a:off x="1800164" y="3581400"/>
                <a:ext cx="8729313" cy="9438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7030A0"/>
                          </a:solidFill>
                          <a:latin typeface="Cambria Math" panose="02040503050406030204" pitchFamily="18" charset="0"/>
                        </a:rPr>
                        <m:t>𝐸</m:t>
                      </m:r>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𝐷</m:t>
                          </m:r>
                        </m:e>
                      </m:d>
                      <m:r>
                        <a:rPr lang="en-US" b="0" i="1" smtClean="0">
                          <a:solidFill>
                            <a:srgbClr val="7030A0"/>
                          </a:solidFill>
                          <a:latin typeface="Cambria Math" panose="02040503050406030204" pitchFamily="18" charset="0"/>
                        </a:rPr>
                        <m:t>= </m:t>
                      </m:r>
                      <m:nary>
                        <m:naryPr>
                          <m:chr m:val="∑"/>
                          <m:supHide m:val="on"/>
                          <m:ctrlPr>
                            <a:rPr lang="en-US" b="0" i="1" smtClean="0">
                              <a:solidFill>
                                <a:srgbClr val="C00000"/>
                              </a:solidFill>
                              <a:latin typeface="Cambria Math" panose="02040503050406030204" pitchFamily="18" charset="0"/>
                            </a:rPr>
                          </m:ctrlPr>
                        </m:naryPr>
                        <m:sub>
                          <m:r>
                            <m:rPr>
                              <m:brk m:alnAt="7"/>
                            </m:rPr>
                            <a:rPr lang="en-US" b="0" i="1" smtClean="0">
                              <a:solidFill>
                                <a:srgbClr val="C00000"/>
                              </a:solidFill>
                              <a:latin typeface="Cambria Math" panose="02040503050406030204" pitchFamily="18" charset="0"/>
                            </a:rPr>
                            <m:t>𝑖</m:t>
                          </m:r>
                        </m:sub>
                        <m:sup/>
                        <m:e>
                          <m:sSup>
                            <m:sSupPr>
                              <m:ctrlPr>
                                <a:rPr lang="en-US" b="0" i="1" smtClean="0">
                                  <a:solidFill>
                                    <a:srgbClr val="C00000"/>
                                  </a:solidFill>
                                  <a:latin typeface="Cambria Math" panose="02040503050406030204" pitchFamily="18" charset="0"/>
                                </a:rPr>
                              </m:ctrlPr>
                            </m:sSupPr>
                            <m:e>
                              <m:d>
                                <m:dPr>
                                  <m:ctrlPr>
                                    <a:rPr lang="en-US" b="0" i="1" smtClean="0">
                                      <a:solidFill>
                                        <a:srgbClr val="C00000"/>
                                      </a:solidFill>
                                      <a:latin typeface="Cambria Math" panose="02040503050406030204" pitchFamily="18" charset="0"/>
                                    </a:rPr>
                                  </m:ctrlPr>
                                </m:dPr>
                                <m:e>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𝑊</m:t>
                                      </m:r>
                                    </m:e>
                                    <m:sub>
                                      <m:r>
                                        <a:rPr lang="en-US" b="0" i="1" smtClean="0">
                                          <a:solidFill>
                                            <a:srgbClr val="C00000"/>
                                          </a:solidFill>
                                          <a:latin typeface="Cambria Math" panose="02040503050406030204" pitchFamily="18" charset="0"/>
                                        </a:rPr>
                                        <m:t>1</m:t>
                                      </m:r>
                                    </m:sub>
                                  </m:sSub>
                                  <m:d>
                                    <m:dPr>
                                      <m:ctrlPr>
                                        <a:rPr lang="en-US" b="0" i="1" smtClean="0">
                                          <a:solidFill>
                                            <a:srgbClr val="C00000"/>
                                          </a:solidFill>
                                          <a:latin typeface="Cambria Math" panose="02040503050406030204" pitchFamily="18" charset="0"/>
                                        </a:rPr>
                                      </m:ctrlPr>
                                    </m:dPr>
                                    <m:e>
                                      <m:r>
                                        <a:rPr lang="en-US" b="0" i="1" smtClean="0">
                                          <a:solidFill>
                                            <a:srgbClr val="C00000"/>
                                          </a:solidFill>
                                          <a:latin typeface="Cambria Math" panose="02040503050406030204" pitchFamily="18" charset="0"/>
                                        </a:rPr>
                                        <m:t>𝑖</m:t>
                                      </m:r>
                                    </m:e>
                                  </m:d>
                                  <m:r>
                                    <a:rPr lang="en-US" b="0" i="1" smtClean="0">
                                      <a:solidFill>
                                        <a:srgbClr val="C00000"/>
                                      </a:solidFill>
                                      <a:latin typeface="Cambria Math" panose="02040503050406030204" pitchFamily="18" charset="0"/>
                                    </a:rPr>
                                    <m:t>−</m:t>
                                  </m:r>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𝑊</m:t>
                                      </m:r>
                                    </m:e>
                                    <m:sub>
                                      <m:r>
                                        <a:rPr lang="en-US" b="0" i="1" smtClean="0">
                                          <a:solidFill>
                                            <a:srgbClr val="C00000"/>
                                          </a:solidFill>
                                          <a:latin typeface="Cambria Math" panose="02040503050406030204" pitchFamily="18" charset="0"/>
                                        </a:rPr>
                                        <m:t>2</m:t>
                                      </m:r>
                                    </m:sub>
                                  </m:sSub>
                                  <m:d>
                                    <m:dPr>
                                      <m:ctrlPr>
                                        <a:rPr lang="en-US" b="0" i="1" smtClean="0">
                                          <a:solidFill>
                                            <a:srgbClr val="C00000"/>
                                          </a:solidFill>
                                          <a:latin typeface="Cambria Math" panose="02040503050406030204" pitchFamily="18" charset="0"/>
                                        </a:rPr>
                                      </m:ctrlPr>
                                    </m:dPr>
                                    <m:e>
                                      <m:r>
                                        <a:rPr lang="en-US" b="0" i="1" smtClean="0">
                                          <a:solidFill>
                                            <a:srgbClr val="C00000"/>
                                          </a:solidFill>
                                          <a:latin typeface="Cambria Math" panose="02040503050406030204" pitchFamily="18" charset="0"/>
                                        </a:rPr>
                                        <m:t>𝑖</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𝐷</m:t>
                                      </m:r>
                                      <m:d>
                                        <m:dPr>
                                          <m:ctrlPr>
                                            <a:rPr lang="en-US" b="0" i="1" smtClean="0">
                                              <a:solidFill>
                                                <a:srgbClr val="C00000"/>
                                              </a:solidFill>
                                              <a:latin typeface="Cambria Math" panose="02040503050406030204" pitchFamily="18" charset="0"/>
                                            </a:rPr>
                                          </m:ctrlPr>
                                        </m:dPr>
                                        <m:e>
                                          <m:r>
                                            <a:rPr lang="en-US" b="0" i="1" smtClean="0">
                                              <a:solidFill>
                                                <a:srgbClr val="C00000"/>
                                              </a:solidFill>
                                              <a:latin typeface="Cambria Math" panose="02040503050406030204" pitchFamily="18" charset="0"/>
                                            </a:rPr>
                                            <m:t>𝑖</m:t>
                                          </m:r>
                                        </m:e>
                                      </m:d>
                                    </m:e>
                                  </m:d>
                                </m:e>
                              </m:d>
                            </m:e>
                            <m:sup>
                              <m:r>
                                <a:rPr lang="en-US" b="0" i="1" smtClean="0">
                                  <a:solidFill>
                                    <a:srgbClr val="C00000"/>
                                  </a:solidFill>
                                  <a:latin typeface="Cambria Math" panose="02040503050406030204" pitchFamily="18" charset="0"/>
                                </a:rPr>
                                <m:t>2</m:t>
                              </m:r>
                            </m:sup>
                          </m:sSup>
                          <m:r>
                            <a:rPr lang="en-US" b="0" i="1" smtClean="0">
                              <a:solidFill>
                                <a:srgbClr val="C00000"/>
                              </a:solidFill>
                              <a:latin typeface="Cambria Math" panose="02040503050406030204" pitchFamily="18" charset="0"/>
                            </a:rPr>
                            <m:t>+</m:t>
                          </m:r>
                          <m:r>
                            <a:rPr lang="en-US" b="0" i="1" smtClean="0">
                              <a:solidFill>
                                <a:srgbClr val="7030A0"/>
                              </a:solidFill>
                              <a:latin typeface="Cambria Math" panose="02040503050406030204" pitchFamily="18" charset="0"/>
                            </a:rPr>
                            <m:t>𝜆</m:t>
                          </m:r>
                          <m:nary>
                            <m:naryPr>
                              <m:chr m:val="∑"/>
                              <m:supHide m:val="on"/>
                              <m:ctrlPr>
                                <a:rPr lang="en-US" b="0" i="1" smtClean="0">
                                  <a:solidFill>
                                    <a:srgbClr val="7030A0"/>
                                  </a:solidFill>
                                  <a:latin typeface="Cambria Math" panose="02040503050406030204" pitchFamily="18" charset="0"/>
                                </a:rPr>
                              </m:ctrlPr>
                            </m:naryPr>
                            <m:sub>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𝑖</m:t>
                              </m:r>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𝑗</m:t>
                              </m:r>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ea typeface="Cambria Math" panose="02040503050406030204" pitchFamily="18" charset="0"/>
                                </a:rPr>
                                <m:t>𝒩</m:t>
                              </m:r>
                              <m:r>
                                <a:rPr lang="en-US" b="0" i="0" smtClean="0">
                                  <a:solidFill>
                                    <a:srgbClr val="7030A0"/>
                                  </a:solidFill>
                                  <a:latin typeface="Cambria Math" panose="02040503050406030204" pitchFamily="18" charset="0"/>
                                </a:rPr>
                                <m:t> </m:t>
                              </m:r>
                            </m:sub>
                            <m:sup/>
                            <m:e>
                              <m:r>
                                <a:rPr lang="en-US" b="0" i="1" smtClean="0">
                                  <a:solidFill>
                                    <a:srgbClr val="7030A0"/>
                                  </a:solidFill>
                                  <a:latin typeface="Cambria Math" panose="02040503050406030204" pitchFamily="18" charset="0"/>
                                </a:rPr>
                                <m:t> </m:t>
                              </m:r>
                              <m:r>
                                <a:rPr lang="en-US" b="0" i="1" smtClean="0">
                                  <a:solidFill>
                                    <a:srgbClr val="7030A0"/>
                                  </a:solidFill>
                                  <a:latin typeface="Cambria Math" panose="02040503050406030204" pitchFamily="18" charset="0"/>
                                </a:rPr>
                                <m:t>𝜌</m:t>
                              </m:r>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𝐷</m:t>
                                  </m:r>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𝑖</m:t>
                                      </m:r>
                                    </m:e>
                                  </m:d>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𝐷</m:t>
                                  </m:r>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𝑗</m:t>
                                  </m:r>
                                  <m:r>
                                    <a:rPr lang="en-US" b="0" i="1" smtClean="0">
                                      <a:solidFill>
                                        <a:srgbClr val="7030A0"/>
                                      </a:solidFill>
                                      <a:latin typeface="Cambria Math" panose="02040503050406030204" pitchFamily="18" charset="0"/>
                                    </a:rPr>
                                    <m:t>)</m:t>
                                  </m:r>
                                </m:e>
                              </m:d>
                            </m:e>
                          </m:nary>
                        </m:e>
                      </m:nary>
                    </m:oMath>
                  </m:oMathPara>
                </a14:m>
                <a:endParaRPr lang="en-US" dirty="0"/>
              </a:p>
            </p:txBody>
          </p:sp>
        </mc:Choice>
        <mc:Fallback xmlns="">
          <p:sp>
            <p:nvSpPr>
              <p:cNvPr id="31" name="TextBox 30">
                <a:extLst>
                  <a:ext uri="{FF2B5EF4-FFF2-40B4-BE49-F238E27FC236}">
                    <a16:creationId xmlns:a16="http://schemas.microsoft.com/office/drawing/2014/main" id="{252995A2-C562-C242-A592-8FB5FACE05AD}"/>
                  </a:ext>
                </a:extLst>
              </p:cNvPr>
              <p:cNvSpPr txBox="1">
                <a:spLocks noRot="1" noChangeAspect="1" noMove="1" noResize="1" noEditPoints="1" noAdjustHandles="1" noChangeArrowheads="1" noChangeShapeType="1" noTextEdit="1"/>
              </p:cNvSpPr>
              <p:nvPr/>
            </p:nvSpPr>
            <p:spPr>
              <a:xfrm>
                <a:off x="1800164" y="3581400"/>
                <a:ext cx="8729313" cy="943848"/>
              </a:xfrm>
              <a:prstGeom prst="rect">
                <a:avLst/>
              </a:prstGeom>
              <a:blipFill>
                <a:blip r:embed="rId6"/>
                <a:stretch>
                  <a:fillRect t="-141333" b="-189333"/>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03870">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038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870" grpId="0" build="p"/>
      <p:bldP spid="803871" grpId="0"/>
      <p:bldP spid="27" grpId="0" animBg="1"/>
      <p:bldP spid="28" grpId="0"/>
      <p:bldP spid="29" grpId="0" animBg="1"/>
      <p:bldP spid="3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F748B-3A8A-A846-B816-E1E9CD025EEC}"/>
              </a:ext>
            </a:extLst>
          </p:cNvPr>
          <p:cNvSpPr>
            <a:spLocks noGrp="1"/>
          </p:cNvSpPr>
          <p:nvPr>
            <p:ph type="title"/>
          </p:nvPr>
        </p:nvSpPr>
        <p:spPr/>
        <p:txBody>
          <a:bodyPr/>
          <a:lstStyle/>
          <a:p>
            <a:r>
              <a:rPr lang="en-US" dirty="0"/>
              <a:t>Stereo matching with deep networks</a:t>
            </a:r>
          </a:p>
        </p:txBody>
      </p:sp>
      <p:pic>
        <p:nvPicPr>
          <p:cNvPr id="5" name="Content Placeholder 4">
            <a:extLst>
              <a:ext uri="{FF2B5EF4-FFF2-40B4-BE49-F238E27FC236}">
                <a16:creationId xmlns:a16="http://schemas.microsoft.com/office/drawing/2014/main" id="{C9F35670-1559-DA40-BFB1-D101FCFED7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219200"/>
            <a:ext cx="11811551" cy="4800600"/>
          </a:xfrm>
        </p:spPr>
      </p:pic>
      <p:sp>
        <p:nvSpPr>
          <p:cNvPr id="6" name="TextBox 5">
            <a:extLst>
              <a:ext uri="{FF2B5EF4-FFF2-40B4-BE49-F238E27FC236}">
                <a16:creationId xmlns:a16="http://schemas.microsoft.com/office/drawing/2014/main" id="{083877B1-10ED-494D-B3AE-E61BBE0ED513}"/>
              </a:ext>
            </a:extLst>
          </p:cNvPr>
          <p:cNvSpPr txBox="1"/>
          <p:nvPr/>
        </p:nvSpPr>
        <p:spPr>
          <a:xfrm>
            <a:off x="609600" y="6443246"/>
            <a:ext cx="10896600" cy="338554"/>
          </a:xfrm>
          <a:prstGeom prst="rect">
            <a:avLst/>
          </a:prstGeom>
          <a:noFill/>
        </p:spPr>
        <p:txBody>
          <a:bodyPr wrap="square" rtlCol="0">
            <a:spAutoFit/>
          </a:bodyPr>
          <a:lstStyle/>
          <a:p>
            <a:pPr algn="ctr"/>
            <a:r>
              <a:rPr lang="en-US" sz="1600" dirty="0"/>
              <a:t>L. Lipson et al. </a:t>
            </a:r>
            <a:r>
              <a:rPr lang="en-US" sz="1600" dirty="0">
                <a:hlinkClick r:id="rId3"/>
              </a:rPr>
              <a:t>RAFT-Stereo: Multilevel Recurrent Field Transforms for Stereo Matching</a:t>
            </a:r>
            <a:r>
              <a:rPr lang="en-US" sz="1600" dirty="0"/>
              <a:t>. 3DV 2021</a:t>
            </a:r>
          </a:p>
        </p:txBody>
      </p:sp>
    </p:spTree>
    <p:extLst>
      <p:ext uri="{BB962C8B-B14F-4D97-AF65-F5344CB8AC3E}">
        <p14:creationId xmlns:p14="http://schemas.microsoft.com/office/powerpoint/2010/main" val="1391244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Self-supervised depth estimation</a:t>
            </a:r>
          </a:p>
        </p:txBody>
      </p:sp>
      <p:sp>
        <p:nvSpPr>
          <p:cNvPr id="6" name="TextBox 5"/>
          <p:cNvSpPr txBox="1"/>
          <p:nvPr/>
        </p:nvSpPr>
        <p:spPr>
          <a:xfrm>
            <a:off x="609600" y="6443246"/>
            <a:ext cx="10896600" cy="338554"/>
          </a:xfrm>
          <a:prstGeom prst="rect">
            <a:avLst/>
          </a:prstGeom>
          <a:noFill/>
        </p:spPr>
        <p:txBody>
          <a:bodyPr wrap="square" rtlCol="0">
            <a:spAutoFit/>
          </a:bodyPr>
          <a:lstStyle/>
          <a:p>
            <a:pPr algn="ctr"/>
            <a:r>
              <a:rPr lang="en-US" sz="1600" dirty="0"/>
              <a:t>R. Garg et al. </a:t>
            </a:r>
            <a:r>
              <a:rPr lang="en-US" sz="1600" dirty="0">
                <a:hlinkClick r:id="rId3"/>
              </a:rPr>
              <a:t>Unsupervised CNN for Single View Depth Estimation: Geometry to the Rescue</a:t>
            </a:r>
            <a:r>
              <a:rPr lang="en-US" sz="1600" dirty="0"/>
              <a:t>. ECCV 2016</a:t>
            </a:r>
          </a:p>
        </p:txBody>
      </p:sp>
      <p:pic>
        <p:nvPicPr>
          <p:cNvPr id="8" name="Picture 7">
            <a:extLst>
              <a:ext uri="{FF2B5EF4-FFF2-40B4-BE49-F238E27FC236}">
                <a16:creationId xmlns:a16="http://schemas.microsoft.com/office/drawing/2014/main" id="{C4D1F87F-A8A6-B04A-BBAF-728D89BD4F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34774"/>
            <a:ext cx="12192000" cy="4556426"/>
          </a:xfrm>
          <a:prstGeom prst="rect">
            <a:avLst/>
          </a:prstGeom>
        </p:spPr>
      </p:pic>
    </p:spTree>
    <p:extLst>
      <p:ext uri="{BB962C8B-B14F-4D97-AF65-F5344CB8AC3E}">
        <p14:creationId xmlns:p14="http://schemas.microsoft.com/office/powerpoint/2010/main" val="18497328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D300F-FA89-30EE-B176-81E8EF6E1A24}"/>
              </a:ext>
            </a:extLst>
          </p:cNvPr>
          <p:cNvSpPr>
            <a:spLocks noGrp="1"/>
          </p:cNvSpPr>
          <p:nvPr>
            <p:ph type="title"/>
          </p:nvPr>
        </p:nvSpPr>
        <p:spPr/>
        <p:txBody>
          <a:bodyPr/>
          <a:lstStyle/>
          <a:p>
            <a:r>
              <a:rPr lang="en-US" dirty="0"/>
              <a:t>Cross-View Completion</a:t>
            </a:r>
          </a:p>
        </p:txBody>
      </p:sp>
      <p:sp>
        <p:nvSpPr>
          <p:cNvPr id="3" name="Content Placeholder 2">
            <a:extLst>
              <a:ext uri="{FF2B5EF4-FFF2-40B4-BE49-F238E27FC236}">
                <a16:creationId xmlns:a16="http://schemas.microsoft.com/office/drawing/2014/main" id="{80CE9AD6-4BBA-84B5-C9DB-3E571552F1FC}"/>
              </a:ext>
            </a:extLst>
          </p:cNvPr>
          <p:cNvSpPr>
            <a:spLocks noGrp="1"/>
          </p:cNvSpPr>
          <p:nvPr>
            <p:ph idx="1"/>
          </p:nvPr>
        </p:nvSpPr>
        <p:spPr/>
        <p:txBody>
          <a:bodyPr/>
          <a:lstStyle/>
          <a:p>
            <a:endParaRPr lang="en-US"/>
          </a:p>
        </p:txBody>
      </p:sp>
      <p:pic>
        <p:nvPicPr>
          <p:cNvPr id="4" name="Picture 3" descr="A cross-view of a building&#10;&#10;Description automatically generated">
            <a:extLst>
              <a:ext uri="{FF2B5EF4-FFF2-40B4-BE49-F238E27FC236}">
                <a16:creationId xmlns:a16="http://schemas.microsoft.com/office/drawing/2014/main" id="{8C7AFA89-A3C5-62A2-BD1C-B031CD27E7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492" y="1409700"/>
            <a:ext cx="11697015" cy="4191000"/>
          </a:xfrm>
          <a:prstGeom prst="rect">
            <a:avLst/>
          </a:prstGeom>
        </p:spPr>
      </p:pic>
      <p:sp>
        <p:nvSpPr>
          <p:cNvPr id="6" name="TextBox 5">
            <a:extLst>
              <a:ext uri="{FF2B5EF4-FFF2-40B4-BE49-F238E27FC236}">
                <a16:creationId xmlns:a16="http://schemas.microsoft.com/office/drawing/2014/main" id="{EB263DC8-9FF9-6498-6E26-44B99499E298}"/>
              </a:ext>
            </a:extLst>
          </p:cNvPr>
          <p:cNvSpPr txBox="1"/>
          <p:nvPr/>
        </p:nvSpPr>
        <p:spPr>
          <a:xfrm>
            <a:off x="381000" y="6301373"/>
            <a:ext cx="11487307" cy="338554"/>
          </a:xfrm>
          <a:prstGeom prst="rect">
            <a:avLst/>
          </a:prstGeom>
          <a:noFill/>
        </p:spPr>
        <p:txBody>
          <a:bodyPr wrap="square">
            <a:spAutoFit/>
          </a:bodyPr>
          <a:lstStyle/>
          <a:p>
            <a:pPr algn="ctr"/>
            <a:r>
              <a:rPr lang="en-US" sz="1600" dirty="0"/>
              <a:t>P. </a:t>
            </a:r>
            <a:r>
              <a:rPr lang="en-US" sz="1600" dirty="0" err="1"/>
              <a:t>Weinzaepfel</a:t>
            </a:r>
            <a:r>
              <a:rPr lang="en-US" sz="1600" dirty="0"/>
              <a:t> et al. </a:t>
            </a:r>
            <a:r>
              <a:rPr lang="en-US" sz="1600" dirty="0">
                <a:hlinkClick r:id="rId3"/>
              </a:rPr>
              <a:t>CroCo: Self-Supervised Pre-training for 3D Vision Tasks by Cross-View Completion</a:t>
            </a:r>
            <a:r>
              <a:rPr lang="en-US" sz="1600" dirty="0"/>
              <a:t>. </a:t>
            </a:r>
            <a:r>
              <a:rPr lang="en-US" sz="1600" dirty="0" err="1"/>
              <a:t>NeurIPS</a:t>
            </a:r>
            <a:r>
              <a:rPr lang="en-US" sz="1600" dirty="0"/>
              <a:t> 2022</a:t>
            </a:r>
          </a:p>
        </p:txBody>
      </p:sp>
    </p:spTree>
    <p:extLst>
      <p:ext uri="{BB962C8B-B14F-4D97-AF65-F5344CB8AC3E}">
        <p14:creationId xmlns:p14="http://schemas.microsoft.com/office/powerpoint/2010/main" val="32349284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7D83E-8066-F4A6-388E-522C8684AE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E5502B-CC3F-0F5C-2F1B-1DA340A37CBF}"/>
              </a:ext>
            </a:extLst>
          </p:cNvPr>
          <p:cNvSpPr>
            <a:spLocks noGrp="1"/>
          </p:cNvSpPr>
          <p:nvPr>
            <p:ph type="title"/>
          </p:nvPr>
        </p:nvSpPr>
        <p:spPr/>
        <p:txBody>
          <a:bodyPr/>
          <a:lstStyle/>
          <a:p>
            <a:r>
              <a:rPr lang="en-US" dirty="0"/>
              <a:t>Cross-View Completion</a:t>
            </a:r>
          </a:p>
        </p:txBody>
      </p:sp>
      <p:pic>
        <p:nvPicPr>
          <p:cNvPr id="7" name="Content Placeholder 6" descr="A collage of images of stairs and stairs&#10;&#10;Description automatically generated">
            <a:extLst>
              <a:ext uri="{FF2B5EF4-FFF2-40B4-BE49-F238E27FC236}">
                <a16:creationId xmlns:a16="http://schemas.microsoft.com/office/drawing/2014/main" id="{2B0CEE8D-4CE7-D70E-C374-317D27468F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26028" y="914400"/>
            <a:ext cx="7539943" cy="5257800"/>
          </a:xfrm>
        </p:spPr>
      </p:pic>
      <p:sp>
        <p:nvSpPr>
          <p:cNvPr id="6" name="TextBox 5">
            <a:extLst>
              <a:ext uri="{FF2B5EF4-FFF2-40B4-BE49-F238E27FC236}">
                <a16:creationId xmlns:a16="http://schemas.microsoft.com/office/drawing/2014/main" id="{2338C86B-F474-25FA-0332-E763C3C14796}"/>
              </a:ext>
            </a:extLst>
          </p:cNvPr>
          <p:cNvSpPr txBox="1"/>
          <p:nvPr/>
        </p:nvSpPr>
        <p:spPr>
          <a:xfrm>
            <a:off x="381000" y="6301373"/>
            <a:ext cx="11487307" cy="338554"/>
          </a:xfrm>
          <a:prstGeom prst="rect">
            <a:avLst/>
          </a:prstGeom>
          <a:noFill/>
        </p:spPr>
        <p:txBody>
          <a:bodyPr wrap="square">
            <a:spAutoFit/>
          </a:bodyPr>
          <a:lstStyle/>
          <a:p>
            <a:pPr algn="ctr"/>
            <a:r>
              <a:rPr lang="en-US" sz="1600" dirty="0"/>
              <a:t>P. </a:t>
            </a:r>
            <a:r>
              <a:rPr lang="en-US" sz="1600" dirty="0" err="1"/>
              <a:t>Weinzaepfel</a:t>
            </a:r>
            <a:r>
              <a:rPr lang="en-US" sz="1600" dirty="0"/>
              <a:t> et al. </a:t>
            </a:r>
            <a:r>
              <a:rPr lang="en-US" sz="1600" dirty="0">
                <a:hlinkClick r:id="rId3"/>
              </a:rPr>
              <a:t>CroCo: Self-Supervised Pre-training for 3D Vision Tasks by Cross-View Completion</a:t>
            </a:r>
            <a:r>
              <a:rPr lang="en-US" sz="1600" dirty="0"/>
              <a:t>. </a:t>
            </a:r>
            <a:r>
              <a:rPr lang="en-US" sz="1600" dirty="0" err="1"/>
              <a:t>NeurIPS</a:t>
            </a:r>
            <a:r>
              <a:rPr lang="en-US" sz="1600" dirty="0"/>
              <a:t> 2022</a:t>
            </a:r>
          </a:p>
        </p:txBody>
      </p:sp>
    </p:spTree>
    <p:extLst>
      <p:ext uri="{BB962C8B-B14F-4D97-AF65-F5344CB8AC3E}">
        <p14:creationId xmlns:p14="http://schemas.microsoft.com/office/powerpoint/2010/main" val="37646539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 datasets</a:t>
            </a:r>
          </a:p>
        </p:txBody>
      </p:sp>
      <p:sp>
        <p:nvSpPr>
          <p:cNvPr id="3" name="Content Placeholder 2"/>
          <p:cNvSpPr>
            <a:spLocks noGrp="1"/>
          </p:cNvSpPr>
          <p:nvPr>
            <p:ph idx="1"/>
          </p:nvPr>
        </p:nvSpPr>
        <p:spPr/>
        <p:txBody>
          <a:bodyPr/>
          <a:lstStyle/>
          <a:p>
            <a:pPr>
              <a:buFont typeface="Arial"/>
              <a:buChar char="•"/>
            </a:pPr>
            <a:r>
              <a:rPr lang="en-US" sz="2800" dirty="0">
                <a:hlinkClick r:id="rId2"/>
              </a:rPr>
              <a:t>Middlebury stereo datasets</a:t>
            </a:r>
            <a:endParaRPr lang="en-US" sz="2800" dirty="0"/>
          </a:p>
          <a:p>
            <a:pPr>
              <a:buFont typeface="Arial"/>
              <a:buChar char="•"/>
            </a:pPr>
            <a:r>
              <a:rPr lang="en-US" sz="2800" dirty="0">
                <a:hlinkClick r:id="rId3"/>
              </a:rPr>
              <a:t>KITTI</a:t>
            </a:r>
            <a:endParaRPr lang="en-US" sz="2800" dirty="0"/>
          </a:p>
          <a:p>
            <a:pPr>
              <a:buFont typeface="Arial"/>
              <a:buChar char="•"/>
            </a:pPr>
            <a:r>
              <a:rPr lang="en-US" sz="2800" dirty="0">
                <a:hlinkClick r:id="rId4"/>
              </a:rPr>
              <a:t>Synthetic data</a:t>
            </a:r>
            <a:endParaRPr lang="en-US" sz="2800" dirty="0"/>
          </a:p>
        </p:txBody>
      </p:sp>
      <p:pic>
        <p:nvPicPr>
          <p:cNvPr id="4" name="Picture 3"/>
          <p:cNvPicPr>
            <a:picLocks noChangeAspect="1"/>
          </p:cNvPicPr>
          <p:nvPr/>
        </p:nvPicPr>
        <p:blipFill>
          <a:blip r:embed="rId5"/>
          <a:stretch>
            <a:fillRect/>
          </a:stretch>
        </p:blipFill>
        <p:spPr>
          <a:xfrm>
            <a:off x="5969000" y="2819400"/>
            <a:ext cx="3784600" cy="3263900"/>
          </a:xfrm>
          <a:prstGeom prst="rect">
            <a:avLst/>
          </a:prstGeom>
        </p:spPr>
      </p:pic>
    </p:spTree>
    <p:extLst>
      <p:ext uri="{BB962C8B-B14F-4D97-AF65-F5344CB8AC3E}">
        <p14:creationId xmlns:p14="http://schemas.microsoft.com/office/powerpoint/2010/main" val="928561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838AD-75A0-C446-8AF5-31C2017E9AE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8B945E9B-8AC1-B045-91DD-71B9003EE84A}"/>
              </a:ext>
            </a:extLst>
          </p:cNvPr>
          <p:cNvSpPr>
            <a:spLocks noGrp="1"/>
          </p:cNvSpPr>
          <p:nvPr>
            <p:ph idx="1"/>
          </p:nvPr>
        </p:nvSpPr>
        <p:spPr/>
        <p:txBody>
          <a:bodyPr/>
          <a:lstStyle/>
          <a:p>
            <a:pPr>
              <a:buFont typeface="Arial" panose="020B0604020202020204" pitchFamily="34" charset="0"/>
              <a:buChar char="•"/>
            </a:pPr>
            <a:r>
              <a:rPr lang="en-US" sz="2800" dirty="0">
                <a:solidFill>
                  <a:schemeClr val="bg1">
                    <a:lumMod val="50000"/>
                  </a:schemeClr>
                </a:solidFill>
              </a:rPr>
              <a:t>Motivation and history</a:t>
            </a:r>
          </a:p>
          <a:p>
            <a:pPr>
              <a:buFont typeface="Arial" panose="020B0604020202020204" pitchFamily="34" charset="0"/>
              <a:buChar char="•"/>
            </a:pPr>
            <a:r>
              <a:rPr lang="en-US" sz="2800" dirty="0">
                <a:solidFill>
                  <a:schemeClr val="bg1">
                    <a:lumMod val="50000"/>
                  </a:schemeClr>
                </a:solidFill>
              </a:rPr>
              <a:t>Basic two-view stereo setup</a:t>
            </a:r>
          </a:p>
          <a:p>
            <a:pPr>
              <a:buFont typeface="Arial" panose="020B0604020202020204" pitchFamily="34" charset="0"/>
              <a:buChar char="•"/>
            </a:pPr>
            <a:r>
              <a:rPr lang="en-US" sz="2800" dirty="0">
                <a:solidFill>
                  <a:schemeClr val="bg1">
                    <a:lumMod val="50000"/>
                  </a:schemeClr>
                </a:solidFill>
              </a:rPr>
              <a:t>Local stereo matching algorithm</a:t>
            </a:r>
          </a:p>
          <a:p>
            <a:pPr>
              <a:buFont typeface="Arial" panose="020B0604020202020204" pitchFamily="34" charset="0"/>
              <a:buChar char="•"/>
            </a:pPr>
            <a:r>
              <a:rPr lang="en-US" sz="2800" dirty="0">
                <a:solidFill>
                  <a:schemeClr val="bg1">
                    <a:lumMod val="50000"/>
                  </a:schemeClr>
                </a:solidFill>
              </a:rPr>
              <a:t>Stereo with </a:t>
            </a:r>
            <a:r>
              <a:rPr lang="en-US" sz="2800">
                <a:solidFill>
                  <a:schemeClr val="bg1">
                    <a:lumMod val="50000"/>
                  </a:schemeClr>
                </a:solidFill>
              </a:rPr>
              <a:t>non-local optimization</a:t>
            </a:r>
            <a:endParaRPr lang="en-US" sz="2800" dirty="0">
              <a:solidFill>
                <a:schemeClr val="bg1">
                  <a:lumMod val="50000"/>
                </a:schemeClr>
              </a:solidFill>
            </a:endParaRPr>
          </a:p>
          <a:p>
            <a:pPr>
              <a:buFont typeface="Arial" panose="020B0604020202020204" pitchFamily="34" charset="0"/>
              <a:buChar char="•"/>
            </a:pPr>
            <a:r>
              <a:rPr lang="en-US" sz="2800" dirty="0"/>
              <a:t>Active stereo with structured light</a:t>
            </a:r>
          </a:p>
          <a:p>
            <a:pPr>
              <a:buFont typeface="Arial" panose="020B0604020202020204" pitchFamily="34" charset="0"/>
              <a:buChar char="•"/>
            </a:pPr>
            <a:endParaRPr lang="en-US" sz="2800" dirty="0"/>
          </a:p>
          <a:p>
            <a:pPr>
              <a:buFont typeface="Arial" panose="020B0604020202020204" pitchFamily="34" charset="0"/>
              <a:buChar char="•"/>
            </a:pPr>
            <a:endParaRPr lang="en-US" sz="2800" dirty="0"/>
          </a:p>
        </p:txBody>
      </p:sp>
    </p:spTree>
    <p:extLst>
      <p:ext uri="{BB962C8B-B14F-4D97-AF65-F5344CB8AC3E}">
        <p14:creationId xmlns:p14="http://schemas.microsoft.com/office/powerpoint/2010/main" val="349548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Laser scanning</a:t>
            </a:r>
          </a:p>
        </p:txBody>
      </p:sp>
      <p:sp>
        <p:nvSpPr>
          <p:cNvPr id="38915" name="Rectangle 3"/>
          <p:cNvSpPr>
            <a:spLocks noGrp="1" noChangeArrowheads="1"/>
          </p:cNvSpPr>
          <p:nvPr>
            <p:ph type="body" idx="1"/>
          </p:nvPr>
        </p:nvSpPr>
        <p:spPr>
          <a:xfrm>
            <a:off x="304800" y="4876800"/>
            <a:ext cx="11506200" cy="1371600"/>
          </a:xfrm>
        </p:spPr>
        <p:txBody>
          <a:bodyPr/>
          <a:lstStyle/>
          <a:p>
            <a:pPr>
              <a:lnSpc>
                <a:spcPct val="90000"/>
              </a:lnSpc>
              <a:buFont typeface="Arial" panose="020B0604020202020204" pitchFamily="34" charset="0"/>
              <a:buChar char="•"/>
            </a:pPr>
            <a:r>
              <a:rPr lang="en-US" sz="2800" dirty="0"/>
              <a:t>Optical triangulation</a:t>
            </a:r>
          </a:p>
          <a:p>
            <a:pPr lvl="1">
              <a:lnSpc>
                <a:spcPct val="90000"/>
              </a:lnSpc>
            </a:pPr>
            <a:r>
              <a:rPr lang="en-US" sz="2400" dirty="0"/>
              <a:t>Project a single stripe of laser light</a:t>
            </a:r>
          </a:p>
          <a:p>
            <a:pPr lvl="1">
              <a:lnSpc>
                <a:spcPct val="90000"/>
              </a:lnSpc>
            </a:pPr>
            <a:r>
              <a:rPr lang="en-US" sz="2400" dirty="0"/>
              <a:t>Scan it across the surface of the object</a:t>
            </a:r>
          </a:p>
          <a:p>
            <a:pPr lvl="1">
              <a:lnSpc>
                <a:spcPct val="90000"/>
              </a:lnSpc>
            </a:pPr>
            <a:r>
              <a:rPr lang="en-US" sz="2400" dirty="0"/>
              <a:t>For each point on the stripe, look for the displacement from reference location</a:t>
            </a:r>
          </a:p>
        </p:txBody>
      </p:sp>
      <p:pic>
        <p:nvPicPr>
          <p:cNvPr id="38916" name="Picture 4" descr="cyber_triang_geom"/>
          <p:cNvPicPr>
            <a:picLocks noChangeAspect="1" noChangeArrowheads="1"/>
          </p:cNvPicPr>
          <p:nvPr/>
        </p:nvPicPr>
        <p:blipFill>
          <a:blip r:embed="rId3" cstate="print"/>
          <a:srcRect/>
          <a:stretch>
            <a:fillRect/>
          </a:stretch>
        </p:blipFill>
        <p:spPr bwMode="auto">
          <a:xfrm>
            <a:off x="2133600" y="1295400"/>
            <a:ext cx="3917950" cy="2590800"/>
          </a:xfrm>
          <a:prstGeom prst="rect">
            <a:avLst/>
          </a:prstGeom>
          <a:noFill/>
          <a:ln w="9525">
            <a:noFill/>
            <a:miter lim="800000"/>
            <a:headEnd/>
            <a:tailEnd/>
          </a:ln>
        </p:spPr>
      </p:pic>
      <p:pic>
        <p:nvPicPr>
          <p:cNvPr id="38917" name="Picture 6" descr="scanner-head-and-david-head-s"/>
          <p:cNvPicPr>
            <a:picLocks noChangeAspect="1" noChangeArrowheads="1"/>
          </p:cNvPicPr>
          <p:nvPr/>
        </p:nvPicPr>
        <p:blipFill>
          <a:blip r:embed="rId4" cstate="print"/>
          <a:srcRect/>
          <a:stretch>
            <a:fillRect/>
          </a:stretch>
        </p:blipFill>
        <p:spPr bwMode="auto">
          <a:xfrm>
            <a:off x="6354764" y="1352550"/>
            <a:ext cx="3932237" cy="2457450"/>
          </a:xfrm>
          <a:prstGeom prst="rect">
            <a:avLst/>
          </a:prstGeom>
          <a:noFill/>
          <a:ln w="9525">
            <a:noFill/>
            <a:miter lim="800000"/>
            <a:headEnd/>
            <a:tailEnd/>
          </a:ln>
        </p:spPr>
      </p:pic>
      <p:sp>
        <p:nvSpPr>
          <p:cNvPr id="38918" name="Rectangle 7"/>
          <p:cNvSpPr>
            <a:spLocks noChangeArrowheads="1"/>
          </p:cNvSpPr>
          <p:nvPr/>
        </p:nvSpPr>
        <p:spPr bwMode="auto">
          <a:xfrm>
            <a:off x="6569075" y="3881438"/>
            <a:ext cx="3505200" cy="1077912"/>
          </a:xfrm>
          <a:prstGeom prst="rect">
            <a:avLst/>
          </a:prstGeom>
          <a:noFill/>
          <a:ln w="9525">
            <a:noFill/>
            <a:miter lim="800000"/>
            <a:headEnd/>
            <a:tailEnd/>
          </a:ln>
        </p:spPr>
        <p:txBody>
          <a:bodyPr wrap="none">
            <a:spAutoFit/>
          </a:bodyPr>
          <a:lstStyle/>
          <a:p>
            <a:pPr algn="ctr"/>
            <a:r>
              <a:rPr lang="en-US" sz="1800"/>
              <a:t>Digital Michelangelo Project</a:t>
            </a:r>
          </a:p>
          <a:p>
            <a:pPr algn="ctr"/>
            <a:r>
              <a:rPr lang="en-US" sz="1800"/>
              <a:t>Levoy et al.</a:t>
            </a:r>
          </a:p>
          <a:p>
            <a:pPr algn="ctr"/>
            <a:r>
              <a:rPr lang="en-US" sz="1400">
                <a:hlinkClick r:id="rId5"/>
              </a:rPr>
              <a:t>http://graphics.stanford.edu/projects/mich/</a:t>
            </a:r>
            <a:endParaRPr lang="en-US" sz="1400"/>
          </a:p>
          <a:p>
            <a:pPr lvl="1" algn="ctr"/>
            <a:endParaRPr lang="en-US" sz="1400"/>
          </a:p>
        </p:txBody>
      </p:sp>
      <p:sp>
        <p:nvSpPr>
          <p:cNvPr id="38919" name="Text Box 8"/>
          <p:cNvSpPr txBox="1">
            <a:spLocks noChangeArrowheads="1"/>
          </p:cNvSpPr>
          <p:nvPr/>
        </p:nvSpPr>
        <p:spPr bwMode="auto">
          <a:xfrm>
            <a:off x="9296400" y="6507164"/>
            <a:ext cx="1276350" cy="274637"/>
          </a:xfrm>
          <a:prstGeom prst="rect">
            <a:avLst/>
          </a:prstGeom>
          <a:noFill/>
          <a:ln w="9525">
            <a:noFill/>
            <a:miter lim="800000"/>
            <a:headEnd/>
            <a:tailEnd/>
          </a:ln>
        </p:spPr>
        <p:txBody>
          <a:bodyPr wrap="none">
            <a:spAutoFit/>
          </a:bodyPr>
          <a:lstStyle/>
          <a:p>
            <a:r>
              <a:rPr lang="en-US" sz="1200"/>
              <a:t>Source: S. Seitz</a:t>
            </a:r>
          </a:p>
        </p:txBody>
      </p:sp>
    </p:spTree>
    <p:extLst>
      <p:ext uri="{BB962C8B-B14F-4D97-AF65-F5344CB8AC3E}">
        <p14:creationId xmlns:p14="http://schemas.microsoft.com/office/powerpoint/2010/main" val="5577525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Laser scanned models</a:t>
            </a:r>
          </a:p>
        </p:txBody>
      </p:sp>
      <p:pic>
        <p:nvPicPr>
          <p:cNvPr id="39939" name="Picture 4" descr="fd35h-csh-s-and-bfd41h-csh-s"/>
          <p:cNvPicPr>
            <a:picLocks noChangeAspect="1" noChangeArrowheads="1"/>
          </p:cNvPicPr>
          <p:nvPr/>
        </p:nvPicPr>
        <p:blipFill>
          <a:blip r:embed="rId3" cstate="print"/>
          <a:srcRect/>
          <a:stretch>
            <a:fillRect/>
          </a:stretch>
        </p:blipFill>
        <p:spPr bwMode="auto">
          <a:xfrm>
            <a:off x="3732214" y="1023938"/>
            <a:ext cx="4802187" cy="4995862"/>
          </a:xfrm>
          <a:prstGeom prst="rect">
            <a:avLst/>
          </a:prstGeom>
          <a:noFill/>
          <a:ln w="9525">
            <a:noFill/>
            <a:miter lim="800000"/>
            <a:headEnd/>
            <a:tailEnd/>
          </a:ln>
        </p:spPr>
      </p:pic>
      <p:sp>
        <p:nvSpPr>
          <p:cNvPr id="39940" name="Rectangle 5"/>
          <p:cNvSpPr>
            <a:spLocks noChangeArrowheads="1"/>
          </p:cNvSpPr>
          <p:nvPr/>
        </p:nvSpPr>
        <p:spPr bwMode="auto">
          <a:xfrm>
            <a:off x="3783013" y="6099175"/>
            <a:ext cx="4718050" cy="457200"/>
          </a:xfrm>
          <a:prstGeom prst="rect">
            <a:avLst/>
          </a:prstGeom>
          <a:noFill/>
          <a:ln w="9525">
            <a:noFill/>
            <a:miter lim="800000"/>
            <a:headEnd/>
            <a:tailEnd/>
          </a:ln>
        </p:spPr>
        <p:txBody>
          <a:bodyPr/>
          <a:lstStyle/>
          <a:p>
            <a:pPr marL="742950" lvl="1" indent="-285750" algn="ctr">
              <a:spcBef>
                <a:spcPct val="20000"/>
              </a:spcBef>
            </a:pPr>
            <a:r>
              <a:rPr lang="en-US" sz="1600" i="1"/>
              <a:t>The Digital Michelangelo Project</a:t>
            </a:r>
            <a:r>
              <a:rPr lang="en-US" sz="1600"/>
              <a:t>, Levoy et al.</a:t>
            </a:r>
          </a:p>
        </p:txBody>
      </p:sp>
      <p:sp>
        <p:nvSpPr>
          <p:cNvPr id="39941" name="Text Box 6"/>
          <p:cNvSpPr txBox="1">
            <a:spLocks noChangeArrowheads="1"/>
          </p:cNvSpPr>
          <p:nvPr/>
        </p:nvSpPr>
        <p:spPr bwMode="auto">
          <a:xfrm>
            <a:off x="9296400" y="6507164"/>
            <a:ext cx="1276350" cy="274637"/>
          </a:xfrm>
          <a:prstGeom prst="rect">
            <a:avLst/>
          </a:prstGeom>
          <a:noFill/>
          <a:ln w="9525">
            <a:noFill/>
            <a:miter lim="800000"/>
            <a:headEnd/>
            <a:tailEnd/>
          </a:ln>
        </p:spPr>
        <p:txBody>
          <a:bodyPr wrap="none">
            <a:spAutoFit/>
          </a:bodyPr>
          <a:lstStyle/>
          <a:p>
            <a:r>
              <a:rPr lang="en-US" sz="1200"/>
              <a:t>Source: S. Seitz</a:t>
            </a:r>
          </a:p>
        </p:txBody>
      </p:sp>
    </p:spTree>
    <p:extLst>
      <p:ext uri="{BB962C8B-B14F-4D97-AF65-F5344CB8AC3E}">
        <p14:creationId xmlns:p14="http://schemas.microsoft.com/office/powerpoint/2010/main" val="14438249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title"/>
          </p:nvPr>
        </p:nvSpPr>
        <p:spPr/>
        <p:txBody>
          <a:bodyPr/>
          <a:lstStyle/>
          <a:p>
            <a:r>
              <a:rPr lang="en-US"/>
              <a:t>Laser scanned models</a:t>
            </a:r>
          </a:p>
        </p:txBody>
      </p:sp>
      <p:sp>
        <p:nvSpPr>
          <p:cNvPr id="40963" name="Rectangle 5"/>
          <p:cNvSpPr>
            <a:spLocks noChangeArrowheads="1"/>
          </p:cNvSpPr>
          <p:nvPr/>
        </p:nvSpPr>
        <p:spPr bwMode="auto">
          <a:xfrm>
            <a:off x="3783013" y="6248400"/>
            <a:ext cx="4718050" cy="457200"/>
          </a:xfrm>
          <a:prstGeom prst="rect">
            <a:avLst/>
          </a:prstGeom>
          <a:noFill/>
          <a:ln w="9525">
            <a:noFill/>
            <a:miter lim="800000"/>
            <a:headEnd/>
            <a:tailEnd/>
          </a:ln>
        </p:spPr>
        <p:txBody>
          <a:bodyPr/>
          <a:lstStyle/>
          <a:p>
            <a:pPr marL="742950" lvl="1" indent="-285750" algn="ctr">
              <a:spcBef>
                <a:spcPct val="20000"/>
              </a:spcBef>
            </a:pPr>
            <a:r>
              <a:rPr lang="en-US" sz="1600" i="1"/>
              <a:t>The Digital Michelangelo Project</a:t>
            </a:r>
            <a:r>
              <a:rPr lang="en-US" sz="1600"/>
              <a:t>, Levoy et al.</a:t>
            </a:r>
          </a:p>
        </p:txBody>
      </p:sp>
      <p:pic>
        <p:nvPicPr>
          <p:cNvPr id="40964" name="Picture 6" descr="david-classic-leftlight-s"/>
          <p:cNvPicPr>
            <a:picLocks noChangeAspect="1" noChangeArrowheads="1"/>
          </p:cNvPicPr>
          <p:nvPr/>
        </p:nvPicPr>
        <p:blipFill>
          <a:blip r:embed="rId3" cstate="print"/>
          <a:srcRect/>
          <a:stretch>
            <a:fillRect/>
          </a:stretch>
        </p:blipFill>
        <p:spPr bwMode="auto">
          <a:xfrm>
            <a:off x="3759201" y="995364"/>
            <a:ext cx="4779963" cy="5229225"/>
          </a:xfrm>
          <a:prstGeom prst="rect">
            <a:avLst/>
          </a:prstGeom>
          <a:noFill/>
          <a:ln w="9525">
            <a:noFill/>
            <a:miter lim="800000"/>
            <a:headEnd/>
            <a:tailEnd/>
          </a:ln>
        </p:spPr>
      </p:pic>
      <p:sp>
        <p:nvSpPr>
          <p:cNvPr id="40965" name="Text Box 7"/>
          <p:cNvSpPr txBox="1">
            <a:spLocks noChangeArrowheads="1"/>
          </p:cNvSpPr>
          <p:nvPr/>
        </p:nvSpPr>
        <p:spPr bwMode="auto">
          <a:xfrm>
            <a:off x="9296400" y="6507164"/>
            <a:ext cx="1276350" cy="274637"/>
          </a:xfrm>
          <a:prstGeom prst="rect">
            <a:avLst/>
          </a:prstGeom>
          <a:noFill/>
          <a:ln w="9525">
            <a:noFill/>
            <a:miter lim="800000"/>
            <a:headEnd/>
            <a:tailEnd/>
          </a:ln>
        </p:spPr>
        <p:txBody>
          <a:bodyPr wrap="none">
            <a:spAutoFit/>
          </a:bodyPr>
          <a:lstStyle/>
          <a:p>
            <a:r>
              <a:rPr lang="en-US" sz="1200"/>
              <a:t>Source: S. Seitz</a:t>
            </a:r>
          </a:p>
        </p:txBody>
      </p:sp>
    </p:spTree>
    <p:extLst>
      <p:ext uri="{BB962C8B-B14F-4D97-AF65-F5344CB8AC3E}">
        <p14:creationId xmlns:p14="http://schemas.microsoft.com/office/powerpoint/2010/main" val="328344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Laser scanned models</a:t>
            </a:r>
          </a:p>
        </p:txBody>
      </p:sp>
      <p:pic>
        <p:nvPicPr>
          <p:cNvPr id="41987" name="Picture 4" descr="david-righteye-and-hair-s"/>
          <p:cNvPicPr>
            <a:picLocks noChangeAspect="1" noChangeArrowheads="1"/>
          </p:cNvPicPr>
          <p:nvPr/>
        </p:nvPicPr>
        <p:blipFill>
          <a:blip r:embed="rId3" cstate="print"/>
          <a:srcRect/>
          <a:stretch>
            <a:fillRect/>
          </a:stretch>
        </p:blipFill>
        <p:spPr bwMode="auto">
          <a:xfrm>
            <a:off x="3116264" y="995363"/>
            <a:ext cx="6205537" cy="4976812"/>
          </a:xfrm>
          <a:prstGeom prst="rect">
            <a:avLst/>
          </a:prstGeom>
          <a:noFill/>
          <a:ln w="9525">
            <a:noFill/>
            <a:miter lim="800000"/>
            <a:headEnd/>
            <a:tailEnd/>
          </a:ln>
        </p:spPr>
      </p:pic>
      <p:sp>
        <p:nvSpPr>
          <p:cNvPr id="41988" name="Rectangle 5"/>
          <p:cNvSpPr>
            <a:spLocks noChangeArrowheads="1"/>
          </p:cNvSpPr>
          <p:nvPr/>
        </p:nvSpPr>
        <p:spPr bwMode="auto">
          <a:xfrm>
            <a:off x="3783013" y="6099175"/>
            <a:ext cx="4718050" cy="457200"/>
          </a:xfrm>
          <a:prstGeom prst="rect">
            <a:avLst/>
          </a:prstGeom>
          <a:noFill/>
          <a:ln w="9525">
            <a:noFill/>
            <a:miter lim="800000"/>
            <a:headEnd/>
            <a:tailEnd/>
          </a:ln>
        </p:spPr>
        <p:txBody>
          <a:bodyPr/>
          <a:lstStyle/>
          <a:p>
            <a:pPr marL="742950" lvl="1" indent="-285750" algn="ctr">
              <a:spcBef>
                <a:spcPct val="20000"/>
              </a:spcBef>
            </a:pPr>
            <a:r>
              <a:rPr lang="en-US" sz="1600" i="1"/>
              <a:t>The Digital Michelangelo Project</a:t>
            </a:r>
            <a:r>
              <a:rPr lang="en-US" sz="1600"/>
              <a:t>, Levoy et al.</a:t>
            </a:r>
          </a:p>
        </p:txBody>
      </p:sp>
      <p:sp>
        <p:nvSpPr>
          <p:cNvPr id="41989" name="Text Box 6"/>
          <p:cNvSpPr txBox="1">
            <a:spLocks noChangeArrowheads="1"/>
          </p:cNvSpPr>
          <p:nvPr/>
        </p:nvSpPr>
        <p:spPr bwMode="auto">
          <a:xfrm>
            <a:off x="9296400" y="6507164"/>
            <a:ext cx="1276350" cy="274637"/>
          </a:xfrm>
          <a:prstGeom prst="rect">
            <a:avLst/>
          </a:prstGeom>
          <a:noFill/>
          <a:ln w="9525">
            <a:noFill/>
            <a:miter lim="800000"/>
            <a:headEnd/>
            <a:tailEnd/>
          </a:ln>
        </p:spPr>
        <p:txBody>
          <a:bodyPr wrap="none">
            <a:spAutoFit/>
          </a:bodyPr>
          <a:lstStyle/>
          <a:p>
            <a:r>
              <a:rPr lang="en-US" sz="1200"/>
              <a:t>Source: S. Seitz</a:t>
            </a:r>
          </a:p>
        </p:txBody>
      </p:sp>
    </p:spTree>
    <p:extLst>
      <p:ext uri="{BB962C8B-B14F-4D97-AF65-F5344CB8AC3E}">
        <p14:creationId xmlns:p14="http://schemas.microsoft.com/office/powerpoint/2010/main" val="15099488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Laser scanned models</a:t>
            </a:r>
          </a:p>
        </p:txBody>
      </p:sp>
      <p:sp>
        <p:nvSpPr>
          <p:cNvPr id="43011" name="Rectangle 4"/>
          <p:cNvSpPr>
            <a:spLocks noChangeArrowheads="1"/>
          </p:cNvSpPr>
          <p:nvPr/>
        </p:nvSpPr>
        <p:spPr bwMode="auto">
          <a:xfrm>
            <a:off x="3783013" y="6099175"/>
            <a:ext cx="4718050" cy="457200"/>
          </a:xfrm>
          <a:prstGeom prst="rect">
            <a:avLst/>
          </a:prstGeom>
          <a:noFill/>
          <a:ln w="9525">
            <a:noFill/>
            <a:miter lim="800000"/>
            <a:headEnd/>
            <a:tailEnd/>
          </a:ln>
        </p:spPr>
        <p:txBody>
          <a:bodyPr/>
          <a:lstStyle/>
          <a:p>
            <a:pPr marL="742950" lvl="1" indent="-285750" algn="ctr">
              <a:spcBef>
                <a:spcPct val="20000"/>
              </a:spcBef>
            </a:pPr>
            <a:r>
              <a:rPr lang="en-US" sz="1600" i="1"/>
              <a:t>The Digital Michelangelo Project</a:t>
            </a:r>
            <a:r>
              <a:rPr lang="en-US" sz="1600"/>
              <a:t>, Levoy et al.</a:t>
            </a:r>
          </a:p>
        </p:txBody>
      </p:sp>
      <p:sp>
        <p:nvSpPr>
          <p:cNvPr id="43012" name="Text Box 5"/>
          <p:cNvSpPr txBox="1">
            <a:spLocks noChangeArrowheads="1"/>
          </p:cNvSpPr>
          <p:nvPr/>
        </p:nvSpPr>
        <p:spPr bwMode="auto">
          <a:xfrm>
            <a:off x="9296400" y="6507164"/>
            <a:ext cx="1276350" cy="274637"/>
          </a:xfrm>
          <a:prstGeom prst="rect">
            <a:avLst/>
          </a:prstGeom>
          <a:noFill/>
          <a:ln w="9525">
            <a:noFill/>
            <a:miter lim="800000"/>
            <a:headEnd/>
            <a:tailEnd/>
          </a:ln>
        </p:spPr>
        <p:txBody>
          <a:bodyPr wrap="none">
            <a:spAutoFit/>
          </a:bodyPr>
          <a:lstStyle/>
          <a:p>
            <a:r>
              <a:rPr lang="en-US" sz="1200"/>
              <a:t>Source: S. Seitz</a:t>
            </a:r>
          </a:p>
        </p:txBody>
      </p:sp>
      <p:pic>
        <p:nvPicPr>
          <p:cNvPr id="43013" name="Picture 6" descr="david-eye-qtrmm-ss-annotated"/>
          <p:cNvPicPr>
            <a:picLocks noChangeAspect="1" noChangeArrowheads="1"/>
          </p:cNvPicPr>
          <p:nvPr/>
        </p:nvPicPr>
        <p:blipFill>
          <a:blip r:embed="rId3" cstate="print"/>
          <a:srcRect/>
          <a:stretch>
            <a:fillRect/>
          </a:stretch>
        </p:blipFill>
        <p:spPr bwMode="auto">
          <a:xfrm>
            <a:off x="2662238" y="1657350"/>
            <a:ext cx="7472362" cy="4286250"/>
          </a:xfrm>
          <a:prstGeom prst="rect">
            <a:avLst/>
          </a:prstGeom>
          <a:noFill/>
          <a:ln w="9525">
            <a:noFill/>
            <a:miter lim="800000"/>
            <a:headEnd/>
            <a:tailEnd/>
          </a:ln>
        </p:spPr>
      </p:pic>
    </p:spTree>
    <p:extLst>
      <p:ext uri="{BB962C8B-B14F-4D97-AF65-F5344CB8AC3E}">
        <p14:creationId xmlns:p14="http://schemas.microsoft.com/office/powerpoint/2010/main" val="3713742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Laser scanned models</a:t>
            </a:r>
          </a:p>
        </p:txBody>
      </p:sp>
      <p:pic>
        <p:nvPicPr>
          <p:cNvPr id="44035" name="Picture 4" descr="david-eye-vrip-wireframe-s"/>
          <p:cNvPicPr>
            <a:picLocks noChangeAspect="1" noChangeArrowheads="1"/>
          </p:cNvPicPr>
          <p:nvPr/>
        </p:nvPicPr>
        <p:blipFill>
          <a:blip r:embed="rId3" cstate="print"/>
          <a:srcRect/>
          <a:stretch>
            <a:fillRect/>
          </a:stretch>
        </p:blipFill>
        <p:spPr bwMode="auto">
          <a:xfrm>
            <a:off x="3733801" y="1751013"/>
            <a:ext cx="5167313" cy="4273550"/>
          </a:xfrm>
          <a:prstGeom prst="rect">
            <a:avLst/>
          </a:prstGeom>
          <a:noFill/>
          <a:ln w="9525">
            <a:noFill/>
            <a:miter lim="800000"/>
            <a:headEnd/>
            <a:tailEnd/>
          </a:ln>
        </p:spPr>
      </p:pic>
      <p:sp>
        <p:nvSpPr>
          <p:cNvPr id="44036" name="Rectangle 5"/>
          <p:cNvSpPr>
            <a:spLocks noChangeArrowheads="1"/>
          </p:cNvSpPr>
          <p:nvPr/>
        </p:nvSpPr>
        <p:spPr bwMode="auto">
          <a:xfrm>
            <a:off x="3783013" y="6099175"/>
            <a:ext cx="4718050" cy="457200"/>
          </a:xfrm>
          <a:prstGeom prst="rect">
            <a:avLst/>
          </a:prstGeom>
          <a:noFill/>
          <a:ln w="9525">
            <a:noFill/>
            <a:miter lim="800000"/>
            <a:headEnd/>
            <a:tailEnd/>
          </a:ln>
        </p:spPr>
        <p:txBody>
          <a:bodyPr/>
          <a:lstStyle/>
          <a:p>
            <a:pPr marL="742950" lvl="1" indent="-285750" algn="ctr">
              <a:spcBef>
                <a:spcPct val="20000"/>
              </a:spcBef>
            </a:pPr>
            <a:r>
              <a:rPr lang="en-US" sz="1600" i="1"/>
              <a:t>The Digital Michelangelo Project</a:t>
            </a:r>
            <a:r>
              <a:rPr lang="en-US" sz="1600"/>
              <a:t>, Levoy et al.</a:t>
            </a:r>
          </a:p>
        </p:txBody>
      </p:sp>
      <p:sp>
        <p:nvSpPr>
          <p:cNvPr id="44037" name="Text Box 6"/>
          <p:cNvSpPr txBox="1">
            <a:spLocks noChangeArrowheads="1"/>
          </p:cNvSpPr>
          <p:nvPr/>
        </p:nvSpPr>
        <p:spPr bwMode="auto">
          <a:xfrm>
            <a:off x="9296400" y="6507164"/>
            <a:ext cx="1276350" cy="274637"/>
          </a:xfrm>
          <a:prstGeom prst="rect">
            <a:avLst/>
          </a:prstGeom>
          <a:noFill/>
          <a:ln w="9525">
            <a:noFill/>
            <a:miter lim="800000"/>
            <a:headEnd/>
            <a:tailEnd/>
          </a:ln>
        </p:spPr>
        <p:txBody>
          <a:bodyPr wrap="none">
            <a:spAutoFit/>
          </a:bodyPr>
          <a:lstStyle/>
          <a:p>
            <a:r>
              <a:rPr lang="en-US" sz="1200"/>
              <a:t>Source: S. Seitz</a:t>
            </a:r>
          </a:p>
        </p:txBody>
      </p:sp>
      <p:sp>
        <p:nvSpPr>
          <p:cNvPr id="44038" name="Rectangle 7"/>
          <p:cNvSpPr>
            <a:spLocks noChangeArrowheads="1"/>
          </p:cNvSpPr>
          <p:nvPr/>
        </p:nvSpPr>
        <p:spPr bwMode="auto">
          <a:xfrm>
            <a:off x="3581401" y="1295400"/>
            <a:ext cx="5508625" cy="457200"/>
          </a:xfrm>
          <a:prstGeom prst="rect">
            <a:avLst/>
          </a:prstGeom>
          <a:noFill/>
          <a:ln w="9525">
            <a:noFill/>
            <a:miter lim="800000"/>
            <a:headEnd/>
            <a:tailEnd/>
          </a:ln>
        </p:spPr>
        <p:txBody>
          <a:bodyPr wrap="none" anchor="ctr">
            <a:spAutoFit/>
          </a:bodyPr>
          <a:lstStyle/>
          <a:p>
            <a:r>
              <a:rPr lang="en-US"/>
              <a:t>1.0 mm resolution (56 million triangles) </a:t>
            </a:r>
          </a:p>
        </p:txBody>
      </p:sp>
    </p:spTree>
    <p:extLst>
      <p:ext uri="{BB962C8B-B14F-4D97-AF65-F5344CB8AC3E}">
        <p14:creationId xmlns:p14="http://schemas.microsoft.com/office/powerpoint/2010/main" val="31079098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Aligning range images</a:t>
            </a:r>
          </a:p>
        </p:txBody>
      </p:sp>
      <p:sp>
        <p:nvSpPr>
          <p:cNvPr id="45059" name="Rectangle 4"/>
          <p:cNvSpPr>
            <a:spLocks noGrp="1" noChangeArrowheads="1"/>
          </p:cNvSpPr>
          <p:nvPr>
            <p:ph type="body" idx="1"/>
          </p:nvPr>
        </p:nvSpPr>
        <p:spPr>
          <a:xfrm>
            <a:off x="685800" y="914400"/>
            <a:ext cx="11125200" cy="5257800"/>
          </a:xfrm>
        </p:spPr>
        <p:txBody>
          <a:bodyPr/>
          <a:lstStyle/>
          <a:p>
            <a:pPr>
              <a:buFontTx/>
              <a:buChar char="•"/>
            </a:pPr>
            <a:r>
              <a:rPr lang="en-US" sz="2800" dirty="0"/>
              <a:t>A single range scan is not sufficient to capture a complex surface</a:t>
            </a:r>
          </a:p>
          <a:p>
            <a:pPr>
              <a:buFontTx/>
              <a:buChar char="•"/>
            </a:pPr>
            <a:r>
              <a:rPr lang="en-US" sz="2800" dirty="0"/>
              <a:t>Need techniques to register multiple range images (next lecture)</a:t>
            </a:r>
            <a:br>
              <a:rPr lang="en-US" sz="2800" dirty="0"/>
            </a:br>
            <a:br>
              <a:rPr lang="en-US" dirty="0"/>
            </a:br>
            <a:endParaRPr lang="en-US" i="1" dirty="0"/>
          </a:p>
        </p:txBody>
      </p:sp>
      <p:pic>
        <p:nvPicPr>
          <p:cNvPr id="45060" name="Picture 5"/>
          <p:cNvPicPr>
            <a:picLocks noChangeAspect="1" noChangeArrowheads="1"/>
          </p:cNvPicPr>
          <p:nvPr/>
        </p:nvPicPr>
        <p:blipFill>
          <a:blip r:embed="rId3" cstate="print"/>
          <a:srcRect b="7397"/>
          <a:stretch>
            <a:fillRect/>
          </a:stretch>
        </p:blipFill>
        <p:spPr bwMode="auto">
          <a:xfrm>
            <a:off x="2286000" y="2133600"/>
            <a:ext cx="7239000" cy="3856038"/>
          </a:xfrm>
          <a:prstGeom prst="rect">
            <a:avLst/>
          </a:prstGeom>
          <a:noFill/>
          <a:ln w="9525">
            <a:noFill/>
            <a:miter lim="800000"/>
            <a:headEnd/>
            <a:tailEnd/>
          </a:ln>
        </p:spPr>
      </p:pic>
      <p:sp>
        <p:nvSpPr>
          <p:cNvPr id="45061" name="Text Box 6"/>
          <p:cNvSpPr txBox="1">
            <a:spLocks noChangeArrowheads="1"/>
          </p:cNvSpPr>
          <p:nvPr/>
        </p:nvSpPr>
        <p:spPr bwMode="auto">
          <a:xfrm>
            <a:off x="1676401" y="6094413"/>
            <a:ext cx="8956675" cy="584776"/>
          </a:xfrm>
          <a:prstGeom prst="rect">
            <a:avLst/>
          </a:prstGeom>
          <a:noFill/>
          <a:ln w="9525">
            <a:noFill/>
            <a:miter lim="800000"/>
            <a:headEnd/>
            <a:tailEnd/>
          </a:ln>
        </p:spPr>
        <p:txBody>
          <a:bodyPr>
            <a:spAutoFit/>
          </a:bodyPr>
          <a:lstStyle/>
          <a:p>
            <a:pPr algn="ctr"/>
            <a:r>
              <a:rPr lang="en-US" sz="1600"/>
              <a:t>B. Curless and M. Levoy, </a:t>
            </a:r>
            <a:r>
              <a:rPr lang="en-US" sz="1600">
                <a:hlinkClick r:id="rId4"/>
              </a:rPr>
              <a:t>A Volumetric Method for Building Complex Models from Range Images</a:t>
            </a:r>
            <a:r>
              <a:rPr lang="en-US" sz="1600"/>
              <a:t>, SIGGRAPH 1996</a:t>
            </a:r>
          </a:p>
        </p:txBody>
      </p:sp>
    </p:spTree>
    <p:extLst>
      <p:ext uri="{BB962C8B-B14F-4D97-AF65-F5344CB8AC3E}">
        <p14:creationId xmlns:p14="http://schemas.microsoft.com/office/powerpoint/2010/main" val="5674890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r>
              <a:rPr lang="en-US"/>
              <a:t>Active stereo with structured light</a:t>
            </a:r>
          </a:p>
        </p:txBody>
      </p:sp>
      <p:graphicFrame>
        <p:nvGraphicFramePr>
          <p:cNvPr id="10242" name="Object 3"/>
          <p:cNvGraphicFramePr>
            <a:graphicFrameLocks noChangeAspect="1"/>
          </p:cNvGraphicFramePr>
          <p:nvPr/>
        </p:nvGraphicFramePr>
        <p:xfrm>
          <a:off x="1525588" y="914400"/>
          <a:ext cx="9142412" cy="1714500"/>
        </p:xfrm>
        <a:graphic>
          <a:graphicData uri="http://schemas.openxmlformats.org/presentationml/2006/ole">
            <mc:AlternateContent xmlns:mc="http://schemas.openxmlformats.org/markup-compatibility/2006">
              <mc:Choice xmlns:v="urn:schemas-microsoft-com:vml" Requires="v">
                <p:oleObj name="Photo Editor Photo" r:id="rId3" imgW="9142857" imgH="1714739" progId="">
                  <p:embed/>
                </p:oleObj>
              </mc:Choice>
              <mc:Fallback>
                <p:oleObj name="Photo Editor Photo" r:id="rId3" imgW="9142857" imgH="1714739"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5588" y="914400"/>
                        <a:ext cx="9142412" cy="1714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4" name="Rectangle 7"/>
          <p:cNvSpPr>
            <a:spLocks noGrp="1" noChangeArrowheads="1"/>
          </p:cNvSpPr>
          <p:nvPr>
            <p:ph type="body" idx="1"/>
          </p:nvPr>
        </p:nvSpPr>
        <p:spPr>
          <a:xfrm>
            <a:off x="1524000" y="2590800"/>
            <a:ext cx="9144000" cy="1447800"/>
          </a:xfrm>
        </p:spPr>
        <p:txBody>
          <a:bodyPr/>
          <a:lstStyle/>
          <a:p>
            <a:pPr>
              <a:buFontTx/>
              <a:buChar char="•"/>
            </a:pPr>
            <a:r>
              <a:rPr lang="en-US"/>
              <a:t>Project “structured” light patterns onto the object</a:t>
            </a:r>
          </a:p>
          <a:p>
            <a:pPr lvl="1"/>
            <a:r>
              <a:rPr lang="en-US"/>
              <a:t>Simplifies the correspondence problem</a:t>
            </a:r>
          </a:p>
          <a:p>
            <a:pPr lvl="1"/>
            <a:r>
              <a:rPr lang="en-US"/>
              <a:t>Allows us to use only one camera</a:t>
            </a:r>
          </a:p>
        </p:txBody>
      </p:sp>
      <p:grpSp>
        <p:nvGrpSpPr>
          <p:cNvPr id="10245" name="Group 41"/>
          <p:cNvGrpSpPr>
            <a:grpSpLocks/>
          </p:cNvGrpSpPr>
          <p:nvPr/>
        </p:nvGrpSpPr>
        <p:grpSpPr bwMode="auto">
          <a:xfrm>
            <a:off x="3886200" y="4114800"/>
            <a:ext cx="3733800" cy="1905000"/>
            <a:chOff x="3024" y="1968"/>
            <a:chExt cx="2352" cy="1200"/>
          </a:xfrm>
        </p:grpSpPr>
        <p:grpSp>
          <p:nvGrpSpPr>
            <p:cNvPr id="10247" name="Group 25"/>
            <p:cNvGrpSpPr>
              <a:grpSpLocks/>
            </p:cNvGrpSpPr>
            <p:nvPr/>
          </p:nvGrpSpPr>
          <p:grpSpPr bwMode="auto">
            <a:xfrm>
              <a:off x="4032" y="2208"/>
              <a:ext cx="144" cy="240"/>
              <a:chOff x="864" y="2064"/>
              <a:chExt cx="144" cy="240"/>
            </a:xfrm>
          </p:grpSpPr>
          <p:sp>
            <p:nvSpPr>
              <p:cNvPr id="10255" name="Rectangle 26"/>
              <p:cNvSpPr>
                <a:spLocks noChangeArrowheads="1"/>
              </p:cNvSpPr>
              <p:nvPr/>
            </p:nvSpPr>
            <p:spPr bwMode="auto">
              <a:xfrm>
                <a:off x="912" y="2160"/>
                <a:ext cx="96" cy="48"/>
              </a:xfrm>
              <a:prstGeom prst="rect">
                <a:avLst/>
              </a:prstGeom>
              <a:solidFill>
                <a:srgbClr val="FF9900"/>
              </a:solidFill>
              <a:ln w="19050">
                <a:solidFill>
                  <a:schemeClr val="tx1"/>
                </a:solidFill>
                <a:miter lim="800000"/>
                <a:headEnd/>
                <a:tailEnd/>
              </a:ln>
            </p:spPr>
            <p:txBody>
              <a:bodyPr wrap="none" anchor="ctr"/>
              <a:lstStyle/>
              <a:p>
                <a:endParaRPr lang="en-US"/>
              </a:p>
            </p:txBody>
          </p:sp>
          <p:sp>
            <p:nvSpPr>
              <p:cNvPr id="10256" name="Rectangle 27"/>
              <p:cNvSpPr>
                <a:spLocks noChangeArrowheads="1"/>
              </p:cNvSpPr>
              <p:nvPr/>
            </p:nvSpPr>
            <p:spPr bwMode="auto">
              <a:xfrm>
                <a:off x="864" y="2064"/>
                <a:ext cx="96" cy="240"/>
              </a:xfrm>
              <a:prstGeom prst="rect">
                <a:avLst/>
              </a:prstGeom>
              <a:solidFill>
                <a:srgbClr val="FF9900"/>
              </a:solidFill>
              <a:ln w="19050">
                <a:solidFill>
                  <a:schemeClr val="tx1"/>
                </a:solidFill>
                <a:miter lim="800000"/>
                <a:headEnd/>
                <a:tailEnd/>
              </a:ln>
            </p:spPr>
            <p:txBody>
              <a:bodyPr wrap="none" anchor="ctr"/>
              <a:lstStyle/>
              <a:p>
                <a:endParaRPr lang="en-US"/>
              </a:p>
            </p:txBody>
          </p:sp>
        </p:grpSp>
        <p:grpSp>
          <p:nvGrpSpPr>
            <p:cNvPr id="10248" name="Group 31"/>
            <p:cNvGrpSpPr>
              <a:grpSpLocks/>
            </p:cNvGrpSpPr>
            <p:nvPr/>
          </p:nvGrpSpPr>
          <p:grpSpPr bwMode="auto">
            <a:xfrm>
              <a:off x="3648" y="2496"/>
              <a:ext cx="445" cy="192"/>
              <a:chOff x="768" y="2448"/>
              <a:chExt cx="445" cy="192"/>
            </a:xfrm>
          </p:grpSpPr>
          <p:sp>
            <p:nvSpPr>
              <p:cNvPr id="10253" name="Rectangle 32"/>
              <p:cNvSpPr>
                <a:spLocks noChangeArrowheads="1"/>
              </p:cNvSpPr>
              <p:nvPr/>
            </p:nvSpPr>
            <p:spPr bwMode="auto">
              <a:xfrm>
                <a:off x="1069" y="2524"/>
                <a:ext cx="144" cy="4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0254" name="Rectangle 33"/>
              <p:cNvSpPr>
                <a:spLocks noChangeArrowheads="1"/>
              </p:cNvSpPr>
              <p:nvPr/>
            </p:nvSpPr>
            <p:spPr bwMode="auto">
              <a:xfrm>
                <a:off x="768" y="2448"/>
                <a:ext cx="336" cy="192"/>
              </a:xfrm>
              <a:prstGeom prst="rect">
                <a:avLst/>
              </a:prstGeom>
              <a:solidFill>
                <a:schemeClr val="accent1"/>
              </a:solidFill>
              <a:ln w="9525">
                <a:solidFill>
                  <a:schemeClr val="tx1"/>
                </a:solidFill>
                <a:miter lim="800000"/>
                <a:headEnd/>
                <a:tailEnd/>
              </a:ln>
            </p:spPr>
            <p:txBody>
              <a:bodyPr wrap="none" anchor="ctr"/>
              <a:lstStyle/>
              <a:p>
                <a:endParaRPr lang="en-US"/>
              </a:p>
            </p:txBody>
          </p:sp>
        </p:grpSp>
        <p:pic>
          <p:nvPicPr>
            <p:cNvPr id="10249" name="Picture 34" descr="Picture1"/>
            <p:cNvPicPr>
              <a:picLocks noChangeAspect="1" noChangeArrowheads="1"/>
            </p:cNvPicPr>
            <p:nvPr/>
          </p:nvPicPr>
          <p:blipFill>
            <a:blip r:embed="rId5" cstate="print"/>
            <a:srcRect/>
            <a:stretch>
              <a:fillRect/>
            </a:stretch>
          </p:blipFill>
          <p:spPr bwMode="auto">
            <a:xfrm>
              <a:off x="5028" y="2064"/>
              <a:ext cx="348" cy="1104"/>
            </a:xfrm>
            <a:prstGeom prst="rect">
              <a:avLst/>
            </a:prstGeom>
            <a:noFill/>
            <a:ln w="9525">
              <a:noFill/>
              <a:miter lim="800000"/>
              <a:headEnd/>
              <a:tailEnd/>
            </a:ln>
          </p:spPr>
        </p:pic>
        <p:sp>
          <p:nvSpPr>
            <p:cNvPr id="10250" name="Text Box 36"/>
            <p:cNvSpPr txBox="1">
              <a:spLocks noChangeArrowheads="1"/>
            </p:cNvSpPr>
            <p:nvPr/>
          </p:nvSpPr>
          <p:spPr bwMode="auto">
            <a:xfrm>
              <a:off x="3744" y="1968"/>
              <a:ext cx="579" cy="212"/>
            </a:xfrm>
            <a:prstGeom prst="rect">
              <a:avLst/>
            </a:prstGeom>
            <a:noFill/>
            <a:ln w="9525">
              <a:noFill/>
              <a:miter lim="800000"/>
              <a:headEnd/>
              <a:tailEnd/>
            </a:ln>
          </p:spPr>
          <p:txBody>
            <a:bodyPr wrap="none">
              <a:spAutoFit/>
            </a:bodyPr>
            <a:lstStyle/>
            <a:p>
              <a:r>
                <a:rPr lang="en-US" sz="1600"/>
                <a:t>camera </a:t>
              </a:r>
            </a:p>
          </p:txBody>
        </p:sp>
        <p:sp>
          <p:nvSpPr>
            <p:cNvPr id="10251" name="Text Box 37"/>
            <p:cNvSpPr txBox="1">
              <a:spLocks noChangeArrowheads="1"/>
            </p:cNvSpPr>
            <p:nvPr/>
          </p:nvSpPr>
          <p:spPr bwMode="auto">
            <a:xfrm>
              <a:off x="3024" y="2476"/>
              <a:ext cx="614" cy="212"/>
            </a:xfrm>
            <a:prstGeom prst="rect">
              <a:avLst/>
            </a:prstGeom>
            <a:noFill/>
            <a:ln w="9525">
              <a:noFill/>
              <a:miter lim="800000"/>
              <a:headEnd/>
              <a:tailEnd/>
            </a:ln>
          </p:spPr>
          <p:txBody>
            <a:bodyPr wrap="none">
              <a:spAutoFit/>
            </a:bodyPr>
            <a:lstStyle/>
            <a:p>
              <a:r>
                <a:rPr lang="en-US" sz="1600"/>
                <a:t>projector</a:t>
              </a:r>
            </a:p>
          </p:txBody>
        </p:sp>
        <p:sp>
          <p:nvSpPr>
            <p:cNvPr id="10252" name="Freeform 38"/>
            <p:cNvSpPr>
              <a:spLocks/>
            </p:cNvSpPr>
            <p:nvPr/>
          </p:nvSpPr>
          <p:spPr bwMode="auto">
            <a:xfrm>
              <a:off x="4080" y="2160"/>
              <a:ext cx="960" cy="960"/>
            </a:xfrm>
            <a:custGeom>
              <a:avLst/>
              <a:gdLst>
                <a:gd name="T0" fmla="*/ 0 w 960"/>
                <a:gd name="T1" fmla="*/ 432 h 960"/>
                <a:gd name="T2" fmla="*/ 960 w 960"/>
                <a:gd name="T3" fmla="*/ 0 h 960"/>
                <a:gd name="T4" fmla="*/ 960 w 960"/>
                <a:gd name="T5" fmla="*/ 960 h 960"/>
                <a:gd name="T6" fmla="*/ 0 w 960"/>
                <a:gd name="T7" fmla="*/ 432 h 960"/>
                <a:gd name="T8" fmla="*/ 0 60000 65536"/>
                <a:gd name="T9" fmla="*/ 0 60000 65536"/>
                <a:gd name="T10" fmla="*/ 0 60000 65536"/>
                <a:gd name="T11" fmla="*/ 0 60000 65536"/>
                <a:gd name="T12" fmla="*/ 0 w 960"/>
                <a:gd name="T13" fmla="*/ 0 h 960"/>
                <a:gd name="T14" fmla="*/ 960 w 960"/>
                <a:gd name="T15" fmla="*/ 960 h 960"/>
              </a:gdLst>
              <a:ahLst/>
              <a:cxnLst>
                <a:cxn ang="T8">
                  <a:pos x="T0" y="T1"/>
                </a:cxn>
                <a:cxn ang="T9">
                  <a:pos x="T2" y="T3"/>
                </a:cxn>
                <a:cxn ang="T10">
                  <a:pos x="T4" y="T5"/>
                </a:cxn>
                <a:cxn ang="T11">
                  <a:pos x="T6" y="T7"/>
                </a:cxn>
              </a:cxnLst>
              <a:rect l="T12" t="T13" r="T14" b="T15"/>
              <a:pathLst>
                <a:path w="960" h="960">
                  <a:moveTo>
                    <a:pt x="0" y="432"/>
                  </a:moveTo>
                  <a:lnTo>
                    <a:pt x="960" y="0"/>
                  </a:lnTo>
                  <a:lnTo>
                    <a:pt x="960" y="960"/>
                  </a:lnTo>
                  <a:lnTo>
                    <a:pt x="0" y="432"/>
                  </a:lnTo>
                  <a:close/>
                </a:path>
              </a:pathLst>
            </a:custGeom>
            <a:solidFill>
              <a:srgbClr val="B2B2B2"/>
            </a:solidFill>
            <a:ln w="9525">
              <a:solidFill>
                <a:schemeClr val="tx1"/>
              </a:solidFill>
              <a:round/>
              <a:headEnd/>
              <a:tailEnd/>
            </a:ln>
          </p:spPr>
          <p:txBody>
            <a:bodyPr/>
            <a:lstStyle/>
            <a:p>
              <a:endParaRPr lang="en-US"/>
            </a:p>
          </p:txBody>
        </p:sp>
      </p:grpSp>
      <p:sp>
        <p:nvSpPr>
          <p:cNvPr id="10246" name="Rectangle 2"/>
          <p:cNvSpPr>
            <a:spLocks noChangeArrowheads="1"/>
          </p:cNvSpPr>
          <p:nvPr/>
        </p:nvSpPr>
        <p:spPr bwMode="auto">
          <a:xfrm>
            <a:off x="1524001" y="6076048"/>
            <a:ext cx="9159875" cy="646331"/>
          </a:xfrm>
          <a:prstGeom prst="rect">
            <a:avLst/>
          </a:prstGeom>
          <a:noFill/>
          <a:ln w="9525">
            <a:noFill/>
            <a:miter lim="800000"/>
            <a:headEnd/>
            <a:tailEnd/>
          </a:ln>
        </p:spPr>
        <p:txBody>
          <a:bodyPr anchor="ctr">
            <a:spAutoFit/>
          </a:bodyPr>
          <a:lstStyle/>
          <a:p>
            <a:pPr algn="ctr"/>
            <a:r>
              <a:rPr lang="en-US" sz="1800" dirty="0"/>
              <a:t>L. Zhang, B. </a:t>
            </a:r>
            <a:r>
              <a:rPr lang="en-US" sz="1800" dirty="0" err="1"/>
              <a:t>Curless</a:t>
            </a:r>
            <a:r>
              <a:rPr lang="en-US" sz="1800" dirty="0"/>
              <a:t>, and S. M. Seitz. </a:t>
            </a:r>
            <a:r>
              <a:rPr lang="en-US" sz="1800" dirty="0">
                <a:hlinkClick r:id="rId6"/>
              </a:rPr>
              <a:t>Rapid Shape Acquisition Using Color Structured Light and Multi-pass Dynamic Programming.</a:t>
            </a:r>
            <a:r>
              <a:rPr lang="en-US" sz="1800" dirty="0"/>
              <a:t> </a:t>
            </a:r>
            <a:r>
              <a:rPr lang="en-US" sz="1800" i="1" dirty="0"/>
              <a:t>3DPVT</a:t>
            </a:r>
            <a:r>
              <a:rPr lang="en-US" sz="1800" dirty="0"/>
              <a:t> 2002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a:t>Active stereo with structured light</a:t>
            </a:r>
          </a:p>
        </p:txBody>
      </p:sp>
      <p:sp>
        <p:nvSpPr>
          <p:cNvPr id="11268" name="Rectangle 3"/>
          <p:cNvSpPr>
            <a:spLocks noGrp="1" noChangeArrowheads="1"/>
          </p:cNvSpPr>
          <p:nvPr>
            <p:ph type="body" idx="1"/>
          </p:nvPr>
        </p:nvSpPr>
        <p:spPr/>
        <p:txBody>
          <a:bodyPr/>
          <a:lstStyle/>
          <a:p>
            <a:endParaRPr lang="en-US"/>
          </a:p>
        </p:txBody>
      </p:sp>
      <p:graphicFrame>
        <p:nvGraphicFramePr>
          <p:cNvPr id="11266" name="Object 4"/>
          <p:cNvGraphicFramePr>
            <a:graphicFrameLocks noChangeAspect="1"/>
          </p:cNvGraphicFramePr>
          <p:nvPr/>
        </p:nvGraphicFramePr>
        <p:xfrm>
          <a:off x="3890964" y="914401"/>
          <a:ext cx="4338637" cy="3159125"/>
        </p:xfrm>
        <a:graphic>
          <a:graphicData uri="http://schemas.openxmlformats.org/presentationml/2006/ole">
            <mc:AlternateContent xmlns:mc="http://schemas.openxmlformats.org/markup-compatibility/2006">
              <mc:Choice xmlns:v="urn:schemas-microsoft-com:vml" Requires="v">
                <p:oleObj name="Photo Editor Photo" r:id="rId3" imgW="5323810" imgH="3877216" progId="">
                  <p:embed/>
                </p:oleObj>
              </mc:Choice>
              <mc:Fallback>
                <p:oleObj name="Photo Editor Photo" r:id="rId3" imgW="5323810" imgH="3877216"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0964" y="914401"/>
                        <a:ext cx="4338637" cy="3159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1270" name="Picture 3"/>
          <p:cNvPicPr>
            <a:picLocks noChangeAspect="1" noChangeArrowheads="1"/>
          </p:cNvPicPr>
          <p:nvPr/>
        </p:nvPicPr>
        <p:blipFill>
          <a:blip r:embed="rId5" cstate="print"/>
          <a:srcRect/>
          <a:stretch>
            <a:fillRect/>
          </a:stretch>
        </p:blipFill>
        <p:spPr bwMode="auto">
          <a:xfrm>
            <a:off x="3352800" y="4191001"/>
            <a:ext cx="2362200" cy="1806575"/>
          </a:xfrm>
          <a:prstGeom prst="rect">
            <a:avLst/>
          </a:prstGeom>
          <a:noFill/>
          <a:ln w="9525">
            <a:noFill/>
            <a:miter lim="800000"/>
            <a:headEnd/>
            <a:tailEnd/>
          </a:ln>
        </p:spPr>
      </p:pic>
      <p:pic>
        <p:nvPicPr>
          <p:cNvPr id="11271" name="Picture 4"/>
          <p:cNvPicPr>
            <a:picLocks noChangeAspect="1" noChangeArrowheads="1"/>
          </p:cNvPicPr>
          <p:nvPr/>
        </p:nvPicPr>
        <p:blipFill>
          <a:blip r:embed="rId6" cstate="print"/>
          <a:srcRect/>
          <a:stretch>
            <a:fillRect/>
          </a:stretch>
        </p:blipFill>
        <p:spPr bwMode="auto">
          <a:xfrm>
            <a:off x="6705600" y="4191001"/>
            <a:ext cx="2362200" cy="1808163"/>
          </a:xfrm>
          <a:prstGeom prst="rect">
            <a:avLst/>
          </a:prstGeom>
          <a:noFill/>
          <a:ln w="9525">
            <a:noFill/>
            <a:miter lim="800000"/>
            <a:headEnd/>
            <a:tailEnd/>
          </a:ln>
        </p:spPr>
      </p:pic>
      <p:sp>
        <p:nvSpPr>
          <p:cNvPr id="8" name="Rectangle 2"/>
          <p:cNvSpPr>
            <a:spLocks noChangeArrowheads="1"/>
          </p:cNvSpPr>
          <p:nvPr/>
        </p:nvSpPr>
        <p:spPr bwMode="auto">
          <a:xfrm>
            <a:off x="1524001" y="6076048"/>
            <a:ext cx="9159875" cy="646331"/>
          </a:xfrm>
          <a:prstGeom prst="rect">
            <a:avLst/>
          </a:prstGeom>
          <a:noFill/>
          <a:ln w="9525">
            <a:noFill/>
            <a:miter lim="800000"/>
            <a:headEnd/>
            <a:tailEnd/>
          </a:ln>
        </p:spPr>
        <p:txBody>
          <a:bodyPr anchor="ctr">
            <a:spAutoFit/>
          </a:bodyPr>
          <a:lstStyle/>
          <a:p>
            <a:pPr algn="ctr"/>
            <a:r>
              <a:rPr lang="en-US" sz="1800" dirty="0"/>
              <a:t>L. Zhang, B. </a:t>
            </a:r>
            <a:r>
              <a:rPr lang="en-US" sz="1800" dirty="0" err="1"/>
              <a:t>Curless</a:t>
            </a:r>
            <a:r>
              <a:rPr lang="en-US" sz="1800" dirty="0"/>
              <a:t>, and S. M. Seitz. </a:t>
            </a:r>
            <a:r>
              <a:rPr lang="en-US" sz="1800" dirty="0">
                <a:hlinkClick r:id="rId7"/>
              </a:rPr>
              <a:t>Rapid Shape Acquisition Using Color Structured Light and Multi-pass Dynamic Programming.</a:t>
            </a:r>
            <a:r>
              <a:rPr lang="en-US" sz="1800" dirty="0"/>
              <a:t> </a:t>
            </a:r>
            <a:r>
              <a:rPr lang="en-US" sz="1800" i="1" dirty="0"/>
              <a:t>3DPVT</a:t>
            </a:r>
            <a:r>
              <a:rPr lang="en-US" sz="1800" dirty="0"/>
              <a:t> 2002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a:t>Active stereo with structured light</a:t>
            </a:r>
          </a:p>
        </p:txBody>
      </p:sp>
      <p:sp>
        <p:nvSpPr>
          <p:cNvPr id="11268" name="Rectangle 3"/>
          <p:cNvSpPr>
            <a:spLocks noGrp="1" noChangeArrowheads="1"/>
          </p:cNvSpPr>
          <p:nvPr>
            <p:ph type="body" idx="1"/>
          </p:nvPr>
        </p:nvSpPr>
        <p:spPr/>
        <p:txBody>
          <a:bodyPr/>
          <a:lstStyle/>
          <a:p>
            <a:endParaRPr lang="en-US"/>
          </a:p>
        </p:txBody>
      </p:sp>
      <p:graphicFrame>
        <p:nvGraphicFramePr>
          <p:cNvPr id="11266" name="Object 4"/>
          <p:cNvGraphicFramePr>
            <a:graphicFrameLocks noChangeAspect="1"/>
          </p:cNvGraphicFramePr>
          <p:nvPr/>
        </p:nvGraphicFramePr>
        <p:xfrm>
          <a:off x="3890964" y="914401"/>
          <a:ext cx="4338637" cy="3159125"/>
        </p:xfrm>
        <a:graphic>
          <a:graphicData uri="http://schemas.openxmlformats.org/presentationml/2006/ole">
            <mc:AlternateContent xmlns:mc="http://schemas.openxmlformats.org/markup-compatibility/2006">
              <mc:Choice xmlns:v="urn:schemas-microsoft-com:vml" Requires="v">
                <p:oleObj name="Photo Editor Photo" r:id="rId3" imgW="5323810" imgH="3877216" progId="">
                  <p:embed/>
                </p:oleObj>
              </mc:Choice>
              <mc:Fallback>
                <p:oleObj name="Photo Editor Photo" r:id="rId3" imgW="5323810" imgH="3877216"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0964" y="914401"/>
                        <a:ext cx="4338637" cy="3159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9" name="Rectangle 2"/>
          <p:cNvSpPr>
            <a:spLocks noChangeArrowheads="1"/>
          </p:cNvSpPr>
          <p:nvPr/>
        </p:nvSpPr>
        <p:spPr bwMode="auto">
          <a:xfrm>
            <a:off x="2362200" y="6336268"/>
            <a:ext cx="7315200" cy="369332"/>
          </a:xfrm>
          <a:prstGeom prst="rect">
            <a:avLst/>
          </a:prstGeom>
          <a:noFill/>
          <a:ln w="9525">
            <a:noFill/>
            <a:miter lim="800000"/>
            <a:headEnd/>
            <a:tailEnd/>
          </a:ln>
        </p:spPr>
        <p:txBody>
          <a:bodyPr wrap="square" anchor="ctr">
            <a:spAutoFit/>
          </a:bodyPr>
          <a:lstStyle/>
          <a:p>
            <a:pPr algn="ctr"/>
            <a:r>
              <a:rPr lang="en-US" sz="1800" dirty="0">
                <a:hlinkClick r:id="rId5"/>
              </a:rPr>
              <a:t>http://en.wikipedia.org/wiki/Structured-light_3D_scanner</a:t>
            </a:r>
            <a:endParaRPr lang="en-US" sz="1800" dirty="0"/>
          </a:p>
        </p:txBody>
      </p:sp>
      <p:pic>
        <p:nvPicPr>
          <p:cNvPr id="11270" name="Picture 3"/>
          <p:cNvPicPr>
            <a:picLocks noChangeAspect="1" noChangeArrowheads="1"/>
          </p:cNvPicPr>
          <p:nvPr/>
        </p:nvPicPr>
        <p:blipFill>
          <a:blip r:embed="rId6" cstate="print"/>
          <a:srcRect/>
          <a:stretch>
            <a:fillRect/>
          </a:stretch>
        </p:blipFill>
        <p:spPr bwMode="auto">
          <a:xfrm>
            <a:off x="3352800" y="4191001"/>
            <a:ext cx="2362200" cy="1806575"/>
          </a:xfrm>
          <a:prstGeom prst="rect">
            <a:avLst/>
          </a:prstGeom>
          <a:noFill/>
          <a:ln w="9525">
            <a:noFill/>
            <a:miter lim="800000"/>
            <a:headEnd/>
            <a:tailEnd/>
          </a:ln>
        </p:spPr>
      </p:pic>
      <p:pic>
        <p:nvPicPr>
          <p:cNvPr id="11271" name="Picture 4"/>
          <p:cNvPicPr>
            <a:picLocks noChangeAspect="1" noChangeArrowheads="1"/>
          </p:cNvPicPr>
          <p:nvPr/>
        </p:nvPicPr>
        <p:blipFill>
          <a:blip r:embed="rId7" cstate="print"/>
          <a:srcRect/>
          <a:stretch>
            <a:fillRect/>
          </a:stretch>
        </p:blipFill>
        <p:spPr bwMode="auto">
          <a:xfrm>
            <a:off x="6705600" y="4191001"/>
            <a:ext cx="2362200" cy="1808163"/>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Kinect</a:t>
            </a:r>
            <a:r>
              <a:rPr lang="en-US" dirty="0"/>
              <a:t>: Structured infrared light</a:t>
            </a:r>
          </a:p>
        </p:txBody>
      </p:sp>
      <p:sp>
        <p:nvSpPr>
          <p:cNvPr id="3" name="Content Placeholder 2"/>
          <p:cNvSpPr>
            <a:spLocks noGrp="1"/>
          </p:cNvSpPr>
          <p:nvPr>
            <p:ph idx="1"/>
          </p:nvPr>
        </p:nvSpPr>
        <p:spPr/>
        <p:txBody>
          <a:bodyPr/>
          <a:lstStyle/>
          <a:p>
            <a:endParaRPr lang="en-US"/>
          </a:p>
        </p:txBody>
      </p:sp>
      <p:sp>
        <p:nvSpPr>
          <p:cNvPr id="5" name="Rectangle 2"/>
          <p:cNvSpPr>
            <a:spLocks noChangeArrowheads="1"/>
          </p:cNvSpPr>
          <p:nvPr/>
        </p:nvSpPr>
        <p:spPr bwMode="auto">
          <a:xfrm>
            <a:off x="4114800" y="6248400"/>
            <a:ext cx="6400800" cy="369332"/>
          </a:xfrm>
          <a:prstGeom prst="rect">
            <a:avLst/>
          </a:prstGeom>
          <a:noFill/>
          <a:ln w="9525">
            <a:noFill/>
            <a:miter lim="800000"/>
            <a:headEnd/>
            <a:tailEnd/>
          </a:ln>
        </p:spPr>
        <p:txBody>
          <a:bodyPr wrap="square" anchor="ctr">
            <a:spAutoFit/>
          </a:bodyPr>
          <a:lstStyle/>
          <a:p>
            <a:pPr algn="ctr"/>
            <a:r>
              <a:rPr lang="en-US" sz="1800" dirty="0">
                <a:hlinkClick r:id="rId3"/>
              </a:rPr>
              <a:t>http://bbzippo.wordpress.com/2010/11/28/kinect-in-infrared/</a:t>
            </a:r>
            <a:endParaRPr lang="en-US" sz="1800" dirty="0"/>
          </a:p>
        </p:txBody>
      </p:sp>
      <p:pic>
        <p:nvPicPr>
          <p:cNvPr id="110594" name="Picture 2"/>
          <p:cNvPicPr>
            <a:picLocks noChangeAspect="1" noChangeArrowheads="1"/>
          </p:cNvPicPr>
          <p:nvPr/>
        </p:nvPicPr>
        <p:blipFill>
          <a:blip r:embed="rId4" cstate="print"/>
          <a:srcRect t="16696"/>
          <a:stretch>
            <a:fillRect/>
          </a:stretch>
        </p:blipFill>
        <p:spPr bwMode="auto">
          <a:xfrm>
            <a:off x="1676400" y="914401"/>
            <a:ext cx="2876550" cy="1797217"/>
          </a:xfrm>
          <a:prstGeom prst="rect">
            <a:avLst/>
          </a:prstGeom>
          <a:noFill/>
          <a:ln w="9525">
            <a:noFill/>
            <a:miter lim="800000"/>
            <a:headEnd/>
            <a:tailEnd/>
          </a:ln>
        </p:spPr>
      </p:pic>
      <p:pic>
        <p:nvPicPr>
          <p:cNvPr id="107522" name="Picture 2"/>
          <p:cNvPicPr>
            <a:picLocks noChangeAspect="1" noChangeArrowheads="1"/>
          </p:cNvPicPr>
          <p:nvPr/>
        </p:nvPicPr>
        <p:blipFill>
          <a:blip r:embed="rId5" cstate="print"/>
          <a:srcRect t="10909"/>
          <a:stretch>
            <a:fillRect/>
          </a:stretch>
        </p:blipFill>
        <p:spPr bwMode="auto">
          <a:xfrm>
            <a:off x="4114800" y="1905000"/>
            <a:ext cx="6349987" cy="4267200"/>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Example: Book vs. No Book</a:t>
            </a:r>
          </a:p>
        </p:txBody>
      </p:sp>
      <p:sp>
        <p:nvSpPr>
          <p:cNvPr id="3" name="Content Placeholder 2">
            <a:extLst>
              <a:ext uri="{FF2B5EF4-FFF2-40B4-BE49-F238E27FC236}">
                <a16:creationId xmlns:a16="http://schemas.microsoft.com/office/drawing/2014/main" id="{D36E3C3E-E43B-624D-A171-A0530864311D}"/>
              </a:ext>
            </a:extLst>
          </p:cNvPr>
          <p:cNvSpPr>
            <a:spLocks noGrp="1"/>
          </p:cNvSpPr>
          <p:nvPr>
            <p:ph idx="1"/>
          </p:nvPr>
        </p:nvSpPr>
        <p:spPr/>
        <p:txBody>
          <a:bodyPr/>
          <a:lstStyle/>
          <a:p>
            <a:endParaRPr lang="en-US"/>
          </a:p>
        </p:txBody>
      </p:sp>
      <p:pic>
        <p:nvPicPr>
          <p:cNvPr id="588804" name="Picture 4" descr="http://www.futurepicture.org/Kinect_Hacking/Kinect_Pattern/Kinect_Book_2_IMG_007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60120"/>
            <a:ext cx="9181278" cy="58978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245633" y="6400800"/>
            <a:ext cx="1946367" cy="307777"/>
          </a:xfrm>
          <a:prstGeom prst="rect">
            <a:avLst/>
          </a:prstGeom>
          <a:noFill/>
        </p:spPr>
        <p:txBody>
          <a:bodyPr wrap="none" rtlCol="0">
            <a:spAutoFit/>
          </a:bodyPr>
          <a:lstStyle/>
          <a:p>
            <a:r>
              <a:rPr lang="en-US" sz="1400" dirty="0">
                <a:hlinkClick r:id="rId3"/>
              </a:rPr>
              <a:t>Source</a:t>
            </a:r>
            <a:r>
              <a:rPr lang="en-US" sz="1400" dirty="0"/>
              <a:t> (via D. </a:t>
            </a:r>
            <a:r>
              <a:rPr lang="en-US" sz="1400" dirty="0" err="1"/>
              <a:t>Hoiem</a:t>
            </a:r>
            <a:r>
              <a:rPr lang="en-US" sz="1400" dirty="0"/>
              <a:t>)</a:t>
            </a:r>
          </a:p>
        </p:txBody>
      </p:sp>
    </p:spTree>
    <p:extLst>
      <p:ext uri="{BB962C8B-B14F-4D97-AF65-F5344CB8AC3E}">
        <p14:creationId xmlns:p14="http://schemas.microsoft.com/office/powerpoint/2010/main" val="25185695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8802" name="Picture 2" descr="http://www.futurepicture.org/Kinect_Hacking/Kinect_Pattern/Kinect_Book_1_IMG_007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60120"/>
            <a:ext cx="9181277" cy="589788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p:txBody>
          <a:bodyPr>
            <a:normAutofit/>
          </a:bodyPr>
          <a:lstStyle/>
          <a:p>
            <a:r>
              <a:rPr lang="en-US" sz="3600" dirty="0"/>
              <a:t>Example: Book vs. No Book</a:t>
            </a:r>
          </a:p>
        </p:txBody>
      </p:sp>
      <p:sp>
        <p:nvSpPr>
          <p:cNvPr id="2" name="Content Placeholder 1">
            <a:extLst>
              <a:ext uri="{FF2B5EF4-FFF2-40B4-BE49-F238E27FC236}">
                <a16:creationId xmlns:a16="http://schemas.microsoft.com/office/drawing/2014/main" id="{17E66426-7B79-F647-B8A5-C38D71B08B28}"/>
              </a:ext>
            </a:extLst>
          </p:cNvPr>
          <p:cNvSpPr>
            <a:spLocks noGrp="1"/>
          </p:cNvSpPr>
          <p:nvPr>
            <p:ph idx="1"/>
          </p:nvPr>
        </p:nvSpPr>
        <p:spPr/>
        <p:txBody>
          <a:bodyPr/>
          <a:lstStyle/>
          <a:p>
            <a:endParaRPr lang="en-US"/>
          </a:p>
        </p:txBody>
      </p:sp>
      <p:sp>
        <p:nvSpPr>
          <p:cNvPr id="6" name="TextBox 5">
            <a:extLst>
              <a:ext uri="{FF2B5EF4-FFF2-40B4-BE49-F238E27FC236}">
                <a16:creationId xmlns:a16="http://schemas.microsoft.com/office/drawing/2014/main" id="{00E20AB8-EF2B-D744-B692-A0C1353BDAB8}"/>
              </a:ext>
            </a:extLst>
          </p:cNvPr>
          <p:cNvSpPr txBox="1"/>
          <p:nvPr/>
        </p:nvSpPr>
        <p:spPr>
          <a:xfrm>
            <a:off x="10245633" y="6400800"/>
            <a:ext cx="1946367" cy="307777"/>
          </a:xfrm>
          <a:prstGeom prst="rect">
            <a:avLst/>
          </a:prstGeom>
          <a:noFill/>
        </p:spPr>
        <p:txBody>
          <a:bodyPr wrap="none" rtlCol="0">
            <a:spAutoFit/>
          </a:bodyPr>
          <a:lstStyle/>
          <a:p>
            <a:r>
              <a:rPr lang="en-US" sz="1400" dirty="0">
                <a:hlinkClick r:id="rId3"/>
              </a:rPr>
              <a:t>Source</a:t>
            </a:r>
            <a:r>
              <a:rPr lang="en-US" sz="1400" dirty="0"/>
              <a:t> (via D. </a:t>
            </a:r>
            <a:r>
              <a:rPr lang="en-US" sz="1400" dirty="0" err="1"/>
              <a:t>Hoiem</a:t>
            </a:r>
            <a:r>
              <a:rPr lang="en-US" sz="1400" dirty="0"/>
              <a:t>)</a:t>
            </a:r>
          </a:p>
        </p:txBody>
      </p:sp>
    </p:spTree>
    <p:extLst>
      <p:ext uri="{BB962C8B-B14F-4D97-AF65-F5344CB8AC3E}">
        <p14:creationId xmlns:p14="http://schemas.microsoft.com/office/powerpoint/2010/main" val="6819583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 </a:t>
            </a:r>
            <a:r>
              <a:rPr lang="en-US" dirty="0" err="1"/>
              <a:t>TrueDepth</a:t>
            </a:r>
            <a:endParaRPr lang="en-US" dirty="0"/>
          </a:p>
        </p:txBody>
      </p:sp>
      <p:pic>
        <p:nvPicPr>
          <p:cNvPr id="4" name="Picture 3"/>
          <p:cNvPicPr>
            <a:picLocks noChangeAspect="1"/>
          </p:cNvPicPr>
          <p:nvPr/>
        </p:nvPicPr>
        <p:blipFill rotWithShape="1">
          <a:blip r:embed="rId2"/>
          <a:srcRect l="11113" t="7202" r="8374" b="12145"/>
          <a:stretch/>
        </p:blipFill>
        <p:spPr>
          <a:xfrm>
            <a:off x="5029200" y="3581401"/>
            <a:ext cx="5486400" cy="3156819"/>
          </a:xfrm>
          <a:prstGeom prst="rect">
            <a:avLst/>
          </a:prstGeom>
        </p:spPr>
      </p:pic>
      <p:pic>
        <p:nvPicPr>
          <p:cNvPr id="6" name="Picture 5"/>
          <p:cNvPicPr>
            <a:picLocks noChangeAspect="1"/>
          </p:cNvPicPr>
          <p:nvPr/>
        </p:nvPicPr>
        <p:blipFill>
          <a:blip r:embed="rId3"/>
          <a:stretch>
            <a:fillRect/>
          </a:stretch>
        </p:blipFill>
        <p:spPr>
          <a:xfrm>
            <a:off x="1600201" y="990600"/>
            <a:ext cx="7362743" cy="2590800"/>
          </a:xfrm>
          <a:prstGeom prst="rect">
            <a:avLst/>
          </a:prstGeom>
        </p:spPr>
      </p:pic>
      <p:sp>
        <p:nvSpPr>
          <p:cNvPr id="7" name="Rectangle 6"/>
          <p:cNvSpPr/>
          <p:nvPr/>
        </p:nvSpPr>
        <p:spPr>
          <a:xfrm>
            <a:off x="1828800" y="4699338"/>
            <a:ext cx="3200400" cy="1015663"/>
          </a:xfrm>
          <a:prstGeom prst="rect">
            <a:avLst/>
          </a:prstGeom>
        </p:spPr>
        <p:txBody>
          <a:bodyPr wrap="square">
            <a:spAutoFit/>
          </a:bodyPr>
          <a:lstStyle/>
          <a:p>
            <a:r>
              <a:rPr lang="en-US" sz="2000" dirty="0">
                <a:hlinkClick r:id="rId4"/>
              </a:rPr>
              <a:t>https://</a:t>
            </a:r>
            <a:r>
              <a:rPr lang="en-US" sz="2000" dirty="0" err="1">
                <a:hlinkClick r:id="rId4"/>
              </a:rPr>
              <a:t>www.cnet.com</a:t>
            </a:r>
            <a:r>
              <a:rPr lang="en-US" sz="2000" dirty="0">
                <a:hlinkClick r:id="rId4"/>
              </a:rPr>
              <a:t>/news/apple-face-id-</a:t>
            </a:r>
            <a:r>
              <a:rPr lang="en-US" sz="2000" dirty="0" err="1">
                <a:hlinkClick r:id="rId4"/>
              </a:rPr>
              <a:t>truedepth</a:t>
            </a:r>
            <a:r>
              <a:rPr lang="en-US" sz="2000" dirty="0">
                <a:hlinkClick r:id="rId4"/>
              </a:rPr>
              <a:t>-how-it-works/</a:t>
            </a:r>
            <a:endParaRPr lang="en-US" sz="2000" dirty="0"/>
          </a:p>
        </p:txBody>
      </p:sp>
    </p:spTree>
    <p:extLst>
      <p:ext uri="{BB962C8B-B14F-4D97-AF65-F5344CB8AC3E}">
        <p14:creationId xmlns:p14="http://schemas.microsoft.com/office/powerpoint/2010/main" val="37976711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XPOINTINIT" val=""/>
  <p:tag name="USEAMSFONTS" val="True"/>
  <p:tag name="EMBEDFONTS" val="False"/>
  <p:tag name="USEBOLDAMS" val="False"/>
  <p:tag name="DEFAULTDISPLAYSOURCE" val="\documentclass[12pt]{article}\pagestyle{empty}&#10;\begin{document}&#10;\end{document}&#10;"/>
  <p:tag name="TEX2PS" val="latex $(base).tex; dvips -D $(res) -E -o $(base).ps $(base).dvi"/>
  <p:tag name="EXTERNALEDITCOMMAND" val="notepad %"/>
  <p:tag name="GHOSTSCRIPTCOMMAND" val="gswin32c"/>
  <p:tag name="DEFAULTBITMAP" val="pngmono"/>
  <p:tag name="DEFAULTBLEND" val="False"/>
  <p:tag name="DEFAULTTRANSPARENT" val="False"/>
  <p:tag name="DEFAULTWORKAROUNDTRANSPARENCYBUG" val="False"/>
  <p:tag name="DEFAULTRESOLUTION" val="1200"/>
  <p:tag name="DEFAULTMAGNIFICATION" val="1.5"/>
  <p:tag name="DEFAULTFONTSIZE" val="8"/>
  <p:tag name="DEFAULTWIDTH" val="348"/>
  <p:tag name="DEFAULTHEIGHT" val="272"/>
</p:tagLst>
</file>

<file path=ppt/theme/theme1.xml><?xml version="1.0" encoding="utf-8"?>
<a:theme xmlns:a="http://schemas.openxmlformats.org/drawingml/2006/main" name="mosaic">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mosa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mosaic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saic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saic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saic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saic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saic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saic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D:\seitz\class\490CV\lectures\mosaic.ppt</Template>
  <TotalTime>46712</TotalTime>
  <Words>2198</Words>
  <Application>Microsoft Macintosh PowerPoint</Application>
  <PresentationFormat>Widescreen</PresentationFormat>
  <Paragraphs>382</Paragraphs>
  <Slides>74</Slides>
  <Notes>44</Notes>
  <HiddenSlides>6</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4</vt:i4>
      </vt:variant>
      <vt:variant>
        <vt:lpstr>Slide Titles</vt:lpstr>
      </vt:variant>
      <vt:variant>
        <vt:i4>74</vt:i4>
      </vt:variant>
    </vt:vector>
  </HeadingPairs>
  <TitlesOfParts>
    <vt:vector size="84" baseType="lpstr">
      <vt:lpstr>Arial</vt:lpstr>
      <vt:lpstr>Cambria Math</vt:lpstr>
      <vt:lpstr>Symbol</vt:lpstr>
      <vt:lpstr>Tahoma</vt:lpstr>
      <vt:lpstr>Times New Roman</vt:lpstr>
      <vt:lpstr>mosaic</vt:lpstr>
      <vt:lpstr>Image</vt:lpstr>
      <vt:lpstr>Image File</vt:lpstr>
      <vt:lpstr>Equation</vt:lpstr>
      <vt:lpstr>Photo Editor Photo</vt:lpstr>
      <vt:lpstr>Two-View Stereo</vt:lpstr>
      <vt:lpstr>Problem formulation</vt:lpstr>
      <vt:lpstr>Outline</vt:lpstr>
      <vt:lpstr>Stereo vision and perception of depth</vt:lpstr>
      <vt:lpstr>PowerPoint Presentation</vt:lpstr>
      <vt:lpstr>PowerPoint Presentation</vt:lpstr>
      <vt:lpstr>PowerPoint Presentation</vt:lpstr>
      <vt:lpstr>History: Triangulation</vt:lpstr>
      <vt:lpstr>History: Stereograms</vt:lpstr>
      <vt:lpstr>History: Random dot stereograms</vt:lpstr>
      <vt:lpstr>History: Random dot stereograms</vt:lpstr>
      <vt:lpstr>Autostereograms</vt:lpstr>
      <vt:lpstr>Autostereograms</vt:lpstr>
      <vt:lpstr>Stereo: Outline</vt:lpstr>
      <vt:lpstr>Problem formulation</vt:lpstr>
      <vt:lpstr>Basic stereo matching algorithm</vt:lpstr>
      <vt:lpstr>Parallel images</vt:lpstr>
      <vt:lpstr>Essential matrix for parallel images</vt:lpstr>
      <vt:lpstr>Stereo image rectification</vt:lpstr>
      <vt:lpstr>Stereo image rectification</vt:lpstr>
      <vt:lpstr>Stereo image rectification</vt:lpstr>
      <vt:lpstr>Stereo image rectification</vt:lpstr>
      <vt:lpstr>Another rectification example</vt:lpstr>
      <vt:lpstr>Basic stereo matching algorithm</vt:lpstr>
      <vt:lpstr>Depth from disparity</vt:lpstr>
      <vt:lpstr>Depth from disparity</vt:lpstr>
      <vt:lpstr>Effect of baseline on stereo results</vt:lpstr>
      <vt:lpstr>Basic stereo matching algorithm</vt:lpstr>
      <vt:lpstr>Outline</vt:lpstr>
      <vt:lpstr>Correspondence search</vt:lpstr>
      <vt:lpstr>Correspondence search</vt:lpstr>
      <vt:lpstr>Correspondence search</vt:lpstr>
      <vt:lpstr>Effect of window size on correspondence search</vt:lpstr>
      <vt:lpstr>Where will basic window search fail?</vt:lpstr>
      <vt:lpstr>Example: Textured neighborhood</vt:lpstr>
      <vt:lpstr>Example: Textured neighborhood</vt:lpstr>
      <vt:lpstr>Example: Smooth neighborhood</vt:lpstr>
      <vt:lpstr>Example: Smooth neighborhood</vt:lpstr>
      <vt:lpstr>Example: Edge (occlusion)</vt:lpstr>
      <vt:lpstr>Example: Edge (occlusion)</vt:lpstr>
      <vt:lpstr>Example: Edge (occlusion)</vt:lpstr>
      <vt:lpstr>Example: Specular highlight</vt:lpstr>
      <vt:lpstr>Example: Specular highlight</vt:lpstr>
      <vt:lpstr>Outline</vt:lpstr>
      <vt:lpstr>Stereo as optimization with non-local constraints </vt:lpstr>
      <vt:lpstr>Non-local constraint: Uniqueness</vt:lpstr>
      <vt:lpstr>Non-local constraint: Uniqueness</vt:lpstr>
      <vt:lpstr>Non-local constraint: Ordering</vt:lpstr>
      <vt:lpstr>Non-local constraint: Ordering</vt:lpstr>
      <vt:lpstr>Non-local constraint: Smoothness</vt:lpstr>
      <vt:lpstr>Scanline stereo by dynamic programming</vt:lpstr>
      <vt:lpstr>Scanline stereo by dynamic programming</vt:lpstr>
      <vt:lpstr>Scanline stereo by dynamic programming</vt:lpstr>
      <vt:lpstr>Stereo matching as global optimization</vt:lpstr>
      <vt:lpstr>Stereo matching with deep networks</vt:lpstr>
      <vt:lpstr>Self-supervised depth estimation</vt:lpstr>
      <vt:lpstr>Cross-View Completion</vt:lpstr>
      <vt:lpstr>Cross-View Completion</vt:lpstr>
      <vt:lpstr>Stereo datasets</vt:lpstr>
      <vt:lpstr>Outline</vt:lpstr>
      <vt:lpstr>Laser scanning</vt:lpstr>
      <vt:lpstr>Laser scanned models</vt:lpstr>
      <vt:lpstr>Laser scanned models</vt:lpstr>
      <vt:lpstr>Laser scanned models</vt:lpstr>
      <vt:lpstr>Laser scanned models</vt:lpstr>
      <vt:lpstr>Laser scanned models</vt:lpstr>
      <vt:lpstr>Aligning range images</vt:lpstr>
      <vt:lpstr>Active stereo with structured light</vt:lpstr>
      <vt:lpstr>Active stereo with structured light</vt:lpstr>
      <vt:lpstr>Active stereo with structured light</vt:lpstr>
      <vt:lpstr>Kinect: Structured infrared light</vt:lpstr>
      <vt:lpstr>Example: Book vs. No Book</vt:lpstr>
      <vt:lpstr>Example: Book vs. No Book</vt:lpstr>
      <vt:lpstr>Apple TrueDepth</vt:lpstr>
    </vt:vector>
  </TitlesOfParts>
  <Company>University of Washington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Vision:  Stereo</dc:title>
  <dc:creator>Steve Seitz</dc:creator>
  <cp:lastModifiedBy>Lazebnik, Svetlana</cp:lastModifiedBy>
  <cp:revision>822</cp:revision>
  <cp:lastPrinted>2024-11-21T18:34:10Z</cp:lastPrinted>
  <dcterms:created xsi:type="dcterms:W3CDTF">1998-05-10T17:20:27Z</dcterms:created>
  <dcterms:modified xsi:type="dcterms:W3CDTF">2024-11-21T18:36:32Z</dcterms:modified>
</cp:coreProperties>
</file>