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1" r:id="rId3"/>
    <p:sldId id="262" r:id="rId4"/>
    <p:sldId id="263" r:id="rId5"/>
    <p:sldId id="266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16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93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890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410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39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504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87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8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0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0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462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2034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35FB3C54-3D1D-C348-A420-03894B8BD6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2337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263" y="1981200"/>
            <a:ext cx="30130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>
                <a:solidFill>
                  <a:srgbClr val="FBFCFF"/>
                </a:solidFill>
                <a:latin typeface="Calibri" charset="0"/>
                <a:ea typeface="Arial Unicode MS" charset="0"/>
              </a:rPr>
              <a:t>Introduction to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Arial Unicode MS" charset="0"/>
              <a:cs typeface="Arial Unicode MS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263" y="2590800"/>
            <a:ext cx="5646737" cy="8302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800" b="1">
                <a:solidFill>
                  <a:srgbClr val="139CB7"/>
                </a:solidFill>
                <a:latin typeface="Calibri" charset="0"/>
                <a:ea typeface="Arial Unicode MS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35FB3C54-3D1D-C348-A420-03894B8BD6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2337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C5449-A0C9-7B41-A81B-86D7D9382C5B}" type="datetimeFigureOut">
              <a:rPr lang="en-US" smtClean="0"/>
              <a:t>2/4/12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F27640-9DB9-3144-9784-0BA438491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4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Structured vs. Unstructured Data</a:t>
            </a:r>
          </a:p>
        </p:txBody>
      </p:sp>
    </p:spTree>
    <p:extLst>
      <p:ext uri="{BB962C8B-B14F-4D97-AF65-F5344CB8AC3E}">
        <p14:creationId xmlns:p14="http://schemas.microsoft.com/office/powerpoint/2010/main" val="28839834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IR vs. databases:</a:t>
            </a:r>
            <a:b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</a:br>
            <a:r>
              <a:rPr lang="en-US" sz="3600">
                <a:latin typeface="Calibri" charset="0"/>
                <a:ea typeface="ＭＳ Ｐゴシック" charset="0"/>
                <a:cs typeface="ＭＳ Ｐゴシック" charset="0"/>
              </a:rPr>
              <a:t>Structured vs unstructured data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Structured data tends to refer to information in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“tables”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420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83F905B5-E59E-184C-8413-0105356D0FE5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2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1524000" y="2667000"/>
            <a:ext cx="6172200" cy="2209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5"/>
          <p:cNvSpPr>
            <a:spLocks noChangeArrowheads="1"/>
          </p:cNvSpPr>
          <p:nvPr/>
        </p:nvSpPr>
        <p:spPr bwMode="auto">
          <a:xfrm>
            <a:off x="1524000" y="3200400"/>
            <a:ext cx="6172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Rectangle 6"/>
          <p:cNvSpPr>
            <a:spLocks noChangeArrowheads="1"/>
          </p:cNvSpPr>
          <p:nvPr/>
        </p:nvSpPr>
        <p:spPr bwMode="auto">
          <a:xfrm>
            <a:off x="1524000" y="3733800"/>
            <a:ext cx="61722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4" name="Rectangle 7"/>
          <p:cNvSpPr>
            <a:spLocks noChangeArrowheads="1"/>
          </p:cNvSpPr>
          <p:nvPr/>
        </p:nvSpPr>
        <p:spPr bwMode="auto">
          <a:xfrm>
            <a:off x="3429000" y="2667000"/>
            <a:ext cx="2362200" cy="2209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Text Box 8"/>
          <p:cNvSpPr txBox="1">
            <a:spLocks noChangeArrowheads="1"/>
          </p:cNvSpPr>
          <p:nvPr/>
        </p:nvSpPr>
        <p:spPr bwMode="auto">
          <a:xfrm>
            <a:off x="1658938" y="2743200"/>
            <a:ext cx="1541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Employee</a:t>
            </a:r>
          </a:p>
        </p:txBody>
      </p:sp>
      <p:sp>
        <p:nvSpPr>
          <p:cNvPr id="60426" name="Text Box 9"/>
          <p:cNvSpPr txBox="1">
            <a:spLocks noChangeArrowheads="1"/>
          </p:cNvSpPr>
          <p:nvPr/>
        </p:nvSpPr>
        <p:spPr bwMode="auto">
          <a:xfrm>
            <a:off x="3944938" y="2743200"/>
            <a:ext cx="13890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Manager</a:t>
            </a:r>
          </a:p>
        </p:txBody>
      </p:sp>
      <p:sp>
        <p:nvSpPr>
          <p:cNvPr id="60427" name="Text Box 10"/>
          <p:cNvSpPr txBox="1">
            <a:spLocks noChangeArrowheads="1"/>
          </p:cNvSpPr>
          <p:nvPr/>
        </p:nvSpPr>
        <p:spPr bwMode="auto">
          <a:xfrm>
            <a:off x="6183313" y="2743200"/>
            <a:ext cx="1049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Salary</a:t>
            </a:r>
          </a:p>
        </p:txBody>
      </p:sp>
      <p:sp>
        <p:nvSpPr>
          <p:cNvPr id="60428" name="Text Box 11"/>
          <p:cNvSpPr txBox="1">
            <a:spLocks noChangeArrowheads="1"/>
          </p:cNvSpPr>
          <p:nvPr/>
        </p:nvSpPr>
        <p:spPr bwMode="auto">
          <a:xfrm>
            <a:off x="1654175" y="3276600"/>
            <a:ext cx="963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Smith</a:t>
            </a:r>
          </a:p>
        </p:txBody>
      </p:sp>
      <p:sp>
        <p:nvSpPr>
          <p:cNvPr id="60429" name="Text Box 12"/>
          <p:cNvSpPr txBox="1">
            <a:spLocks noChangeArrowheads="1"/>
          </p:cNvSpPr>
          <p:nvPr/>
        </p:nvSpPr>
        <p:spPr bwMode="auto">
          <a:xfrm>
            <a:off x="3886200" y="3276600"/>
            <a:ext cx="9985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Jones</a:t>
            </a:r>
          </a:p>
        </p:txBody>
      </p:sp>
      <p:sp>
        <p:nvSpPr>
          <p:cNvPr id="60430" name="Text Box 13"/>
          <p:cNvSpPr txBox="1">
            <a:spLocks noChangeArrowheads="1"/>
          </p:cNvSpPr>
          <p:nvPr/>
        </p:nvSpPr>
        <p:spPr bwMode="auto">
          <a:xfrm>
            <a:off x="6205538" y="32766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50000</a:t>
            </a:r>
          </a:p>
        </p:txBody>
      </p:sp>
      <p:sp>
        <p:nvSpPr>
          <p:cNvPr id="60431" name="Text Box 14"/>
          <p:cNvSpPr txBox="1">
            <a:spLocks noChangeArrowheads="1"/>
          </p:cNvSpPr>
          <p:nvPr/>
        </p:nvSpPr>
        <p:spPr bwMode="auto">
          <a:xfrm>
            <a:off x="1658938" y="3810000"/>
            <a:ext cx="10842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Chang</a:t>
            </a:r>
          </a:p>
        </p:txBody>
      </p:sp>
      <p:sp>
        <p:nvSpPr>
          <p:cNvPr id="60432" name="Text Box 15"/>
          <p:cNvSpPr txBox="1">
            <a:spLocks noChangeArrowheads="1"/>
          </p:cNvSpPr>
          <p:nvPr/>
        </p:nvSpPr>
        <p:spPr bwMode="auto">
          <a:xfrm>
            <a:off x="3913188" y="38100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Smith</a:t>
            </a:r>
          </a:p>
        </p:txBody>
      </p:sp>
      <p:sp>
        <p:nvSpPr>
          <p:cNvPr id="60433" name="Rectangle 16"/>
          <p:cNvSpPr>
            <a:spLocks noChangeArrowheads="1"/>
          </p:cNvSpPr>
          <p:nvPr/>
        </p:nvSpPr>
        <p:spPr bwMode="auto">
          <a:xfrm>
            <a:off x="1524000" y="3200400"/>
            <a:ext cx="6172200" cy="76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34" name="Text Box 17"/>
          <p:cNvSpPr txBox="1">
            <a:spLocks noChangeArrowheads="1"/>
          </p:cNvSpPr>
          <p:nvPr/>
        </p:nvSpPr>
        <p:spPr bwMode="auto">
          <a:xfrm>
            <a:off x="6205538" y="38100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60000</a:t>
            </a:r>
          </a:p>
        </p:txBody>
      </p:sp>
      <p:sp>
        <p:nvSpPr>
          <p:cNvPr id="60435" name="Text Box 18"/>
          <p:cNvSpPr txBox="1">
            <a:spLocks noChangeArrowheads="1"/>
          </p:cNvSpPr>
          <p:nvPr/>
        </p:nvSpPr>
        <p:spPr bwMode="auto">
          <a:xfrm>
            <a:off x="6205538" y="4343400"/>
            <a:ext cx="10334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50000</a:t>
            </a:r>
          </a:p>
        </p:txBody>
      </p:sp>
      <p:sp>
        <p:nvSpPr>
          <p:cNvPr id="60436" name="Text Box 19"/>
          <p:cNvSpPr txBox="1">
            <a:spLocks noChangeArrowheads="1"/>
          </p:cNvSpPr>
          <p:nvPr/>
        </p:nvSpPr>
        <p:spPr bwMode="auto">
          <a:xfrm>
            <a:off x="1676400" y="4343400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Ivy</a:t>
            </a:r>
          </a:p>
        </p:txBody>
      </p:sp>
      <p:sp>
        <p:nvSpPr>
          <p:cNvPr id="60437" name="Text Box 20"/>
          <p:cNvSpPr txBox="1">
            <a:spLocks noChangeArrowheads="1"/>
          </p:cNvSpPr>
          <p:nvPr/>
        </p:nvSpPr>
        <p:spPr bwMode="auto">
          <a:xfrm>
            <a:off x="3913188" y="4343400"/>
            <a:ext cx="9636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algn="ctr" eaLnBrk="1" hangingPunct="1"/>
            <a:r>
              <a:rPr lang="en-US"/>
              <a:t>Smith</a:t>
            </a:r>
          </a:p>
        </p:txBody>
      </p:sp>
      <p:sp>
        <p:nvSpPr>
          <p:cNvPr id="60438" name="Text Box 21"/>
          <p:cNvSpPr txBox="1">
            <a:spLocks noChangeArrowheads="1"/>
          </p:cNvSpPr>
          <p:nvPr/>
        </p:nvSpPr>
        <p:spPr bwMode="auto">
          <a:xfrm>
            <a:off x="838200" y="5283111"/>
            <a:ext cx="7618542" cy="120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r>
              <a:rPr lang="en-US" dirty="0"/>
              <a:t>Typically allows numerical range and exact match</a:t>
            </a:r>
          </a:p>
          <a:p>
            <a:pPr eaLnBrk="1" hangingPunct="1"/>
            <a:r>
              <a:rPr lang="en-US" dirty="0"/>
              <a:t>(for text) queries, e.g.,</a:t>
            </a:r>
          </a:p>
          <a:p>
            <a:pPr eaLnBrk="1" hangingPunct="1"/>
            <a:r>
              <a:rPr lang="en-US" i="1" dirty="0" smtClean="0"/>
              <a:t>    Salary </a:t>
            </a:r>
            <a:r>
              <a:rPr lang="en-US" i="1" dirty="0"/>
              <a:t>&lt; 60000 AND Manager = Smith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768212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Unstructured data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Typically refers to free text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Allows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Keyword queries including operators</a:t>
            </a:r>
          </a:p>
          <a:p>
            <a:pPr lvl="1" eaLnBrk="1" hangingPunct="1"/>
            <a:r>
              <a:rPr lang="en-US" dirty="0">
                <a:latin typeface="Calibri" charset="0"/>
                <a:ea typeface="ＭＳ Ｐゴシック" charset="0"/>
              </a:rPr>
              <a:t>More sophisticated </a:t>
            </a:r>
            <a:r>
              <a:rPr lang="en-US" dirty="0" smtClean="0">
                <a:latin typeface="Calibri" charset="0"/>
                <a:ea typeface="ＭＳ Ｐゴシック" charset="0"/>
              </a:rPr>
              <a:t>“concept” </a:t>
            </a:r>
            <a:r>
              <a:rPr lang="en-US" dirty="0">
                <a:latin typeface="Calibri" charset="0"/>
                <a:ea typeface="ＭＳ Ｐゴシック" charset="0"/>
              </a:rPr>
              <a:t>queries e.g.,</a:t>
            </a:r>
          </a:p>
          <a:p>
            <a:pPr lvl="2" eaLnBrk="1" hangingPunct="1"/>
            <a:r>
              <a:rPr lang="en-US" dirty="0">
                <a:latin typeface="Calibri" charset="0"/>
                <a:ea typeface="ＭＳ Ｐゴシック" charset="0"/>
              </a:rPr>
              <a:t>find all web pages dealing with </a:t>
            </a:r>
            <a:r>
              <a:rPr lang="en-US" i="1" dirty="0">
                <a:latin typeface="Calibri" charset="0"/>
                <a:ea typeface="ＭＳ Ｐゴシック" charset="0"/>
              </a:rPr>
              <a:t>drug abuse</a:t>
            </a: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Classic model for searching text documents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sz="20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1444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B1279B1F-5CA2-2E4F-ADD0-76E041DCB2FE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3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8440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Semi-structured data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In fact almost no data is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“unstructured”</a:t>
            </a: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E.g., this slide has distinctly identified zones such as the 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Title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and </a:t>
            </a:r>
            <a:r>
              <a:rPr lang="en-US" i="1" dirty="0" smtClean="0">
                <a:latin typeface="Calibri" charset="0"/>
                <a:ea typeface="ＭＳ Ｐゴシック" charset="0"/>
                <a:cs typeface="ＭＳ Ｐゴシック" charset="0"/>
              </a:rPr>
              <a:t>Bullets</a:t>
            </a:r>
          </a:p>
          <a:p>
            <a:pPr lvl="2" eaLnBrk="1" hangingPunct="1"/>
            <a:r>
              <a:rPr lang="en-US" dirty="0" smtClean="0">
                <a:latin typeface="Calibri" charset="0"/>
                <a:ea typeface="ＭＳ Ｐゴシック" charset="0"/>
              </a:rPr>
              <a:t>… to say nothing of linguistic structure</a:t>
            </a:r>
            <a:endParaRPr lang="en-US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Facilitates 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“semi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-</a:t>
            </a:r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structured”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search such as</a:t>
            </a:r>
          </a:p>
          <a:p>
            <a:pPr lvl="1" eaLnBrk="1" hangingPunct="1"/>
            <a:r>
              <a:rPr lang="en-US" i="1" dirty="0">
                <a:latin typeface="Calibri" charset="0"/>
                <a:ea typeface="ＭＳ Ｐゴシック" charset="0"/>
              </a:rPr>
              <a:t>Title</a:t>
            </a:r>
            <a:r>
              <a:rPr lang="en-US" dirty="0">
                <a:latin typeface="Calibri" charset="0"/>
                <a:ea typeface="ＭＳ Ｐゴシック" charset="0"/>
              </a:rPr>
              <a:t> contains </a:t>
            </a:r>
            <a:r>
              <a:rPr lang="en-US" u="sng" dirty="0">
                <a:latin typeface="Calibri" charset="0"/>
                <a:ea typeface="ＭＳ Ｐゴシック" charset="0"/>
              </a:rPr>
              <a:t>data</a:t>
            </a:r>
            <a:r>
              <a:rPr lang="en-US" dirty="0">
                <a:latin typeface="Calibri" charset="0"/>
                <a:ea typeface="ＭＳ Ｐゴシック" charset="0"/>
              </a:rPr>
              <a:t> AND </a:t>
            </a:r>
            <a:r>
              <a:rPr lang="en-US" i="1" dirty="0">
                <a:latin typeface="Calibri" charset="0"/>
                <a:ea typeface="ＭＳ Ｐゴシック" charset="0"/>
              </a:rPr>
              <a:t>Bullets</a:t>
            </a:r>
            <a:r>
              <a:rPr lang="en-US" dirty="0">
                <a:latin typeface="Calibri" charset="0"/>
                <a:ea typeface="ＭＳ Ｐゴシック" charset="0"/>
              </a:rPr>
              <a:t> contain </a:t>
            </a:r>
            <a:r>
              <a:rPr lang="en-US" u="sng" dirty="0">
                <a:latin typeface="Calibri" charset="0"/>
                <a:ea typeface="ＭＳ Ｐゴシック" charset="0"/>
              </a:rPr>
              <a:t>search</a:t>
            </a:r>
          </a:p>
          <a:p>
            <a:pPr eaLnBrk="1" hangingPunct="1"/>
            <a:r>
              <a:rPr lang="en-US" dirty="0" smtClean="0"/>
              <a:t>Or even</a:t>
            </a:r>
          </a:p>
          <a:p>
            <a:pPr lvl="1" eaLnBrk="1" hangingPunct="1"/>
            <a:r>
              <a:rPr lang="en-US" i="1" dirty="0" smtClean="0"/>
              <a:t>Title</a:t>
            </a:r>
            <a:r>
              <a:rPr lang="en-US" dirty="0" smtClean="0"/>
              <a:t> is about </a:t>
            </a:r>
            <a:r>
              <a:rPr lang="en-US" u="sng" dirty="0" smtClean="0"/>
              <a:t>Object Oriented Programming</a:t>
            </a:r>
            <a:r>
              <a:rPr lang="en-US" dirty="0" smtClean="0"/>
              <a:t> AND </a:t>
            </a:r>
            <a:r>
              <a:rPr lang="en-US" i="1" dirty="0" smtClean="0"/>
              <a:t>Author</a:t>
            </a:r>
            <a:r>
              <a:rPr lang="en-US" dirty="0" smtClean="0"/>
              <a:t>  something like </a:t>
            </a:r>
            <a:r>
              <a:rPr lang="en-US" u="sng" dirty="0" err="1" smtClean="0"/>
              <a:t>stro</a:t>
            </a:r>
            <a:r>
              <a:rPr lang="en-US" u="sng" dirty="0" smtClean="0"/>
              <a:t>*</a:t>
            </a:r>
            <a:r>
              <a:rPr lang="en-US" u="sng" dirty="0" err="1" smtClean="0"/>
              <a:t>rup</a:t>
            </a:r>
            <a:r>
              <a:rPr lang="en-US" dirty="0" smtClean="0"/>
              <a:t> </a:t>
            </a:r>
          </a:p>
          <a:p>
            <a:pPr lvl="1" eaLnBrk="1" hangingPunct="1"/>
            <a:r>
              <a:rPr lang="en-US" dirty="0" smtClean="0"/>
              <a:t>where * is the wild-card operator</a:t>
            </a:r>
          </a:p>
          <a:p>
            <a:pPr eaLnBrk="1" hangingPunct="1"/>
            <a:endParaRPr lang="en-US" u="sng" dirty="0">
              <a:latin typeface="Calibri" charset="0"/>
              <a:ea typeface="ＭＳ Ｐゴシック" charset="0"/>
            </a:endParaRPr>
          </a:p>
          <a:p>
            <a:pPr lvl="1" eaLnBrk="1" hangingPunct="1"/>
            <a:endParaRPr lang="en-US" u="sng" dirty="0">
              <a:latin typeface="Calibri" charset="0"/>
              <a:ea typeface="ＭＳ Ｐゴシック" charset="0"/>
            </a:endParaRPr>
          </a:p>
        </p:txBody>
      </p:sp>
      <p:sp>
        <p:nvSpPr>
          <p:cNvPr id="62468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Arial Unicode MS" charset="0"/>
                <a:cs typeface="Arial Unicode MS" charset="0"/>
              </a:defRPr>
            </a:lvl9pPr>
          </a:lstStyle>
          <a:p>
            <a:pPr eaLnBrk="1" hangingPunct="1"/>
            <a:fld id="{A005AB06-F6BE-C445-B7CC-6A7682B83F00}" type="slidenum">
              <a:rPr lang="en-US" sz="1200">
                <a:solidFill>
                  <a:srgbClr val="898989"/>
                </a:solidFill>
                <a:latin typeface="Calibri" charset="0"/>
              </a:rPr>
              <a:pPr eaLnBrk="1" hangingPunct="1"/>
              <a:t>4</a:t>
            </a:fld>
            <a:endParaRPr lang="en-US" sz="1200">
              <a:solidFill>
                <a:srgbClr val="898989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823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Calibri" charset="0"/>
                <a:ea typeface="ＭＳ Ｐゴシック" charset="0"/>
                <a:cs typeface="ＭＳ Ｐゴシック" charset="0"/>
              </a:rPr>
              <a:t>Structured vs. Unstructured Data</a:t>
            </a:r>
          </a:p>
        </p:txBody>
      </p:sp>
    </p:spTree>
    <p:extLst>
      <p:ext uri="{BB962C8B-B14F-4D97-AF65-F5344CB8AC3E}">
        <p14:creationId xmlns:p14="http://schemas.microsoft.com/office/powerpoint/2010/main" val="2579397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175</Words>
  <Application>Microsoft Macintosh PowerPoint</Application>
  <PresentationFormat>On-screen Show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PowerPoint Presentation</vt:lpstr>
      <vt:lpstr>IR vs. databases: Structured vs unstructured data</vt:lpstr>
      <vt:lpstr>Unstructured data</vt:lpstr>
      <vt:lpstr>Semi-structured data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OpenClassroom</dc:creator>
  <cp:lastModifiedBy>OpenClassroom</cp:lastModifiedBy>
  <cp:revision>1</cp:revision>
  <dcterms:created xsi:type="dcterms:W3CDTF">2012-02-05T03:54:08Z</dcterms:created>
  <dcterms:modified xsi:type="dcterms:W3CDTF">2012-02-05T03:58:38Z</dcterms:modified>
</cp:coreProperties>
</file>