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8"/>
  </p:notesMasterIdLst>
  <p:handoutMasterIdLst>
    <p:handoutMasterId r:id="rId9"/>
  </p:handoutMasterIdLst>
  <p:sldIdLst>
    <p:sldId id="400" r:id="rId2"/>
    <p:sldId id="353" r:id="rId3"/>
    <p:sldId id="354" r:id="rId4"/>
    <p:sldId id="355" r:id="rId5"/>
    <p:sldId id="401" r:id="rId6"/>
    <p:sldId id="402" r:id="rId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2B2B2"/>
    <a:srgbClr val="FF9966"/>
    <a:srgbClr val="F4F3EB"/>
    <a:srgbClr val="F0EEEB"/>
    <a:srgbClr val="00A000"/>
    <a:srgbClr val="A40508"/>
    <a:srgbClr val="A5002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8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A5051DE9-A0FB-014F-85D0-85995DE2BA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90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083B1C-F863-4B4C-8862-B553B3C7A2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83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Circle documents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83B1C-F863-4B4C-8862-B553B3C7A26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94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Nontrivial issues.  Requires some design decisions.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955BA876-79EF-AE42-B50F-BE80E1F6DD76}" type="slidenum">
              <a:rPr lang="en-US" sz="1200"/>
              <a:pPr eaLnBrk="1" hangingPunct="1"/>
              <a:t>4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Nontrivial issues.  Requires some design decisions.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955BA876-79EF-AE42-B50F-BE80E1F6DD76}" type="slidenum">
              <a:rPr lang="en-US" sz="1200"/>
              <a:pPr eaLnBrk="1" hangingPunct="1"/>
              <a:t>5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  <a:ea typeface="Arial Unicode MS" charset="0"/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Arial Unicode MS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  <a:ea typeface="Arial Unicode MS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59882877-7B92-C64D-AC21-035665263E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8789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1F1EA-1E44-6A45-9811-49324FFC97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8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D6F0B-9FB5-4D4A-8349-7A30638C8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4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AFABA-6382-574B-84F8-AC7FEBF174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544E0-46C6-A547-9A6C-4CFB4E5BA8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66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67951E-B740-0A44-B977-319080899D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FA79F-AF2C-E045-9D63-F36A9A7BD5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6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AEBC7-4014-CD41-B6B1-ED9580ADD5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1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FC3DB-AA70-6B4A-80EB-28004A3675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4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37114-5FF8-0C4A-98DC-80B50912BB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7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84CA8-9087-164B-A158-CAC595FC04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57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fld id="{E9EBE767-DC5D-8341-9FC9-23BEDAE125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89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F7D8B-D157-844A-938B-35E4AA3FD2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7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F6E67-EE31-4343-9DE5-01CE97361D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3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20BF3A1F-999D-7A40-A4EA-F82D87E3602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53" r:id="rId3"/>
    <p:sldLayoutId id="2147483860" r:id="rId4"/>
    <p:sldLayoutId id="2147483861" r:id="rId5"/>
    <p:sldLayoutId id="2147483862" r:id="rId6"/>
    <p:sldLayoutId id="2147483854" r:id="rId7"/>
    <p:sldLayoutId id="2147483855" r:id="rId8"/>
    <p:sldLayoutId id="2147483856" r:id="rId9"/>
    <p:sldLayoutId id="2147483863" r:id="rId10"/>
    <p:sldLayoutId id="2147483857" r:id="rId11"/>
    <p:sldLayoutId id="2147483864" r:id="rId12"/>
    <p:sldLayoutId id="2147483865" r:id="rId13"/>
    <p:sldLayoutId id="2147483866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charset="0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Document ingestion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99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Recall the basic indexing pipeline</a:t>
            </a:r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746125" y="2743200"/>
            <a:ext cx="8285163" cy="1143000"/>
            <a:chOff x="470" y="1728"/>
            <a:chExt cx="5219" cy="720"/>
          </a:xfrm>
        </p:grpSpPr>
        <p:sp>
          <p:nvSpPr>
            <p:cNvPr id="21550" name="AutoShape 4"/>
            <p:cNvSpPr>
              <a:spLocks noChangeArrowheads="1"/>
            </p:cNvSpPr>
            <p:nvPr/>
          </p:nvSpPr>
          <p:spPr bwMode="auto">
            <a:xfrm>
              <a:off x="2031" y="1728"/>
              <a:ext cx="1075" cy="314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Tokenizer</a:t>
              </a:r>
            </a:p>
          </p:txBody>
        </p:sp>
        <p:sp>
          <p:nvSpPr>
            <p:cNvPr id="21551" name="AutoShape 5"/>
            <p:cNvSpPr>
              <a:spLocks noChangeArrowheads="1"/>
            </p:cNvSpPr>
            <p:nvPr/>
          </p:nvSpPr>
          <p:spPr bwMode="auto">
            <a:xfrm>
              <a:off x="2496" y="2064"/>
              <a:ext cx="192" cy="38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52" name="Text Box 6"/>
            <p:cNvSpPr txBox="1">
              <a:spLocks noChangeArrowheads="1"/>
            </p:cNvSpPr>
            <p:nvPr/>
          </p:nvSpPr>
          <p:spPr bwMode="auto">
            <a:xfrm>
              <a:off x="470" y="2119"/>
              <a:ext cx="119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sz="2000" dirty="0"/>
                <a:t>Token </a:t>
              </a:r>
              <a:r>
                <a:rPr lang="en-US" sz="2000" dirty="0" smtClean="0"/>
                <a:t>stream</a:t>
              </a:r>
              <a:endParaRPr lang="en-US" sz="2000" dirty="0"/>
            </a:p>
          </p:txBody>
        </p:sp>
        <p:sp>
          <p:nvSpPr>
            <p:cNvPr id="21553" name="Rectangle 7"/>
            <p:cNvSpPr>
              <a:spLocks noChangeArrowheads="1"/>
            </p:cNvSpPr>
            <p:nvPr/>
          </p:nvSpPr>
          <p:spPr bwMode="auto">
            <a:xfrm>
              <a:off x="3009" y="2100"/>
              <a:ext cx="698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Friends</a:t>
              </a:r>
            </a:p>
          </p:txBody>
        </p:sp>
        <p:sp>
          <p:nvSpPr>
            <p:cNvPr id="21554" name="Rectangle 8"/>
            <p:cNvSpPr>
              <a:spLocks noChangeArrowheads="1"/>
            </p:cNvSpPr>
            <p:nvPr/>
          </p:nvSpPr>
          <p:spPr bwMode="auto">
            <a:xfrm>
              <a:off x="3761" y="2106"/>
              <a:ext cx="751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Romans</a:t>
              </a:r>
            </a:p>
          </p:txBody>
        </p:sp>
        <p:sp>
          <p:nvSpPr>
            <p:cNvPr id="21555" name="Rectangle 9"/>
            <p:cNvSpPr>
              <a:spLocks noChangeArrowheads="1"/>
            </p:cNvSpPr>
            <p:nvPr/>
          </p:nvSpPr>
          <p:spPr bwMode="auto">
            <a:xfrm>
              <a:off x="4608" y="2106"/>
              <a:ext cx="1081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Countrymen</a:t>
              </a:r>
            </a:p>
          </p:txBody>
        </p:sp>
      </p:grpSp>
      <p:grpSp>
        <p:nvGrpSpPr>
          <p:cNvPr id="21508" name="Group 10"/>
          <p:cNvGrpSpPr>
            <a:grpSpLocks/>
          </p:cNvGrpSpPr>
          <p:nvPr/>
        </p:nvGrpSpPr>
        <p:grpSpPr bwMode="auto">
          <a:xfrm>
            <a:off x="762000" y="3800475"/>
            <a:ext cx="8272463" cy="1381125"/>
            <a:chOff x="480" y="2394"/>
            <a:chExt cx="5211" cy="870"/>
          </a:xfrm>
        </p:grpSpPr>
        <p:sp>
          <p:nvSpPr>
            <p:cNvPr id="21544" name="AutoShape 11"/>
            <p:cNvSpPr>
              <a:spLocks noChangeArrowheads="1"/>
            </p:cNvSpPr>
            <p:nvPr/>
          </p:nvSpPr>
          <p:spPr bwMode="auto">
            <a:xfrm>
              <a:off x="1680" y="2394"/>
              <a:ext cx="1824" cy="562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/>
                <a:t>Linguistic modules</a:t>
              </a:r>
            </a:p>
          </p:txBody>
        </p:sp>
        <p:sp>
          <p:nvSpPr>
            <p:cNvPr id="21545" name="AutoShape 12"/>
            <p:cNvSpPr>
              <a:spLocks noChangeArrowheads="1"/>
            </p:cNvSpPr>
            <p:nvPr/>
          </p:nvSpPr>
          <p:spPr bwMode="auto">
            <a:xfrm>
              <a:off x="2496" y="2928"/>
              <a:ext cx="192" cy="336"/>
            </a:xfrm>
            <a:prstGeom prst="downArrow">
              <a:avLst>
                <a:gd name="adj1" fmla="val 50000"/>
                <a:gd name="adj2" fmla="val 437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1546" name="Text Box 13"/>
            <p:cNvSpPr txBox="1">
              <a:spLocks noChangeArrowheads="1"/>
            </p:cNvSpPr>
            <p:nvPr/>
          </p:nvSpPr>
          <p:spPr bwMode="auto">
            <a:xfrm>
              <a:off x="480" y="2935"/>
              <a:ext cx="141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sz="2000" dirty="0"/>
                <a:t>Modified </a:t>
              </a:r>
              <a:r>
                <a:rPr lang="en-US" sz="2000" dirty="0" smtClean="0"/>
                <a:t>tokens</a:t>
              </a:r>
              <a:endParaRPr lang="en-US" sz="2000" dirty="0"/>
            </a:p>
          </p:txBody>
        </p:sp>
        <p:sp>
          <p:nvSpPr>
            <p:cNvPr id="21547" name="Rectangle 14"/>
            <p:cNvSpPr>
              <a:spLocks noChangeArrowheads="1"/>
            </p:cNvSpPr>
            <p:nvPr/>
          </p:nvSpPr>
          <p:spPr bwMode="auto">
            <a:xfrm>
              <a:off x="3092" y="2868"/>
              <a:ext cx="580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friend</a:t>
              </a:r>
            </a:p>
          </p:txBody>
        </p:sp>
        <p:sp>
          <p:nvSpPr>
            <p:cNvPr id="21548" name="Rectangle 15"/>
            <p:cNvSpPr>
              <a:spLocks noChangeArrowheads="1"/>
            </p:cNvSpPr>
            <p:nvPr/>
          </p:nvSpPr>
          <p:spPr bwMode="auto">
            <a:xfrm>
              <a:off x="3854" y="2874"/>
              <a:ext cx="612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roman</a:t>
              </a:r>
            </a:p>
          </p:txBody>
        </p:sp>
        <p:sp>
          <p:nvSpPr>
            <p:cNvPr id="21549" name="Rectangle 16"/>
            <p:cNvSpPr>
              <a:spLocks noChangeArrowheads="1"/>
            </p:cNvSpPr>
            <p:nvPr/>
          </p:nvSpPr>
          <p:spPr bwMode="auto">
            <a:xfrm>
              <a:off x="4653" y="2874"/>
              <a:ext cx="1038" cy="29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>
                  <a:latin typeface="Times New Roman" charset="0"/>
                </a:rPr>
                <a:t>countryman</a:t>
              </a:r>
            </a:p>
          </p:txBody>
        </p:sp>
      </p:grpSp>
      <p:grpSp>
        <p:nvGrpSpPr>
          <p:cNvPr id="21509" name="Group 17"/>
          <p:cNvGrpSpPr>
            <a:grpSpLocks/>
          </p:cNvGrpSpPr>
          <p:nvPr/>
        </p:nvGrpSpPr>
        <p:grpSpPr bwMode="auto">
          <a:xfrm>
            <a:off x="762000" y="5172075"/>
            <a:ext cx="8350250" cy="1573213"/>
            <a:chOff x="480" y="3258"/>
            <a:chExt cx="5260" cy="991"/>
          </a:xfrm>
        </p:grpSpPr>
        <p:sp>
          <p:nvSpPr>
            <p:cNvPr id="21522" name="AutoShape 18"/>
            <p:cNvSpPr>
              <a:spLocks noChangeArrowheads="1"/>
            </p:cNvSpPr>
            <p:nvPr/>
          </p:nvSpPr>
          <p:spPr bwMode="auto">
            <a:xfrm>
              <a:off x="2155" y="3258"/>
              <a:ext cx="850" cy="314"/>
            </a:xfrm>
            <a:prstGeom prst="flowChartAlternateProcess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Indexer</a:t>
              </a:r>
            </a:p>
          </p:txBody>
        </p:sp>
        <p:sp>
          <p:nvSpPr>
            <p:cNvPr id="21523" name="AutoShape 19"/>
            <p:cNvSpPr>
              <a:spLocks noChangeArrowheads="1"/>
            </p:cNvSpPr>
            <p:nvPr/>
          </p:nvSpPr>
          <p:spPr bwMode="auto">
            <a:xfrm>
              <a:off x="2496" y="3594"/>
              <a:ext cx="192" cy="288"/>
            </a:xfrm>
            <a:prstGeom prst="downArrow">
              <a:avLst>
                <a:gd name="adj1" fmla="val 50000"/>
                <a:gd name="adj2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1524" name="Text Box 20"/>
            <p:cNvSpPr txBox="1">
              <a:spLocks noChangeArrowheads="1"/>
            </p:cNvSpPr>
            <p:nvPr/>
          </p:nvSpPr>
          <p:spPr bwMode="auto">
            <a:xfrm>
              <a:off x="480" y="3728"/>
              <a:ext cx="128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 sz="2000" dirty="0"/>
                <a:t>Inverted </a:t>
              </a:r>
              <a:r>
                <a:rPr lang="en-US" sz="2000" dirty="0" smtClean="0"/>
                <a:t>index</a:t>
              </a:r>
              <a:endParaRPr lang="en-US" sz="2000" dirty="0"/>
            </a:p>
          </p:txBody>
        </p:sp>
        <p:grpSp>
          <p:nvGrpSpPr>
            <p:cNvPr id="21525" name="Group 21"/>
            <p:cNvGrpSpPr>
              <a:grpSpLocks/>
            </p:cNvGrpSpPr>
            <p:nvPr/>
          </p:nvGrpSpPr>
          <p:grpSpPr bwMode="auto">
            <a:xfrm>
              <a:off x="3024" y="3258"/>
              <a:ext cx="2716" cy="991"/>
              <a:chOff x="3024" y="3258"/>
              <a:chExt cx="2716" cy="991"/>
            </a:xfrm>
          </p:grpSpPr>
          <p:grpSp>
            <p:nvGrpSpPr>
              <p:cNvPr id="21526" name="Group 22"/>
              <p:cNvGrpSpPr>
                <a:grpSpLocks/>
              </p:cNvGrpSpPr>
              <p:nvPr/>
            </p:nvGrpSpPr>
            <p:grpSpPr bwMode="auto">
              <a:xfrm>
                <a:off x="3024" y="3306"/>
                <a:ext cx="1776" cy="943"/>
                <a:chOff x="528" y="2634"/>
                <a:chExt cx="1776" cy="943"/>
              </a:xfrm>
            </p:grpSpPr>
            <p:sp>
              <p:nvSpPr>
                <p:cNvPr id="20514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528" y="2634"/>
                  <a:ext cx="604" cy="27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2200" b="1" i="1" dirty="0">
                      <a:latin typeface="+mn-lt"/>
                      <a:ea typeface="Arial Unicode MS" charset="0"/>
                    </a:rPr>
                    <a:t>friend</a:t>
                  </a:r>
                </a:p>
              </p:txBody>
            </p:sp>
            <p:sp>
              <p:nvSpPr>
                <p:cNvPr id="20515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528" y="2970"/>
                  <a:ext cx="647" cy="27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2200" b="1" i="1" dirty="0">
                      <a:latin typeface="+mn-lt"/>
                      <a:ea typeface="Arial Unicode MS" charset="0"/>
                    </a:rPr>
                    <a:t>roman</a:t>
                  </a:r>
                </a:p>
              </p:txBody>
            </p:sp>
            <p:sp>
              <p:nvSpPr>
                <p:cNvPr id="20516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528" y="3306"/>
                  <a:ext cx="1050" cy="271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2200" b="1" i="1" dirty="0">
                      <a:latin typeface="+mn-lt"/>
                      <a:ea typeface="Arial Unicode MS" charset="0"/>
                    </a:rPr>
                    <a:t>countryman</a:t>
                  </a:r>
                </a:p>
              </p:txBody>
            </p:sp>
            <p:sp>
              <p:nvSpPr>
                <p:cNvPr id="21541" name="AutoShape 26"/>
                <p:cNvSpPr>
                  <a:spLocks noChangeArrowheads="1"/>
                </p:cNvSpPr>
                <p:nvPr/>
              </p:nvSpPr>
              <p:spPr bwMode="auto">
                <a:xfrm>
                  <a:off x="1584" y="2682"/>
                  <a:ext cx="720" cy="144"/>
                </a:xfrm>
                <a:custGeom>
                  <a:avLst/>
                  <a:gdLst>
                    <a:gd name="T0" fmla="*/ 1 w 21600"/>
                    <a:gd name="T1" fmla="*/ 0 h 21600"/>
                    <a:gd name="T2" fmla="*/ 0 w 21600"/>
                    <a:gd name="T3" fmla="*/ 0 h 21600"/>
                    <a:gd name="T4" fmla="*/ 1 w 21600"/>
                    <a:gd name="T5" fmla="*/ 0 h 21600"/>
                    <a:gd name="T6" fmla="*/ 1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9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1542" name="AutoShape 27"/>
                <p:cNvSpPr>
                  <a:spLocks noChangeArrowheads="1"/>
                </p:cNvSpPr>
                <p:nvPr/>
              </p:nvSpPr>
              <p:spPr bwMode="auto">
                <a:xfrm>
                  <a:off x="1584" y="3018"/>
                  <a:ext cx="720" cy="144"/>
                </a:xfrm>
                <a:custGeom>
                  <a:avLst/>
                  <a:gdLst>
                    <a:gd name="T0" fmla="*/ 1 w 21600"/>
                    <a:gd name="T1" fmla="*/ 0 h 21600"/>
                    <a:gd name="T2" fmla="*/ 0 w 21600"/>
                    <a:gd name="T3" fmla="*/ 0 h 21600"/>
                    <a:gd name="T4" fmla="*/ 1 w 21600"/>
                    <a:gd name="T5" fmla="*/ 0 h 21600"/>
                    <a:gd name="T6" fmla="*/ 1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9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1543" name="AutoShape 28"/>
                <p:cNvSpPr>
                  <a:spLocks noChangeArrowheads="1"/>
                </p:cNvSpPr>
                <p:nvPr/>
              </p:nvSpPr>
              <p:spPr bwMode="auto">
                <a:xfrm>
                  <a:off x="1584" y="3354"/>
                  <a:ext cx="720" cy="144"/>
                </a:xfrm>
                <a:custGeom>
                  <a:avLst/>
                  <a:gdLst>
                    <a:gd name="T0" fmla="*/ 1 w 21600"/>
                    <a:gd name="T1" fmla="*/ 0 h 21600"/>
                    <a:gd name="T2" fmla="*/ 0 w 21600"/>
                    <a:gd name="T3" fmla="*/ 0 h 21600"/>
                    <a:gd name="T4" fmla="*/ 1 w 21600"/>
                    <a:gd name="T5" fmla="*/ 0 h 21600"/>
                    <a:gd name="T6" fmla="*/ 1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390 w 21600"/>
                    <a:gd name="T13" fmla="*/ 5400 h 21600"/>
                    <a:gd name="T14" fmla="*/ 18900 w 21600"/>
                    <a:gd name="T15" fmla="*/ 1620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6200" y="0"/>
                      </a:moveTo>
                      <a:lnTo>
                        <a:pt x="16200" y="5400"/>
                      </a:lnTo>
                      <a:lnTo>
                        <a:pt x="3375" y="5400"/>
                      </a:lnTo>
                      <a:lnTo>
                        <a:pt x="3375" y="16200"/>
                      </a:lnTo>
                      <a:lnTo>
                        <a:pt x="16200" y="16200"/>
                      </a:lnTo>
                      <a:lnTo>
                        <a:pt x="16200" y="21600"/>
                      </a:lnTo>
                      <a:lnTo>
                        <a:pt x="21600" y="10800"/>
                      </a:lnTo>
                      <a:close/>
                    </a:path>
                    <a:path w="21600" h="21600">
                      <a:moveTo>
                        <a:pt x="1350" y="5400"/>
                      </a:moveTo>
                      <a:lnTo>
                        <a:pt x="1350" y="16200"/>
                      </a:lnTo>
                      <a:lnTo>
                        <a:pt x="2700" y="16200"/>
                      </a:lnTo>
                      <a:lnTo>
                        <a:pt x="2700" y="5400"/>
                      </a:lnTo>
                      <a:close/>
                    </a:path>
                    <a:path w="21600" h="21600">
                      <a:moveTo>
                        <a:pt x="0" y="5400"/>
                      </a:moveTo>
                      <a:lnTo>
                        <a:pt x="0" y="16200"/>
                      </a:lnTo>
                      <a:lnTo>
                        <a:pt x="675" y="16200"/>
                      </a:lnTo>
                      <a:lnTo>
                        <a:pt x="675" y="54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527" name="Text Box 29"/>
              <p:cNvSpPr txBox="1">
                <a:spLocks noChangeArrowheads="1"/>
              </p:cNvSpPr>
              <p:nvPr/>
            </p:nvSpPr>
            <p:spPr bwMode="auto">
              <a:xfrm>
                <a:off x="4883" y="3258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2</a:t>
                </a:r>
              </a:p>
            </p:txBody>
          </p:sp>
          <p:sp>
            <p:nvSpPr>
              <p:cNvPr id="21528" name="Text Box 30"/>
              <p:cNvSpPr txBox="1">
                <a:spLocks noChangeArrowheads="1"/>
              </p:cNvSpPr>
              <p:nvPr/>
            </p:nvSpPr>
            <p:spPr bwMode="auto">
              <a:xfrm>
                <a:off x="5291" y="3258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4</a:t>
                </a:r>
              </a:p>
            </p:txBody>
          </p:sp>
          <p:sp>
            <p:nvSpPr>
              <p:cNvPr id="21529" name="Text Box 31"/>
              <p:cNvSpPr txBox="1">
                <a:spLocks noChangeArrowheads="1"/>
              </p:cNvSpPr>
              <p:nvPr/>
            </p:nvSpPr>
            <p:spPr bwMode="auto">
              <a:xfrm>
                <a:off x="5304" y="3594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2</a:t>
                </a:r>
              </a:p>
            </p:txBody>
          </p:sp>
          <p:sp>
            <p:nvSpPr>
              <p:cNvPr id="21530" name="Text Box 32"/>
              <p:cNvSpPr txBox="1">
                <a:spLocks noChangeArrowheads="1"/>
              </p:cNvSpPr>
              <p:nvPr/>
            </p:nvSpPr>
            <p:spPr bwMode="auto">
              <a:xfrm>
                <a:off x="4848" y="3936"/>
                <a:ext cx="384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13</a:t>
                </a:r>
              </a:p>
            </p:txBody>
          </p:sp>
          <p:sp>
            <p:nvSpPr>
              <p:cNvPr id="21531" name="Text Box 33"/>
              <p:cNvSpPr txBox="1">
                <a:spLocks noChangeArrowheads="1"/>
              </p:cNvSpPr>
              <p:nvPr/>
            </p:nvSpPr>
            <p:spPr bwMode="auto">
              <a:xfrm>
                <a:off x="5376" y="3930"/>
                <a:ext cx="364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16</a:t>
                </a:r>
              </a:p>
            </p:txBody>
          </p:sp>
          <p:cxnSp>
            <p:nvCxnSpPr>
              <p:cNvPr id="21532" name="AutoShape 34"/>
              <p:cNvCxnSpPr>
                <a:cxnSpLocks noChangeShapeType="1"/>
                <a:stCxn id="21527" idx="3"/>
                <a:endCxn id="21528" idx="1"/>
              </p:cNvCxnSpPr>
              <p:nvPr/>
            </p:nvCxnSpPr>
            <p:spPr bwMode="auto">
              <a:xfrm>
                <a:off x="5112" y="3405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33" name="AutoShape 35"/>
              <p:cNvCxnSpPr>
                <a:cxnSpLocks noChangeShapeType="1"/>
                <a:stCxn id="21528" idx="3"/>
              </p:cNvCxnSpPr>
              <p:nvPr/>
            </p:nvCxnSpPr>
            <p:spPr bwMode="auto">
              <a:xfrm>
                <a:off x="5534" y="3405"/>
                <a:ext cx="19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1534" name="Text Box 36"/>
              <p:cNvSpPr txBox="1">
                <a:spLocks noChangeArrowheads="1"/>
              </p:cNvSpPr>
              <p:nvPr/>
            </p:nvSpPr>
            <p:spPr bwMode="auto">
              <a:xfrm>
                <a:off x="4896" y="3594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1</a:t>
                </a:r>
              </a:p>
            </p:txBody>
          </p:sp>
          <p:cxnSp>
            <p:nvCxnSpPr>
              <p:cNvPr id="21535" name="AutoShape 37"/>
              <p:cNvCxnSpPr>
                <a:cxnSpLocks noChangeShapeType="1"/>
                <a:stCxn id="21534" idx="3"/>
                <a:endCxn id="21529" idx="1"/>
              </p:cNvCxnSpPr>
              <p:nvPr/>
            </p:nvCxnSpPr>
            <p:spPr bwMode="auto">
              <a:xfrm>
                <a:off x="5125" y="3741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36" name="AutoShape 38"/>
              <p:cNvCxnSpPr>
                <a:cxnSpLocks noChangeShapeType="1"/>
                <a:stCxn id="21529" idx="3"/>
              </p:cNvCxnSpPr>
              <p:nvPr/>
            </p:nvCxnSpPr>
            <p:spPr bwMode="auto">
              <a:xfrm>
                <a:off x="5547" y="3741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37" name="AutoShape 39"/>
              <p:cNvCxnSpPr>
                <a:cxnSpLocks noChangeShapeType="1"/>
                <a:stCxn id="21530" idx="3"/>
                <a:endCxn id="21531" idx="1"/>
              </p:cNvCxnSpPr>
              <p:nvPr/>
            </p:nvCxnSpPr>
            <p:spPr bwMode="auto">
              <a:xfrm flipV="1">
                <a:off x="5232" y="4077"/>
                <a:ext cx="144" cy="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1511" name="AutoShape 51"/>
          <p:cNvSpPr>
            <a:spLocks noChangeArrowheads="1"/>
          </p:cNvSpPr>
          <p:nvPr/>
        </p:nvSpPr>
        <p:spPr bwMode="auto">
          <a:xfrm>
            <a:off x="3962400" y="22098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1512" name="Text Box 52"/>
          <p:cNvSpPr txBox="1">
            <a:spLocks noChangeArrowheads="1"/>
          </p:cNvSpPr>
          <p:nvPr/>
        </p:nvSpPr>
        <p:spPr bwMode="auto">
          <a:xfrm>
            <a:off x="746125" y="1687513"/>
            <a:ext cx="19097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 dirty="0"/>
              <a:t>Documents to</a:t>
            </a:r>
          </a:p>
          <a:p>
            <a:pPr eaLnBrk="1" hangingPunct="1"/>
            <a:r>
              <a:rPr lang="en-US" sz="2000" dirty="0"/>
              <a:t>be </a:t>
            </a:r>
            <a:r>
              <a:rPr lang="en-US" sz="2000" dirty="0" smtClean="0"/>
              <a:t>indexed</a:t>
            </a:r>
            <a:endParaRPr lang="en-US" sz="2000" dirty="0"/>
          </a:p>
        </p:txBody>
      </p:sp>
      <p:sp>
        <p:nvSpPr>
          <p:cNvPr id="21513" name="Rectangle 53"/>
          <p:cNvSpPr>
            <a:spLocks noChangeArrowheads="1"/>
          </p:cNvSpPr>
          <p:nvPr/>
        </p:nvSpPr>
        <p:spPr bwMode="auto">
          <a:xfrm>
            <a:off x="4940300" y="1747838"/>
            <a:ext cx="39417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>
                <a:latin typeface="Times New Roman" charset="0"/>
              </a:rPr>
              <a:t>Friends, Romans, countrymen.</a:t>
            </a:r>
          </a:p>
        </p:txBody>
      </p:sp>
      <p:sp>
        <p:nvSpPr>
          <p:cNvPr id="21514" name="Oval 54"/>
          <p:cNvSpPr>
            <a:spLocks noChangeArrowheads="1"/>
          </p:cNvSpPr>
          <p:nvPr/>
        </p:nvSpPr>
        <p:spPr bwMode="auto">
          <a:xfrm>
            <a:off x="685800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1515" name="Oval 55"/>
          <p:cNvSpPr>
            <a:spLocks noChangeArrowheads="1"/>
          </p:cNvSpPr>
          <p:nvPr/>
        </p:nvSpPr>
        <p:spPr bwMode="auto">
          <a:xfrm>
            <a:off x="68580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1516" name="Oval 56"/>
          <p:cNvSpPr>
            <a:spLocks noChangeArrowheads="1"/>
          </p:cNvSpPr>
          <p:nvPr/>
        </p:nvSpPr>
        <p:spPr bwMode="auto">
          <a:xfrm>
            <a:off x="6858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3200400" y="1600200"/>
            <a:ext cx="1524000" cy="685800"/>
            <a:chOff x="3200400" y="1600200"/>
            <a:chExt cx="1524000" cy="685800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0400" y="1674446"/>
              <a:ext cx="381000" cy="459154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2800" y="1826846"/>
              <a:ext cx="381000" cy="459154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0000" y="1752600"/>
              <a:ext cx="381000" cy="459154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0" y="1600200"/>
              <a:ext cx="381000" cy="459154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3400" y="1752600"/>
              <a:ext cx="381000" cy="459154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57600" y="1600200"/>
              <a:ext cx="381000" cy="45915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Parsing a document</a:t>
            </a:r>
          </a:p>
        </p:txBody>
      </p:sp>
      <p:sp>
        <p:nvSpPr>
          <p:cNvPr id="2253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What format is it in?</a:t>
            </a:r>
          </a:p>
          <a:p>
            <a:pPr lvl="1" eaLnBrk="1" hangingPunct="1"/>
            <a:r>
              <a:rPr lang="en-US" sz="2800" dirty="0" err="1">
                <a:latin typeface="Calibri" charset="0"/>
                <a:ea typeface="ＭＳ Ｐゴシック" charset="0"/>
              </a:rPr>
              <a:t>pdf</a:t>
            </a:r>
            <a:r>
              <a:rPr lang="en-US" sz="2800" dirty="0">
                <a:latin typeface="Calibri" charset="0"/>
                <a:ea typeface="ＭＳ Ｐゴシック" charset="0"/>
              </a:rPr>
              <a:t>/word/excel/html?</a:t>
            </a:r>
          </a:p>
          <a:p>
            <a:pPr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What language is it in?</a:t>
            </a:r>
          </a:p>
          <a:p>
            <a:pPr eaLnBrk="1" hangingPunct="1"/>
            <a:r>
              <a:rPr lang="en-US" sz="3000" dirty="0">
                <a:latin typeface="Calibri" charset="0"/>
                <a:ea typeface="ＭＳ Ｐゴシック" charset="0"/>
                <a:cs typeface="ＭＳ Ｐゴシック" charset="0"/>
              </a:rPr>
              <a:t>What character set is in use</a:t>
            </a:r>
            <a:r>
              <a:rPr lang="en-US" sz="3000" dirty="0" smtClean="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pPr lvl="1" eaLnBrk="1" hangingPunct="1"/>
            <a:r>
              <a:rPr lang="en-US" sz="2800" dirty="0">
                <a:latin typeface="Calibri" charset="0"/>
                <a:ea typeface="ＭＳ Ｐゴシック" charset="0"/>
                <a:sym typeface="Symbol" charset="0"/>
              </a:rPr>
              <a:t>(CP1252, UTF-8, …)</a:t>
            </a:r>
          </a:p>
          <a:p>
            <a:pPr lvl="1" eaLnBrk="1" hangingPunct="1"/>
            <a:endParaRPr lang="en-US" sz="2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59524" name="Text Box 1028"/>
          <p:cNvSpPr txBox="1">
            <a:spLocks noChangeArrowheads="1"/>
          </p:cNvSpPr>
          <p:nvPr/>
        </p:nvSpPr>
        <p:spPr bwMode="auto">
          <a:xfrm>
            <a:off x="609600" y="4532313"/>
            <a:ext cx="777240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800" dirty="0"/>
              <a:t>Each of these is a classification problem, which we will study later in the course.</a:t>
            </a:r>
          </a:p>
        </p:txBody>
      </p:sp>
      <p:sp>
        <p:nvSpPr>
          <p:cNvPr id="1259526" name="Text Box 1030"/>
          <p:cNvSpPr txBox="1">
            <a:spLocks noChangeArrowheads="1"/>
          </p:cNvSpPr>
          <p:nvPr/>
        </p:nvSpPr>
        <p:spPr bwMode="auto">
          <a:xfrm>
            <a:off x="609600" y="5729288"/>
            <a:ext cx="8102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800" dirty="0"/>
              <a:t>But these tasks are often done heuristically …</a:t>
            </a:r>
          </a:p>
        </p:txBody>
      </p:sp>
      <p:sp>
        <p:nvSpPr>
          <p:cNvPr id="22534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  <p:bldP spid="1259524" grpId="0" autoUpdateAnimBg="0"/>
      <p:bldP spid="1259526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Complications: Format/language</a:t>
            </a:r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Documents being indexed can include docs from many different languages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Calibri" charset="0"/>
                <a:ea typeface="ＭＳ Ｐゴシック" charset="0"/>
                <a:sym typeface="Symbol" charset="0"/>
              </a:rPr>
              <a:t>A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single index may </a:t>
            </a:r>
            <a:r>
              <a:rPr lang="en-US" dirty="0" smtClean="0">
                <a:latin typeface="Calibri" charset="0"/>
                <a:ea typeface="ＭＳ Ｐゴシック" charset="0"/>
                <a:sym typeface="Symbol" charset="0"/>
              </a:rPr>
              <a:t>contain terms from many 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languages.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Sometimes a document or its components can contain multiple languages/formats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French email with a German </a:t>
            </a:r>
            <a:r>
              <a:rPr lang="en-US" dirty="0" err="1">
                <a:latin typeface="Calibri" charset="0"/>
                <a:ea typeface="ＭＳ Ｐゴシック" charset="0"/>
                <a:sym typeface="Symbol" charset="0"/>
              </a:rPr>
              <a:t>pdf</a:t>
            </a:r>
            <a:r>
              <a:rPr lang="en-US" dirty="0">
                <a:latin typeface="Calibri" charset="0"/>
                <a:ea typeface="ＭＳ Ｐゴシック" charset="0"/>
                <a:sym typeface="Symbol" charset="0"/>
              </a:rPr>
              <a:t> attachment</a:t>
            </a:r>
            <a:r>
              <a:rPr lang="en-US" dirty="0" smtClean="0">
                <a:latin typeface="Calibri" charset="0"/>
                <a:ea typeface="ＭＳ Ｐゴシック" charset="0"/>
                <a:sym typeface="Symbol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latin typeface="Calibri" charset="0"/>
                <a:ea typeface="ＭＳ Ｐゴシック" charset="0"/>
                <a:sym typeface="Symbol" charset="0"/>
              </a:rPr>
              <a:t>French email quote clauses from an English-language contract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alibri" charset="0"/>
                <a:ea typeface="ＭＳ Ｐゴシック" charset="0"/>
                <a:sym typeface="Symbol" charset="0"/>
              </a:rPr>
              <a:t>There are commercial and open source libraries that can handle a lot of this stuff</a:t>
            </a:r>
            <a:endParaRPr lang="en-US" dirty="0">
              <a:latin typeface="Calibri" charset="0"/>
              <a:ea typeface="ＭＳ Ｐゴシック" charset="0"/>
              <a:sym typeface="Symbol" charset="0"/>
            </a:endParaRPr>
          </a:p>
        </p:txBody>
      </p:sp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Calibri" charset="0"/>
                <a:ea typeface="ＭＳ Ｐゴシック" charset="0"/>
                <a:cs typeface="ＭＳ Ｐゴシック" charset="0"/>
              </a:rPr>
              <a:t>Complications: </a:t>
            </a:r>
            <a:r>
              <a:rPr lang="en-US" sz="3600" dirty="0" smtClean="0">
                <a:latin typeface="Calibri" charset="0"/>
                <a:ea typeface="ＭＳ Ｐゴシック" charset="0"/>
                <a:cs typeface="ＭＳ Ｐゴシック" charset="0"/>
              </a:rPr>
              <a:t>What is a document?</a:t>
            </a:r>
            <a:endParaRPr lang="en-US" sz="36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We return from our query “documents” but there are often interesting questions of grain size: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 charset="0"/>
              <a:ea typeface="ＭＳ Ｐゴシック" charset="0"/>
              <a:sym typeface="Symbol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What is a unit document?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</a:rPr>
              <a:t>A file?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</a:rPr>
              <a:t>An email?  (Perhaps one of many in </a:t>
            </a:r>
            <a:r>
              <a:rPr lang="en-US" dirty="0" smtClean="0">
                <a:latin typeface="Calibri" charset="0"/>
                <a:ea typeface="ＭＳ Ｐゴシック" charset="0"/>
              </a:rPr>
              <a:t>a single </a:t>
            </a:r>
            <a:r>
              <a:rPr lang="en-US" dirty="0" err="1" smtClean="0">
                <a:latin typeface="Calibri" charset="0"/>
                <a:ea typeface="ＭＳ Ｐゴシック" charset="0"/>
              </a:rPr>
              <a:t>mbox</a:t>
            </a:r>
            <a:r>
              <a:rPr lang="en-US" dirty="0" smtClean="0">
                <a:latin typeface="Calibri" charset="0"/>
                <a:ea typeface="ＭＳ Ｐゴシック" charset="0"/>
              </a:rPr>
              <a:t> file)</a:t>
            </a:r>
            <a:endParaRPr lang="en-US" dirty="0">
              <a:latin typeface="Calibri" charset="0"/>
              <a:ea typeface="ＭＳ Ｐゴシック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dirty="0" smtClean="0">
                <a:latin typeface="Calibri" charset="0"/>
                <a:ea typeface="ＭＳ Ｐゴシック" charset="0"/>
              </a:rPr>
              <a:t>What about an </a:t>
            </a:r>
            <a:r>
              <a:rPr lang="en-US" dirty="0">
                <a:latin typeface="Calibri" charset="0"/>
                <a:ea typeface="ＭＳ Ｐゴシック" charset="0"/>
              </a:rPr>
              <a:t>email with 5 attachments?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alibri" charset="0"/>
                <a:ea typeface="ＭＳ Ｐゴシック" charset="0"/>
              </a:rPr>
              <a:t>A group of files </a:t>
            </a:r>
            <a:r>
              <a:rPr lang="en-US" dirty="0" smtClean="0">
                <a:latin typeface="Calibri" charset="0"/>
                <a:ea typeface="ＭＳ Ｐゴシック" charset="0"/>
              </a:rPr>
              <a:t>(e.g., PPT </a:t>
            </a:r>
            <a:r>
              <a:rPr lang="en-US" dirty="0">
                <a:latin typeface="Calibri" charset="0"/>
                <a:ea typeface="ＭＳ Ｐゴシック" charset="0"/>
              </a:rPr>
              <a:t>or </a:t>
            </a:r>
            <a:r>
              <a:rPr lang="en-US" dirty="0" err="1">
                <a:latin typeface="Calibri" charset="0"/>
                <a:ea typeface="ＭＳ Ｐゴシック" charset="0"/>
              </a:rPr>
              <a:t>LaTeX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</a:rPr>
              <a:t>split over </a:t>
            </a:r>
            <a:r>
              <a:rPr lang="en-US" dirty="0">
                <a:latin typeface="Calibri" charset="0"/>
                <a:ea typeface="ＭＳ Ｐゴシック" charset="0"/>
              </a:rPr>
              <a:t>HTML pages)</a:t>
            </a:r>
          </a:p>
        </p:txBody>
      </p:sp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2.1</a:t>
            </a:r>
          </a:p>
        </p:txBody>
      </p:sp>
    </p:spTree>
    <p:extLst>
      <p:ext uri="{BB962C8B-B14F-4D97-AF65-F5344CB8AC3E}">
        <p14:creationId xmlns:p14="http://schemas.microsoft.com/office/powerpoint/2010/main" val="2997785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Document ingestion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36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21547</TotalTime>
  <Words>280</Words>
  <Application>Microsoft Macintosh PowerPoint</Application>
  <PresentationFormat>On-screen Show (4:3)</PresentationFormat>
  <Paragraphs>60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IIR-slides</vt:lpstr>
      <vt:lpstr>PowerPoint Presentation</vt:lpstr>
      <vt:lpstr>Recall the basic indexing pipeline</vt:lpstr>
      <vt:lpstr>Parsing a document</vt:lpstr>
      <vt:lpstr>Complications: Format/language</vt:lpstr>
      <vt:lpstr>Complications: What is a document?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Open Classroom</cp:lastModifiedBy>
  <cp:revision>311</cp:revision>
  <cp:lastPrinted>2009-09-27T15:38:04Z</cp:lastPrinted>
  <dcterms:created xsi:type="dcterms:W3CDTF">2009-09-24T07:33:46Z</dcterms:created>
  <dcterms:modified xsi:type="dcterms:W3CDTF">2012-04-05T07:03:30Z</dcterms:modified>
</cp:coreProperties>
</file>