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41" r:id="rId1"/>
  </p:sldMasterIdLst>
  <p:notesMasterIdLst>
    <p:notesMasterId r:id="rId10"/>
  </p:notesMasterIdLst>
  <p:handoutMasterIdLst>
    <p:handoutMasterId r:id="rId11"/>
  </p:handoutMasterIdLst>
  <p:sldIdLst>
    <p:sldId id="356" r:id="rId2"/>
    <p:sldId id="357" r:id="rId3"/>
    <p:sldId id="358" r:id="rId4"/>
    <p:sldId id="359" r:id="rId5"/>
    <p:sldId id="360" r:id="rId6"/>
    <p:sldId id="361" r:id="rId7"/>
    <p:sldId id="362" r:id="rId8"/>
    <p:sldId id="403" r:id="rId9"/>
  </p:sldIdLst>
  <p:sldSz cx="9144000" cy="6858000" type="screen4x3"/>
  <p:notesSz cx="7315200" cy="96012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Lucida Sans" charset="0"/>
        <a:ea typeface="ＭＳ Ｐゴシック" charset="0"/>
        <a:cs typeface="Arial Unicode MS" charset="0"/>
      </a:defRPr>
    </a:lvl1pPr>
    <a:lvl2pPr marL="4572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Lucida Sans" charset="0"/>
        <a:ea typeface="ＭＳ Ｐゴシック" charset="0"/>
        <a:cs typeface="Arial Unicode MS" charset="0"/>
      </a:defRPr>
    </a:lvl2pPr>
    <a:lvl3pPr marL="9144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Lucida Sans" charset="0"/>
        <a:ea typeface="ＭＳ Ｐゴシック" charset="0"/>
        <a:cs typeface="Arial Unicode MS" charset="0"/>
      </a:defRPr>
    </a:lvl3pPr>
    <a:lvl4pPr marL="13716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Lucida Sans" charset="0"/>
        <a:ea typeface="ＭＳ Ｐゴシック" charset="0"/>
        <a:cs typeface="Arial Unicode MS" charset="0"/>
      </a:defRPr>
    </a:lvl4pPr>
    <a:lvl5pPr marL="18288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Lucida Sans" charset="0"/>
        <a:ea typeface="ＭＳ Ｐゴシック" charset="0"/>
        <a:cs typeface="Arial Unicode MS" charset="0"/>
      </a:defRPr>
    </a:lvl5pPr>
    <a:lvl6pPr marL="2286000" algn="l" defTabSz="457200" rtl="0" eaLnBrk="1" latinLnBrk="0" hangingPunct="1">
      <a:defRPr sz="2400" kern="1200">
        <a:solidFill>
          <a:schemeClr val="tx1"/>
        </a:solidFill>
        <a:latin typeface="Lucida Sans" charset="0"/>
        <a:ea typeface="ＭＳ Ｐゴシック" charset="0"/>
        <a:cs typeface="Arial Unicode MS" charset="0"/>
      </a:defRPr>
    </a:lvl6pPr>
    <a:lvl7pPr marL="2743200" algn="l" defTabSz="457200" rtl="0" eaLnBrk="1" latinLnBrk="0" hangingPunct="1">
      <a:defRPr sz="2400" kern="1200">
        <a:solidFill>
          <a:schemeClr val="tx1"/>
        </a:solidFill>
        <a:latin typeface="Lucida Sans" charset="0"/>
        <a:ea typeface="ＭＳ Ｐゴシック" charset="0"/>
        <a:cs typeface="Arial Unicode MS" charset="0"/>
      </a:defRPr>
    </a:lvl7pPr>
    <a:lvl8pPr marL="3200400" algn="l" defTabSz="457200" rtl="0" eaLnBrk="1" latinLnBrk="0" hangingPunct="1">
      <a:defRPr sz="2400" kern="1200">
        <a:solidFill>
          <a:schemeClr val="tx1"/>
        </a:solidFill>
        <a:latin typeface="Lucida Sans" charset="0"/>
        <a:ea typeface="ＭＳ Ｐゴシック" charset="0"/>
        <a:cs typeface="Arial Unicode MS" charset="0"/>
      </a:defRPr>
    </a:lvl8pPr>
    <a:lvl9pPr marL="3657600" algn="l" defTabSz="457200" rtl="0" eaLnBrk="1" latinLnBrk="0" hangingPunct="1">
      <a:defRPr sz="2400" kern="1200">
        <a:solidFill>
          <a:schemeClr val="tx1"/>
        </a:solidFill>
        <a:latin typeface="Lucida Sans" charset="0"/>
        <a:ea typeface="ＭＳ Ｐゴシック" charset="0"/>
        <a:cs typeface="Arial Unicode MS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clrMru>
    <a:srgbClr val="B2B2B2"/>
    <a:srgbClr val="FF9966"/>
    <a:srgbClr val="F4F3EB"/>
    <a:srgbClr val="F0EEEB"/>
    <a:srgbClr val="00A000"/>
    <a:srgbClr val="A40508"/>
    <a:srgbClr val="A50021"/>
    <a:srgbClr val="0066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12" d="100"/>
          <a:sy n="112" d="100"/>
        </p:scale>
        <p:origin x="-136" y="-10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288"/>
    </p:cViewPr>
  </p:sorterViewPr>
  <p:notesViewPr>
    <p:cSldViewPr>
      <p:cViewPr varScale="1">
        <p:scale>
          <a:sx n="66" d="100"/>
          <a:sy n="66" d="100"/>
        </p:scale>
        <p:origin x="65536" y="134578176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1" Type="http://schemas.openxmlformats.org/officeDocument/2006/relationships/handoutMaster" Target="handoutMasters/handoutMaster1.xml"/><Relationship Id="rId12" Type="http://schemas.openxmlformats.org/officeDocument/2006/relationships/printerSettings" Target="printerSettings/printerSettings1.bin"/><Relationship Id="rId13" Type="http://schemas.openxmlformats.org/officeDocument/2006/relationships/presProps" Target="presProps.xml"/><Relationship Id="rId14" Type="http://schemas.openxmlformats.org/officeDocument/2006/relationships/viewProps" Target="viewProps.xml"/><Relationship Id="rId15" Type="http://schemas.openxmlformats.org/officeDocument/2006/relationships/theme" Target="theme/them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notesMaster" Target="notesMasters/notes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28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170238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235" tIns="47617" rIns="95235" bIns="47617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Tahoma" charset="0"/>
                <a:ea typeface="Arial Unicode MS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7283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4144963" y="0"/>
            <a:ext cx="3170237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235" tIns="47617" rIns="95235" bIns="47617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Tahoma" charset="0"/>
                <a:ea typeface="Arial Unicode MS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7284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121775"/>
            <a:ext cx="3170238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235" tIns="47617" rIns="95235" bIns="47617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Tahoma" charset="0"/>
                <a:ea typeface="Arial Unicode MS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7285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4144963" y="9121775"/>
            <a:ext cx="3170237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235" tIns="47617" rIns="95235" bIns="47617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Tahoma" charset="0"/>
              </a:defRPr>
            </a:lvl1pPr>
          </a:lstStyle>
          <a:p>
            <a:fld id="{A5051DE9-A0FB-014F-85D0-85995DE2BAB4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489015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37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170238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235" tIns="47617" rIns="95235" bIns="47617" numCol="1" anchor="t" anchorCtr="0" compatLnSpc="1">
            <a:prstTxWarp prst="textNoShape">
              <a:avLst/>
            </a:prstTxWarp>
          </a:bodyPr>
          <a:lstStyle>
            <a:lvl1pPr>
              <a:defRPr sz="1200">
                <a:ea typeface="Arial Unicode MS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144963" y="0"/>
            <a:ext cx="3170237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235" tIns="47617" rIns="95235" bIns="47617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ea typeface="Arial Unicode MS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7412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257300" y="720725"/>
            <a:ext cx="4800600" cy="36004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101381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74725" y="4560888"/>
            <a:ext cx="5365750" cy="43195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235" tIns="47617" rIns="95235" bIns="47617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101382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121775"/>
            <a:ext cx="3170238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235" tIns="47617" rIns="95235" bIns="47617" numCol="1" anchor="b" anchorCtr="0" compatLnSpc="1">
            <a:prstTxWarp prst="textNoShape">
              <a:avLst/>
            </a:prstTxWarp>
          </a:bodyPr>
          <a:lstStyle>
            <a:lvl1pPr>
              <a:defRPr sz="1200">
                <a:ea typeface="Arial Unicode MS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138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144963" y="9121775"/>
            <a:ext cx="3170237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235" tIns="47617" rIns="95235" bIns="47617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2C083B1C-F863-4B4C-8862-B553B3C7A265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51483491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charset="0"/>
        <a:ea typeface="ＭＳ Ｐゴシック" pitchFamily="-65" charset="-128"/>
        <a:cs typeface="ＭＳ Ｐゴシック" pitchFamily="-65" charset="-128"/>
      </a:defRPr>
    </a:lvl1pPr>
    <a:lvl2pPr marL="4572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charset="0"/>
        <a:ea typeface="ＭＳ Ｐゴシック" pitchFamily="-65" charset="-128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charset="0"/>
        <a:ea typeface="ＭＳ Ｐゴシック" pitchFamily="-65" charset="-128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charset="0"/>
        <a:ea typeface="ＭＳ Ｐゴシック" pitchFamily="-65" charset="-128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charset="0"/>
        <a:ea typeface="ＭＳ Ｐゴシック" pitchFamily="-65" charset="-128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Slide">
    <p:bg>
      <p:bgPr>
        <a:solidFill>
          <a:srgbClr val="23333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084263" y="1981200"/>
            <a:ext cx="3013075" cy="646113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3600">
                <a:solidFill>
                  <a:srgbClr val="FBFCFF"/>
                </a:solidFill>
                <a:latin typeface="Calibri" charset="0"/>
                <a:ea typeface="Arial Unicode MS" charset="0"/>
              </a:rPr>
              <a:t>Introduction to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9144000" cy="304800"/>
          </a:xfrm>
          <a:prstGeom prst="rect">
            <a:avLst/>
          </a:prstGeom>
          <a:solidFill>
            <a:srgbClr val="139CB7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srgbClr val="FFFFFF"/>
              </a:solidFill>
              <a:ea typeface="Arial Unicode MS" charset="0"/>
              <a:cs typeface="Arial Unicode MS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830263" y="2590800"/>
            <a:ext cx="5646737" cy="83026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4800" b="1">
                <a:solidFill>
                  <a:srgbClr val="139CB7"/>
                </a:solidFill>
                <a:latin typeface="Calibri" charset="0"/>
                <a:ea typeface="Arial Unicode MS" charset="0"/>
              </a:rPr>
              <a:t>Information Retrieval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2362200"/>
          </a:xfrm>
        </p:spPr>
        <p:txBody>
          <a:bodyPr/>
          <a:lstStyle>
            <a:lvl1pPr marL="0" indent="0" algn="ctr">
              <a:buNone/>
              <a:defRPr>
                <a:solidFill>
                  <a:srgbClr val="437085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smtClean="0"/>
              <a:t>Click to edit Master subtitle style</a:t>
            </a:r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437085"/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437085"/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437085"/>
                </a:solidFill>
              </a:defRPr>
            </a:lvl1pPr>
          </a:lstStyle>
          <a:p>
            <a:fld id="{59882877-7B92-C64D-AC21-035665263E3C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21587893"/>
      </p:ext>
    </p:extLst>
  </p:cSld>
  <p:clrMapOvr>
    <a:masterClrMapping/>
  </p:clrMapOvr>
  <p:hf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228600" y="1447800"/>
            <a:ext cx="8686800" cy="1588"/>
          </a:xfrm>
          <a:prstGeom prst="line">
            <a:avLst/>
          </a:prstGeom>
          <a:ln w="38100" cap="flat" cmpd="sng" algn="ctr">
            <a:solidFill>
              <a:srgbClr val="139CB7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9530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CC1F1EA-1E44-6A45-9811-49324FFC97C1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7988384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CBD6F0B-9FB5-4D4A-8349-7A30638C8566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363462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Straight Connector 4"/>
          <p:cNvCxnSpPr/>
          <p:nvPr/>
        </p:nvCxnSpPr>
        <p:spPr>
          <a:xfrm>
            <a:off x="228600" y="1447800"/>
            <a:ext cx="8686800" cy="1588"/>
          </a:xfrm>
          <a:prstGeom prst="line">
            <a:avLst/>
          </a:prstGeom>
          <a:ln w="38100" cap="flat" cmpd="sng" algn="ctr">
            <a:solidFill>
              <a:srgbClr val="139CB7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ACAFABA-6382-574B-84F8-AC7FEBF174F8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297208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6"/>
          <p:cNvCxnSpPr/>
          <p:nvPr/>
        </p:nvCxnSpPr>
        <p:spPr>
          <a:xfrm>
            <a:off x="228600" y="1447800"/>
            <a:ext cx="8686800" cy="1588"/>
          </a:xfrm>
          <a:prstGeom prst="line">
            <a:avLst/>
          </a:prstGeom>
          <a:ln w="38100" cap="flat" cmpd="sng" algn="ctr">
            <a:solidFill>
              <a:srgbClr val="139CB7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8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06544E0-46C6-A547-9A6C-4CFB4E5BA8B6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7536604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Straight Connector 2"/>
          <p:cNvCxnSpPr/>
          <p:nvPr/>
        </p:nvCxnSpPr>
        <p:spPr>
          <a:xfrm>
            <a:off x="228600" y="1447800"/>
            <a:ext cx="8686800" cy="1588"/>
          </a:xfrm>
          <a:prstGeom prst="line">
            <a:avLst/>
          </a:prstGeom>
          <a:ln w="38100" cap="flat" cmpd="sng" algn="ctr">
            <a:solidFill>
              <a:srgbClr val="139CB7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567951E-B740-0A44-B977-319080899D28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680078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41FA79F-AF2C-E045-9D63-F36A9A7BD5BB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0916974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50AEBC7-4014-CD41-B6B1-ED9580ADD58F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3851777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70FC3DB-AA70-6B4A-80EB-28004A367526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9284163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228600" y="1447800"/>
            <a:ext cx="8686800" cy="1588"/>
          </a:xfrm>
          <a:prstGeom prst="line">
            <a:avLst/>
          </a:prstGeom>
          <a:ln w="38100" cap="flat" cmpd="sng" algn="ctr">
            <a:solidFill>
              <a:srgbClr val="139CB7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6037114-5FF8-0C4A-98DC-80B50912BBC5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027790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0B84CA8-9087-164B-A158-CAC595FC04AC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475790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48" name="Rectangle 12"/>
          <p:cNvSpPr>
            <a:spLocks noGrp="1" noChangeArrowheads="1"/>
          </p:cNvSpPr>
          <p:nvPr>
            <p:ph type="ctrTitle"/>
          </p:nvPr>
        </p:nvSpPr>
        <p:spPr>
          <a:xfrm>
            <a:off x="685800" y="914400"/>
            <a:ext cx="7772400" cy="1143000"/>
          </a:xfrm>
        </p:spPr>
        <p:txBody>
          <a:bodyPr/>
          <a:lstStyle>
            <a:lvl1pPr algn="ctr"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65549" name="Rectangle 13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4191000"/>
            <a:ext cx="64008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>
          <a:xfrm>
            <a:off x="990600" y="6248400"/>
            <a:ext cx="1905000" cy="457200"/>
          </a:xfrm>
        </p:spPr>
        <p:txBody>
          <a:bodyPr anchor="b"/>
          <a:lstStyle>
            <a:lvl1pPr>
              <a:defRPr>
                <a:solidFill>
                  <a:schemeClr val="bg2"/>
                </a:solidFill>
                <a:latin typeface="Tahoma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>
          <a:xfrm>
            <a:off x="3429000" y="6248400"/>
            <a:ext cx="2895600" cy="457200"/>
          </a:xfrm>
        </p:spPr>
        <p:txBody>
          <a:bodyPr anchor="b"/>
          <a:lstStyle>
            <a:lvl1pPr>
              <a:defRPr>
                <a:solidFill>
                  <a:schemeClr val="bg2"/>
                </a:solidFill>
                <a:latin typeface="Tahoma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858000" y="6248400"/>
            <a:ext cx="1905000" cy="457200"/>
          </a:xfrm>
        </p:spPr>
        <p:txBody>
          <a:bodyPr anchor="b"/>
          <a:lstStyle>
            <a:lvl1pPr>
              <a:defRPr>
                <a:solidFill>
                  <a:schemeClr val="bg2"/>
                </a:solidFill>
                <a:latin typeface="Tahoma" charset="0"/>
              </a:defRPr>
            </a:lvl1pPr>
          </a:lstStyle>
          <a:p>
            <a:fld id="{E9EBE767-DC5D-8341-9FC9-23BEDAE12526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6698992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bl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381000"/>
            <a:ext cx="8077200" cy="9906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685800" y="1752600"/>
            <a:ext cx="7772400" cy="4876800"/>
          </a:xfrm>
        </p:spPr>
        <p:txBody>
          <a:bodyPr/>
          <a:lstStyle/>
          <a:p>
            <a:pPr lvl="0"/>
            <a:endParaRPr lang="en-US" noProof="0" smtClean="0"/>
          </a:p>
        </p:txBody>
      </p:sp>
      <p:sp>
        <p:nvSpPr>
          <p:cNvPr id="4" name="Rectangle 16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17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18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F6F7D8B-D157-844A-938B-35E4AA3FD2A3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63775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>
  <p:cSld name="Title and Content ov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381000"/>
            <a:ext cx="8077200" cy="9906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752600"/>
            <a:ext cx="7772400" cy="2362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4267200"/>
            <a:ext cx="7772400" cy="2362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16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17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18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70F6E67-EE31-4343-9DE5-01CE97361D64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6923092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slideLayout" Target="../slideLayouts/slideLayout13.xml"/><Relationship Id="rId14" Type="http://schemas.openxmlformats.org/officeDocument/2006/relationships/slideLayout" Target="../slideLayouts/slideLayout14.xml"/><Relationship Id="rId15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87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477000"/>
            <a:ext cx="2133600" cy="24447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>
              <a:defRPr sz="1200">
                <a:solidFill>
                  <a:srgbClr val="898989"/>
                </a:solidFill>
                <a:latin typeface="Calibri" charset="0"/>
                <a:ea typeface="Arial Unicode MS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477000"/>
            <a:ext cx="2895600" cy="24447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>
              <a:defRPr sz="1200">
                <a:solidFill>
                  <a:srgbClr val="898989"/>
                </a:solidFill>
                <a:latin typeface="Calibri" charset="0"/>
                <a:ea typeface="Arial Unicode MS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477000"/>
            <a:ext cx="2133600" cy="24447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rgbClr val="898989"/>
                </a:solidFill>
                <a:latin typeface="Calibri" charset="0"/>
              </a:defRPr>
            </a:lvl1pPr>
          </a:lstStyle>
          <a:p>
            <a:fld id="{20BF3A1F-999D-7A40-A4EA-F82D87E36021}" type="slidenum">
              <a:rPr lang="en-US"/>
              <a:pPr/>
              <a:t>‹#›</a:t>
            </a:fld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0" y="0"/>
            <a:ext cx="3733800" cy="274638"/>
          </a:xfrm>
          <a:prstGeom prst="rect">
            <a:avLst/>
          </a:prstGeom>
          <a:solidFill>
            <a:srgbClr val="0E485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r>
              <a:rPr lang="en-US" sz="1600" i="1">
                <a:solidFill>
                  <a:srgbClr val="FFFFFF"/>
                </a:solidFill>
                <a:ea typeface="ＭＳ Ｐゴシック" charset="-128"/>
                <a:cs typeface="ＭＳ Ｐゴシック" charset="-128"/>
              </a:rPr>
              <a:t>Introduction to Information Retrieval</a:t>
            </a:r>
          </a:p>
        </p:txBody>
      </p:sp>
      <p:sp>
        <p:nvSpPr>
          <p:cNvPr id="8" name="Rectangle 7"/>
          <p:cNvSpPr/>
          <p:nvPr/>
        </p:nvSpPr>
        <p:spPr>
          <a:xfrm>
            <a:off x="3733800" y="0"/>
            <a:ext cx="3886200" cy="274638"/>
          </a:xfrm>
          <a:prstGeom prst="rect">
            <a:avLst/>
          </a:prstGeom>
          <a:solidFill>
            <a:srgbClr val="0E485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r>
              <a:rPr lang="en-US" sz="1600">
                <a:solidFill>
                  <a:srgbClr val="FFFFFF"/>
                </a:solidFill>
                <a:ea typeface="ＭＳ Ｐゴシック" charset="-128"/>
                <a:cs typeface="ＭＳ Ｐゴシック" charset="-128"/>
              </a:rPr>
              <a:t> </a:t>
            </a:r>
          </a:p>
        </p:txBody>
      </p:sp>
      <p:sp>
        <p:nvSpPr>
          <p:cNvPr id="9" name="Rectangle 8"/>
          <p:cNvSpPr/>
          <p:nvPr/>
        </p:nvSpPr>
        <p:spPr>
          <a:xfrm>
            <a:off x="7620000" y="0"/>
            <a:ext cx="1524000" cy="274638"/>
          </a:xfrm>
          <a:prstGeom prst="rect">
            <a:avLst/>
          </a:prstGeom>
          <a:solidFill>
            <a:srgbClr val="139CB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r>
              <a:rPr lang="en-US" sz="1600">
                <a:solidFill>
                  <a:srgbClr val="FFFFFF"/>
                </a:solidFill>
                <a:ea typeface="ＭＳ Ｐゴシック" charset="-128"/>
                <a:cs typeface="ＭＳ Ｐゴシック" charset="-128"/>
              </a:rPr>
              <a:t> 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58" r:id="rId1"/>
    <p:sldLayoutId id="2147483859" r:id="rId2"/>
    <p:sldLayoutId id="2147483853" r:id="rId3"/>
    <p:sldLayoutId id="2147483860" r:id="rId4"/>
    <p:sldLayoutId id="2147483861" r:id="rId5"/>
    <p:sldLayoutId id="2147483862" r:id="rId6"/>
    <p:sldLayoutId id="2147483854" r:id="rId7"/>
    <p:sldLayoutId id="2147483855" r:id="rId8"/>
    <p:sldLayoutId id="2147483856" r:id="rId9"/>
    <p:sldLayoutId id="2147483863" r:id="rId10"/>
    <p:sldLayoutId id="2147483857" r:id="rId11"/>
    <p:sldLayoutId id="2147483864" r:id="rId12"/>
    <p:sldLayoutId id="2147483865" r:id="rId13"/>
    <p:sldLayoutId id="2147483866" r:id="rId14"/>
  </p:sldLayoutIdLst>
  <p:hf hdr="0" ftr="0" dt="0"/>
  <p:txStyles>
    <p:titleStyle>
      <a:lvl1pPr algn="l" defTabSz="457200" rtl="0" eaLnBrk="0" fontAlgn="base" hangingPunct="0">
        <a:spcBef>
          <a:spcPct val="0"/>
        </a:spcBef>
        <a:spcAft>
          <a:spcPct val="0"/>
        </a:spcAft>
        <a:defRPr sz="4000" kern="1200">
          <a:solidFill>
            <a:schemeClr val="tx1"/>
          </a:solidFill>
          <a:latin typeface="+mj-lt"/>
          <a:ea typeface="ＭＳ Ｐゴシック" pitchFamily="-65" charset="-128"/>
          <a:cs typeface="ＭＳ Ｐゴシック" pitchFamily="-65" charset="-128"/>
        </a:defRPr>
      </a:lvl1pPr>
      <a:lvl2pPr algn="l" defTabSz="457200" rtl="0" eaLnBrk="0" fontAlgn="base" hangingPunct="0">
        <a:spcBef>
          <a:spcPct val="0"/>
        </a:spcBef>
        <a:spcAft>
          <a:spcPct val="0"/>
        </a:spcAft>
        <a:defRPr sz="4000">
          <a:solidFill>
            <a:schemeClr val="tx1"/>
          </a:solidFill>
          <a:latin typeface="Calibri" pitchFamily="-65" charset="0"/>
          <a:ea typeface="ＭＳ Ｐゴシック" pitchFamily="-65" charset="-128"/>
          <a:cs typeface="ＭＳ Ｐゴシック" pitchFamily="-65" charset="-128"/>
        </a:defRPr>
      </a:lvl2pPr>
      <a:lvl3pPr algn="l" defTabSz="457200" rtl="0" eaLnBrk="0" fontAlgn="base" hangingPunct="0">
        <a:spcBef>
          <a:spcPct val="0"/>
        </a:spcBef>
        <a:spcAft>
          <a:spcPct val="0"/>
        </a:spcAft>
        <a:defRPr sz="4000">
          <a:solidFill>
            <a:schemeClr val="tx1"/>
          </a:solidFill>
          <a:latin typeface="Calibri" pitchFamily="-65" charset="0"/>
          <a:ea typeface="ＭＳ Ｐゴシック" pitchFamily="-65" charset="-128"/>
          <a:cs typeface="ＭＳ Ｐゴシック" pitchFamily="-65" charset="-128"/>
        </a:defRPr>
      </a:lvl3pPr>
      <a:lvl4pPr algn="l" defTabSz="457200" rtl="0" eaLnBrk="0" fontAlgn="base" hangingPunct="0">
        <a:spcBef>
          <a:spcPct val="0"/>
        </a:spcBef>
        <a:spcAft>
          <a:spcPct val="0"/>
        </a:spcAft>
        <a:defRPr sz="4000">
          <a:solidFill>
            <a:schemeClr val="tx1"/>
          </a:solidFill>
          <a:latin typeface="Calibri" pitchFamily="-65" charset="0"/>
          <a:ea typeface="ＭＳ Ｐゴシック" pitchFamily="-65" charset="-128"/>
          <a:cs typeface="ＭＳ Ｐゴシック" pitchFamily="-65" charset="-128"/>
        </a:defRPr>
      </a:lvl4pPr>
      <a:lvl5pPr algn="l" defTabSz="457200" rtl="0" eaLnBrk="0" fontAlgn="base" hangingPunct="0">
        <a:spcBef>
          <a:spcPct val="0"/>
        </a:spcBef>
        <a:spcAft>
          <a:spcPct val="0"/>
        </a:spcAft>
        <a:defRPr sz="4000">
          <a:solidFill>
            <a:schemeClr val="tx1"/>
          </a:solidFill>
          <a:latin typeface="Calibri" pitchFamily="-65" charset="0"/>
          <a:ea typeface="ＭＳ Ｐゴシック" pitchFamily="-65" charset="-128"/>
          <a:cs typeface="ＭＳ Ｐゴシック" pitchFamily="-65" charset="-128"/>
        </a:defRPr>
      </a:lvl5pPr>
      <a:lvl6pPr marL="457200" algn="l" defTabSz="457200" rtl="0" eaLnBrk="1" fontAlgn="base" hangingPunct="1">
        <a:spcBef>
          <a:spcPct val="0"/>
        </a:spcBef>
        <a:spcAft>
          <a:spcPct val="0"/>
        </a:spcAft>
        <a:defRPr sz="4000">
          <a:solidFill>
            <a:schemeClr val="tx1"/>
          </a:solidFill>
          <a:latin typeface="Calibri" pitchFamily="-65" charset="0"/>
          <a:ea typeface="ＭＳ Ｐゴシック" pitchFamily="-65" charset="-128"/>
          <a:cs typeface="ＭＳ Ｐゴシック" pitchFamily="-65" charset="-128"/>
        </a:defRPr>
      </a:lvl6pPr>
      <a:lvl7pPr marL="914400" algn="l" defTabSz="457200" rtl="0" eaLnBrk="1" fontAlgn="base" hangingPunct="1">
        <a:spcBef>
          <a:spcPct val="0"/>
        </a:spcBef>
        <a:spcAft>
          <a:spcPct val="0"/>
        </a:spcAft>
        <a:defRPr sz="4000">
          <a:solidFill>
            <a:schemeClr val="tx1"/>
          </a:solidFill>
          <a:latin typeface="Calibri" pitchFamily="-65" charset="0"/>
          <a:ea typeface="ＭＳ Ｐゴシック" pitchFamily="-65" charset="-128"/>
          <a:cs typeface="ＭＳ Ｐゴシック" pitchFamily="-65" charset="-128"/>
        </a:defRPr>
      </a:lvl7pPr>
      <a:lvl8pPr marL="1371600" algn="l" defTabSz="457200" rtl="0" eaLnBrk="1" fontAlgn="base" hangingPunct="1">
        <a:spcBef>
          <a:spcPct val="0"/>
        </a:spcBef>
        <a:spcAft>
          <a:spcPct val="0"/>
        </a:spcAft>
        <a:defRPr sz="4000">
          <a:solidFill>
            <a:schemeClr val="tx1"/>
          </a:solidFill>
          <a:latin typeface="Calibri" pitchFamily="-65" charset="0"/>
          <a:ea typeface="ＭＳ Ｐゴシック" pitchFamily="-65" charset="-128"/>
          <a:cs typeface="ＭＳ Ｐゴシック" pitchFamily="-65" charset="-128"/>
        </a:defRPr>
      </a:lvl8pPr>
      <a:lvl9pPr marL="1828800" algn="l" defTabSz="457200" rtl="0" eaLnBrk="1" fontAlgn="base" hangingPunct="1">
        <a:spcBef>
          <a:spcPct val="0"/>
        </a:spcBef>
        <a:spcAft>
          <a:spcPct val="0"/>
        </a:spcAft>
        <a:defRPr sz="4000">
          <a:solidFill>
            <a:schemeClr val="tx1"/>
          </a:solidFill>
          <a:latin typeface="Calibri" pitchFamily="-65" charset="0"/>
          <a:ea typeface="ＭＳ Ｐゴシック" pitchFamily="-65" charset="-128"/>
          <a:cs typeface="ＭＳ Ｐゴシック" pitchFamily="-65" charset="-128"/>
        </a:defRPr>
      </a:lvl9pPr>
    </p:titleStyle>
    <p:bodyStyle>
      <a:lvl1pPr marL="342900" indent="-342900" algn="l" defTabSz="457200" rtl="0" eaLnBrk="0" fontAlgn="base" hangingPunct="0">
        <a:spcBef>
          <a:spcPct val="20000"/>
        </a:spcBef>
        <a:spcAft>
          <a:spcPct val="0"/>
        </a:spcAft>
        <a:buClr>
          <a:srgbClr val="437085"/>
        </a:buClr>
        <a:buFont typeface="Wingdings" charset="0"/>
        <a:buChar char="§"/>
        <a:defRPr sz="2800" kern="1200">
          <a:solidFill>
            <a:schemeClr val="tx1"/>
          </a:solidFill>
          <a:latin typeface="+mn-lt"/>
          <a:ea typeface="ＭＳ Ｐゴシック" pitchFamily="-65" charset="-128"/>
          <a:cs typeface="ＭＳ Ｐゴシック" pitchFamily="-65" charset="-128"/>
        </a:defRPr>
      </a:lvl1pPr>
      <a:lvl2pPr marL="742950" indent="-285750" algn="l" defTabSz="457200" rtl="0" eaLnBrk="0" fontAlgn="base" hangingPunct="0">
        <a:spcBef>
          <a:spcPct val="20000"/>
        </a:spcBef>
        <a:spcAft>
          <a:spcPct val="0"/>
        </a:spcAft>
        <a:buClr>
          <a:srgbClr val="357E69"/>
        </a:buClr>
        <a:buFont typeface="Wingdings" charset="0"/>
        <a:buChar char="§"/>
        <a:defRPr sz="2400" kern="1200">
          <a:solidFill>
            <a:schemeClr val="tx1"/>
          </a:solidFill>
          <a:latin typeface="+mn-lt"/>
          <a:ea typeface="ＭＳ Ｐゴシック" pitchFamily="-65" charset="-128"/>
          <a:cs typeface="+mn-cs"/>
        </a:defRPr>
      </a:lvl2pPr>
      <a:lvl3pPr marL="1143000" indent="-228600" algn="l" defTabSz="457200" rtl="0" eaLnBrk="0" fontAlgn="base" hangingPunct="0">
        <a:spcBef>
          <a:spcPct val="20000"/>
        </a:spcBef>
        <a:spcAft>
          <a:spcPct val="0"/>
        </a:spcAft>
        <a:buClr>
          <a:srgbClr val="918BA3"/>
        </a:buClr>
        <a:buFont typeface="Wingdings" charset="0"/>
        <a:buChar char="§"/>
        <a:defRPr sz="2000" kern="1200">
          <a:solidFill>
            <a:schemeClr val="tx1"/>
          </a:solidFill>
          <a:latin typeface="+mn-lt"/>
          <a:ea typeface="ＭＳ Ｐゴシック" pitchFamily="-65" charset="-128"/>
          <a:cs typeface="+mn-cs"/>
        </a:defRPr>
      </a:lvl3pPr>
      <a:lvl4pPr marL="1600200" indent="-228600" algn="l" defTabSz="457200" rtl="0" eaLnBrk="0" fontAlgn="base" hangingPunct="0">
        <a:spcBef>
          <a:spcPct val="20000"/>
        </a:spcBef>
        <a:spcAft>
          <a:spcPct val="0"/>
        </a:spcAft>
        <a:buClr>
          <a:srgbClr val="2F6E7E"/>
        </a:buClr>
        <a:buFont typeface="Wingdings" charset="0"/>
        <a:buChar char="§"/>
        <a:defRPr sz="2000" kern="1200">
          <a:solidFill>
            <a:schemeClr val="tx1"/>
          </a:solidFill>
          <a:latin typeface="+mn-lt"/>
          <a:ea typeface="ＭＳ Ｐゴシック" pitchFamily="-65" charset="-128"/>
          <a:cs typeface="+mn-cs"/>
        </a:defRPr>
      </a:lvl4pPr>
      <a:lvl5pPr marL="2057400" indent="-228600" algn="l" defTabSz="457200" rtl="0" eaLnBrk="0" fontAlgn="base" hangingPunct="0">
        <a:spcBef>
          <a:spcPct val="20000"/>
        </a:spcBef>
        <a:spcAft>
          <a:spcPct val="0"/>
        </a:spcAft>
        <a:buClr>
          <a:srgbClr val="233337"/>
        </a:buClr>
        <a:buFont typeface="Wingdings" charset="0"/>
        <a:buChar char="§"/>
        <a:defRPr sz="2000" kern="1200">
          <a:solidFill>
            <a:schemeClr val="tx1"/>
          </a:solidFill>
          <a:latin typeface="+mn-lt"/>
          <a:ea typeface="ＭＳ Ｐゴシック" pitchFamily="-65" charset="-128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title 1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Tokens</a:t>
            </a:r>
            <a:endParaRPr lang="en-US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>
                <a:latin typeface="Calibri" charset="0"/>
                <a:ea typeface="ＭＳ Ｐゴシック" charset="0"/>
                <a:cs typeface="ＭＳ Ｐゴシック" charset="0"/>
              </a:rPr>
              <a:t>Tokenization</a:t>
            </a:r>
          </a:p>
        </p:txBody>
      </p:sp>
      <p:sp>
        <p:nvSpPr>
          <p:cNvPr id="2457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buFont typeface="Wingdings" charset="2"/>
              <a:buChar char="§"/>
              <a:defRPr/>
            </a:pPr>
            <a:r>
              <a:rPr lang="en-US" u="sng" dirty="0">
                <a:solidFill>
                  <a:srgbClr val="A40508"/>
                </a:solidFill>
                <a:ea typeface="ＭＳ Ｐゴシック" charset="-128"/>
                <a:cs typeface="ＭＳ Ｐゴシック" charset="-128"/>
              </a:rPr>
              <a:t>Input</a:t>
            </a:r>
            <a:r>
              <a:rPr lang="en-US" dirty="0">
                <a:ea typeface="ＭＳ Ｐゴシック" charset="-128"/>
                <a:cs typeface="ＭＳ Ｐゴシック" charset="-128"/>
              </a:rPr>
              <a:t>: “</a:t>
            </a:r>
            <a:r>
              <a:rPr lang="en-US" b="1" i="1" dirty="0">
                <a:ea typeface="ＭＳ Ｐゴシック" charset="-128"/>
                <a:cs typeface="ＭＳ Ｐゴシック" charset="-128"/>
              </a:rPr>
              <a:t>Friends, Romans and Countrymen</a:t>
            </a:r>
            <a:r>
              <a:rPr lang="en-US" dirty="0">
                <a:ea typeface="ＭＳ Ｐゴシック" charset="-128"/>
                <a:cs typeface="ＭＳ Ｐゴシック" charset="-128"/>
              </a:rPr>
              <a:t>”</a:t>
            </a:r>
          </a:p>
          <a:p>
            <a:pPr eaLnBrk="1" hangingPunct="1">
              <a:buFont typeface="Wingdings" charset="2"/>
              <a:buChar char="§"/>
              <a:defRPr/>
            </a:pPr>
            <a:r>
              <a:rPr lang="en-US" u="sng" dirty="0">
                <a:solidFill>
                  <a:srgbClr val="A40508"/>
                </a:solidFill>
                <a:ea typeface="ＭＳ Ｐゴシック" charset="-128"/>
                <a:cs typeface="ＭＳ Ｐゴシック" charset="-128"/>
              </a:rPr>
              <a:t>Output</a:t>
            </a:r>
            <a:r>
              <a:rPr lang="en-US" dirty="0">
                <a:ea typeface="ＭＳ Ｐゴシック" charset="-128"/>
                <a:cs typeface="ＭＳ Ｐゴシック" charset="-128"/>
              </a:rPr>
              <a:t>: Tokens</a:t>
            </a:r>
          </a:p>
          <a:p>
            <a:pPr lvl="1" eaLnBrk="1" hangingPunct="1">
              <a:buFont typeface="Wingdings" charset="2"/>
              <a:buChar char="§"/>
              <a:defRPr/>
            </a:pPr>
            <a:r>
              <a:rPr lang="en-US" b="1" i="1" dirty="0"/>
              <a:t>Friends</a:t>
            </a:r>
          </a:p>
          <a:p>
            <a:pPr lvl="1" eaLnBrk="1" hangingPunct="1">
              <a:buFont typeface="Wingdings" charset="2"/>
              <a:buChar char="§"/>
              <a:defRPr/>
            </a:pPr>
            <a:r>
              <a:rPr lang="en-US" b="1" i="1" dirty="0"/>
              <a:t>Romans</a:t>
            </a:r>
          </a:p>
          <a:p>
            <a:pPr lvl="1" eaLnBrk="1" hangingPunct="1">
              <a:buFont typeface="Wingdings" charset="2"/>
              <a:buChar char="§"/>
              <a:defRPr/>
            </a:pPr>
            <a:r>
              <a:rPr lang="en-US" b="1" i="1" dirty="0" smtClean="0"/>
              <a:t>Countrymen</a:t>
            </a:r>
          </a:p>
          <a:p>
            <a:pPr eaLnBrk="1" hangingPunct="1">
              <a:buFont typeface="Wingdings" charset="2"/>
              <a:buChar char="§"/>
              <a:defRPr/>
            </a:pPr>
            <a:r>
              <a:rPr lang="en-US" dirty="0" smtClean="0"/>
              <a:t>A </a:t>
            </a:r>
            <a:r>
              <a:rPr lang="en-US" dirty="0" smtClean="0">
                <a:solidFill>
                  <a:schemeClr val="accent5"/>
                </a:solidFill>
                <a:ea typeface="ＭＳ Ｐゴシック" charset="-128"/>
                <a:cs typeface="ＭＳ Ｐゴシック" charset="-128"/>
              </a:rPr>
              <a:t>token</a:t>
            </a:r>
            <a:r>
              <a:rPr lang="en-US" dirty="0" smtClean="0">
                <a:ea typeface="ＭＳ Ｐゴシック" charset="-128"/>
                <a:cs typeface="ＭＳ Ｐゴシック" charset="-128"/>
              </a:rPr>
              <a:t> is an instance of a sequence of characters</a:t>
            </a:r>
            <a:endParaRPr lang="en-US" dirty="0" smtClean="0"/>
          </a:p>
          <a:p>
            <a:pPr eaLnBrk="1" hangingPunct="1">
              <a:buFont typeface="Wingdings" charset="2"/>
              <a:buChar char="§"/>
              <a:defRPr/>
            </a:pPr>
            <a:r>
              <a:rPr lang="en-US" dirty="0">
                <a:ea typeface="ＭＳ Ｐゴシック" charset="-128"/>
                <a:cs typeface="ＭＳ Ｐゴシック" charset="-128"/>
              </a:rPr>
              <a:t>Each such token is now a candidate for an index entry, after </a:t>
            </a:r>
            <a:r>
              <a:rPr lang="en-US" u="sng" dirty="0">
                <a:ea typeface="ＭＳ Ｐゴシック" charset="-128"/>
                <a:cs typeface="ＭＳ Ｐゴシック" charset="-128"/>
              </a:rPr>
              <a:t>further processing</a:t>
            </a:r>
          </a:p>
          <a:p>
            <a:pPr lvl="1" eaLnBrk="1" hangingPunct="1">
              <a:buFont typeface="Wingdings" charset="2"/>
              <a:buChar char="§"/>
              <a:defRPr/>
            </a:pPr>
            <a:r>
              <a:rPr lang="en-US" dirty="0"/>
              <a:t>Described below</a:t>
            </a:r>
          </a:p>
          <a:p>
            <a:pPr eaLnBrk="1" hangingPunct="1">
              <a:buFont typeface="Wingdings" charset="2"/>
              <a:buChar char="§"/>
              <a:defRPr/>
            </a:pPr>
            <a:r>
              <a:rPr lang="en-US" dirty="0">
                <a:ea typeface="ＭＳ Ｐゴシック" charset="-128"/>
                <a:cs typeface="ＭＳ Ｐゴシック" charset="-128"/>
              </a:rPr>
              <a:t>But what are valid tokens to emit?</a:t>
            </a:r>
          </a:p>
        </p:txBody>
      </p:sp>
      <p:sp>
        <p:nvSpPr>
          <p:cNvPr id="26628" name="TextBox 4"/>
          <p:cNvSpPr txBox="1">
            <a:spLocks noChangeArrowheads="1"/>
          </p:cNvSpPr>
          <p:nvPr/>
        </p:nvSpPr>
        <p:spPr bwMode="auto">
          <a:xfrm>
            <a:off x="7620000" y="-33338"/>
            <a:ext cx="1163638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  <a:cs typeface="Arial Unicode MS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Lucida Sans" charset="0"/>
                <a:ea typeface="Arial Unicode MS" charset="0"/>
                <a:cs typeface="Arial Unicode MS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Lucida Sans" charset="0"/>
                <a:ea typeface="Arial Unicode MS" charset="0"/>
                <a:cs typeface="Arial Unicode MS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Lucida Sans" charset="0"/>
                <a:ea typeface="Arial Unicode MS" charset="0"/>
                <a:cs typeface="Arial Unicode MS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Lucida Sans" charset="0"/>
                <a:ea typeface="Arial Unicode MS" charset="0"/>
                <a:cs typeface="Arial Unicode MS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Arial Unicode MS" charset="0"/>
                <a:cs typeface="Arial Unicode MS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Arial Unicode MS" charset="0"/>
                <a:cs typeface="Arial Unicode MS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Arial Unicode MS" charset="0"/>
                <a:cs typeface="Arial Unicode MS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Arial Unicode MS" charset="0"/>
                <a:cs typeface="Arial Unicode MS" charset="0"/>
              </a:defRPr>
            </a:lvl9pPr>
          </a:lstStyle>
          <a:p>
            <a:pPr eaLnBrk="1" hangingPunct="1"/>
            <a:r>
              <a:rPr lang="en-US" sz="1600">
                <a:solidFill>
                  <a:srgbClr val="FBFCFF"/>
                </a:solidFill>
              </a:rPr>
              <a:t>Sec. 2.2.1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579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050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>
                <a:latin typeface="Calibri" charset="0"/>
                <a:ea typeface="ＭＳ Ｐゴシック" charset="0"/>
                <a:cs typeface="ＭＳ Ｐゴシック" charset="0"/>
              </a:rPr>
              <a:t>Tokenization</a:t>
            </a:r>
          </a:p>
        </p:txBody>
      </p:sp>
      <p:sp>
        <p:nvSpPr>
          <p:cNvPr id="27651" name="Rectangle 2051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sz="3000" dirty="0">
                <a:latin typeface="Calibri" charset="0"/>
                <a:ea typeface="ＭＳ Ｐゴシック" charset="0"/>
                <a:cs typeface="ＭＳ Ｐゴシック" charset="0"/>
              </a:rPr>
              <a:t>Issues in tokenization:</a:t>
            </a:r>
          </a:p>
          <a:p>
            <a:pPr lvl="1" eaLnBrk="1" hangingPunct="1"/>
            <a:r>
              <a:rPr lang="en-US" sz="2800" b="1" i="1" dirty="0" smtClean="0">
                <a:latin typeface="Calibri" charset="0"/>
                <a:ea typeface="ＭＳ Ｐゴシック" charset="0"/>
              </a:rPr>
              <a:t>Finland’s </a:t>
            </a:r>
            <a:r>
              <a:rPr lang="en-US" sz="2800" b="1" i="1" dirty="0">
                <a:latin typeface="Calibri" charset="0"/>
                <a:ea typeface="ＭＳ Ｐゴシック" charset="0"/>
              </a:rPr>
              <a:t>capital </a:t>
            </a:r>
            <a:r>
              <a:rPr lang="en-US" sz="2800" b="1" i="1" dirty="0">
                <a:latin typeface="Calibri" charset="0"/>
                <a:ea typeface="ＭＳ Ｐゴシック" charset="0"/>
                <a:sym typeface="Symbol" charset="0"/>
              </a:rPr>
              <a:t> </a:t>
            </a:r>
          </a:p>
          <a:p>
            <a:pPr lvl="1" eaLnBrk="1" hangingPunct="1">
              <a:buFont typeface="Wingdings" charset="0"/>
              <a:buNone/>
            </a:pPr>
            <a:r>
              <a:rPr lang="en-US" sz="2800" b="1" i="1" dirty="0">
                <a:latin typeface="Calibri" charset="0"/>
                <a:ea typeface="ＭＳ Ｐゴシック" charset="0"/>
                <a:sym typeface="Symbol" charset="0"/>
              </a:rPr>
              <a:t>     </a:t>
            </a:r>
            <a:r>
              <a:rPr lang="en-US" sz="2800" b="1" i="1" dirty="0" smtClean="0">
                <a:latin typeface="Calibri" charset="0"/>
                <a:ea typeface="ＭＳ Ｐゴシック" charset="0"/>
                <a:sym typeface="Symbol" charset="0"/>
              </a:rPr>
              <a:t>Finland </a:t>
            </a:r>
            <a:r>
              <a:rPr lang="en-US" sz="2800" dirty="0" smtClean="0">
                <a:latin typeface="Calibri" charset="0"/>
                <a:ea typeface="ＭＳ Ｐゴシック" charset="0"/>
                <a:sym typeface="Symbol" charset="0"/>
              </a:rPr>
              <a:t>AND</a:t>
            </a:r>
            <a:r>
              <a:rPr lang="en-US" sz="2800" b="1" i="1" dirty="0" smtClean="0">
                <a:latin typeface="Calibri" charset="0"/>
                <a:ea typeface="ＭＳ Ｐゴシック" charset="0"/>
                <a:sym typeface="Symbol" charset="0"/>
              </a:rPr>
              <a:t> s</a:t>
            </a:r>
            <a:r>
              <a:rPr lang="en-US" sz="2800" dirty="0" smtClean="0">
                <a:latin typeface="Calibri" charset="0"/>
                <a:ea typeface="ＭＳ Ｐゴシック" charset="0"/>
                <a:sym typeface="Symbol" charset="0"/>
              </a:rPr>
              <a:t>? </a:t>
            </a:r>
            <a:r>
              <a:rPr lang="en-US" sz="2800" b="1" i="1" dirty="0" smtClean="0">
                <a:latin typeface="Calibri" charset="0"/>
                <a:ea typeface="ＭＳ Ｐゴシック" charset="0"/>
                <a:sym typeface="Symbol" charset="0"/>
              </a:rPr>
              <a:t> </a:t>
            </a:r>
            <a:r>
              <a:rPr lang="en-US" sz="2800" b="1" i="1" dirty="0" err="1">
                <a:latin typeface="Calibri" charset="0"/>
                <a:ea typeface="ＭＳ Ｐゴシック" charset="0"/>
                <a:sym typeface="Symbol" charset="0"/>
              </a:rPr>
              <a:t>Finlands</a:t>
            </a:r>
            <a:r>
              <a:rPr lang="en-US" sz="2800" dirty="0">
                <a:latin typeface="Calibri" charset="0"/>
                <a:ea typeface="ＭＳ Ｐゴシック" charset="0"/>
                <a:sym typeface="Symbol" charset="0"/>
              </a:rPr>
              <a:t>?</a:t>
            </a:r>
            <a:r>
              <a:rPr lang="en-US" sz="2800" b="1" i="1" dirty="0">
                <a:latin typeface="Calibri" charset="0"/>
                <a:ea typeface="ＭＳ Ｐゴシック" charset="0"/>
                <a:sym typeface="Symbol" charset="0"/>
              </a:rPr>
              <a:t> </a:t>
            </a:r>
            <a:r>
              <a:rPr lang="en-US" sz="2800" b="1" i="1" dirty="0" smtClean="0">
                <a:latin typeface="Calibri" charset="0"/>
                <a:ea typeface="ＭＳ Ｐゴシック" charset="0"/>
                <a:sym typeface="Symbol" charset="0"/>
              </a:rPr>
              <a:t> Finland’s</a:t>
            </a:r>
            <a:r>
              <a:rPr lang="en-US" sz="2800" dirty="0">
                <a:latin typeface="Calibri" charset="0"/>
                <a:ea typeface="ＭＳ Ｐゴシック" charset="0"/>
                <a:sym typeface="Symbol" charset="0"/>
              </a:rPr>
              <a:t>?</a:t>
            </a:r>
          </a:p>
          <a:p>
            <a:pPr lvl="1" eaLnBrk="1" hangingPunct="1"/>
            <a:r>
              <a:rPr lang="en-US" sz="2800" b="1" i="1" dirty="0">
                <a:latin typeface="Calibri" charset="0"/>
                <a:ea typeface="ＭＳ Ｐゴシック" charset="0"/>
                <a:sym typeface="Symbol" charset="0"/>
              </a:rPr>
              <a:t>Hewlett-Packard</a:t>
            </a:r>
            <a:r>
              <a:rPr lang="en-US" sz="2800" dirty="0">
                <a:latin typeface="Calibri" charset="0"/>
                <a:ea typeface="ＭＳ Ｐゴシック" charset="0"/>
                <a:sym typeface="Symbol" charset="0"/>
              </a:rPr>
              <a:t>  </a:t>
            </a:r>
            <a:r>
              <a:rPr lang="en-US" sz="2800" b="1" i="1" dirty="0">
                <a:latin typeface="Calibri" charset="0"/>
                <a:ea typeface="ＭＳ Ｐゴシック" charset="0"/>
                <a:sym typeface="Symbol" charset="0"/>
              </a:rPr>
              <a:t>Hewlett</a:t>
            </a:r>
            <a:r>
              <a:rPr lang="en-US" sz="2800" dirty="0">
                <a:latin typeface="Calibri" charset="0"/>
                <a:ea typeface="ＭＳ Ｐゴシック" charset="0"/>
                <a:sym typeface="Symbol" charset="0"/>
              </a:rPr>
              <a:t> and </a:t>
            </a:r>
            <a:r>
              <a:rPr lang="en-US" sz="2800" b="1" i="1" dirty="0">
                <a:latin typeface="Calibri" charset="0"/>
                <a:ea typeface="ＭＳ Ｐゴシック" charset="0"/>
                <a:sym typeface="Symbol" charset="0"/>
              </a:rPr>
              <a:t>Packard</a:t>
            </a:r>
            <a:r>
              <a:rPr lang="en-US" sz="2800" dirty="0">
                <a:latin typeface="Calibri" charset="0"/>
                <a:ea typeface="ＭＳ Ｐゴシック" charset="0"/>
                <a:sym typeface="Symbol" charset="0"/>
              </a:rPr>
              <a:t> as two tokens?</a:t>
            </a:r>
          </a:p>
          <a:p>
            <a:pPr lvl="2" eaLnBrk="1" hangingPunct="1"/>
            <a:r>
              <a:rPr lang="en-US" b="1" i="1" dirty="0">
                <a:latin typeface="Calibri" charset="0"/>
                <a:ea typeface="ＭＳ Ｐゴシック" charset="0"/>
              </a:rPr>
              <a:t>state-of-the-art</a:t>
            </a:r>
            <a:r>
              <a:rPr lang="en-US" dirty="0">
                <a:latin typeface="Calibri" charset="0"/>
                <a:ea typeface="ＭＳ Ｐゴシック" charset="0"/>
              </a:rPr>
              <a:t>: break up hyphenated sequence.  </a:t>
            </a:r>
          </a:p>
          <a:p>
            <a:pPr lvl="2" eaLnBrk="1" hangingPunct="1"/>
            <a:r>
              <a:rPr lang="en-US" b="1" i="1" dirty="0">
                <a:latin typeface="Calibri" charset="0"/>
                <a:ea typeface="ＭＳ Ｐゴシック" charset="0"/>
                <a:sym typeface="Symbol" charset="0"/>
              </a:rPr>
              <a:t>co-education</a:t>
            </a:r>
          </a:p>
          <a:p>
            <a:pPr lvl="2" eaLnBrk="1" hangingPunct="1"/>
            <a:r>
              <a:rPr lang="en-US" b="1" i="1" dirty="0">
                <a:latin typeface="Calibri" charset="0"/>
                <a:ea typeface="ＭＳ Ｐゴシック" charset="0"/>
                <a:sym typeface="Symbol" charset="0"/>
              </a:rPr>
              <a:t>lowercase</a:t>
            </a:r>
            <a:r>
              <a:rPr lang="en-US" dirty="0">
                <a:latin typeface="Calibri" charset="0"/>
                <a:ea typeface="ＭＳ Ｐゴシック" charset="0"/>
                <a:sym typeface="Symbol" charset="0"/>
              </a:rPr>
              <a:t>, </a:t>
            </a:r>
            <a:r>
              <a:rPr lang="en-US" b="1" i="1" dirty="0">
                <a:latin typeface="Calibri" charset="0"/>
                <a:ea typeface="ＭＳ Ｐゴシック" charset="0"/>
                <a:sym typeface="Symbol" charset="0"/>
              </a:rPr>
              <a:t>lower-case</a:t>
            </a:r>
            <a:r>
              <a:rPr lang="en-US" dirty="0">
                <a:latin typeface="Calibri" charset="0"/>
                <a:ea typeface="ＭＳ Ｐゴシック" charset="0"/>
                <a:sym typeface="Symbol" charset="0"/>
              </a:rPr>
              <a:t>, </a:t>
            </a:r>
            <a:r>
              <a:rPr lang="en-US" b="1" i="1" dirty="0">
                <a:latin typeface="Calibri" charset="0"/>
                <a:ea typeface="ＭＳ Ｐゴシック" charset="0"/>
                <a:sym typeface="Symbol" charset="0"/>
              </a:rPr>
              <a:t>lower case</a:t>
            </a:r>
            <a:r>
              <a:rPr lang="en-US" dirty="0">
                <a:latin typeface="Calibri" charset="0"/>
                <a:ea typeface="ＭＳ Ｐゴシック" charset="0"/>
                <a:sym typeface="Symbol" charset="0"/>
              </a:rPr>
              <a:t> ?</a:t>
            </a:r>
          </a:p>
          <a:p>
            <a:pPr lvl="2" eaLnBrk="1" hangingPunct="1"/>
            <a:r>
              <a:rPr lang="en-US" sz="1900" dirty="0">
                <a:latin typeface="Calibri" charset="0"/>
                <a:ea typeface="ＭＳ Ｐゴシック" charset="0"/>
                <a:sym typeface="Symbol" charset="0"/>
              </a:rPr>
              <a:t>It can be effective to get the user to put in possible hyphens</a:t>
            </a:r>
          </a:p>
          <a:p>
            <a:pPr lvl="1" eaLnBrk="1" hangingPunct="1"/>
            <a:r>
              <a:rPr lang="en-US" sz="2800" b="1" i="1" dirty="0">
                <a:latin typeface="Calibri" charset="0"/>
                <a:ea typeface="ＭＳ Ｐゴシック" charset="0"/>
                <a:sym typeface="Symbol" charset="0"/>
              </a:rPr>
              <a:t>San Francisco</a:t>
            </a:r>
            <a:r>
              <a:rPr lang="en-US" sz="2800" dirty="0">
                <a:latin typeface="Calibri" charset="0"/>
                <a:ea typeface="ＭＳ Ｐゴシック" charset="0"/>
                <a:sym typeface="Symbol" charset="0"/>
              </a:rPr>
              <a:t>: one token or two?  </a:t>
            </a:r>
          </a:p>
          <a:p>
            <a:pPr lvl="2" eaLnBrk="1" hangingPunct="1"/>
            <a:r>
              <a:rPr lang="en-US" dirty="0">
                <a:latin typeface="Calibri" charset="0"/>
                <a:ea typeface="ＭＳ Ｐゴシック" charset="0"/>
                <a:sym typeface="Symbol" charset="0"/>
              </a:rPr>
              <a:t>How do you decide it is one token?</a:t>
            </a:r>
          </a:p>
        </p:txBody>
      </p:sp>
      <p:sp>
        <p:nvSpPr>
          <p:cNvPr id="27652" name="TextBox 4"/>
          <p:cNvSpPr txBox="1">
            <a:spLocks noChangeArrowheads="1"/>
          </p:cNvSpPr>
          <p:nvPr/>
        </p:nvSpPr>
        <p:spPr bwMode="auto">
          <a:xfrm>
            <a:off x="7620000" y="-33338"/>
            <a:ext cx="1163638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  <a:cs typeface="Arial Unicode MS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Lucida Sans" charset="0"/>
                <a:ea typeface="Arial Unicode MS" charset="0"/>
                <a:cs typeface="Arial Unicode MS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Lucida Sans" charset="0"/>
                <a:ea typeface="Arial Unicode MS" charset="0"/>
                <a:cs typeface="Arial Unicode MS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Lucida Sans" charset="0"/>
                <a:ea typeface="Arial Unicode MS" charset="0"/>
                <a:cs typeface="Arial Unicode MS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Lucida Sans" charset="0"/>
                <a:ea typeface="Arial Unicode MS" charset="0"/>
                <a:cs typeface="Arial Unicode MS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Arial Unicode MS" charset="0"/>
                <a:cs typeface="Arial Unicode MS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Arial Unicode MS" charset="0"/>
                <a:cs typeface="Arial Unicode MS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Arial Unicode MS" charset="0"/>
                <a:cs typeface="Arial Unicode MS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Arial Unicode MS" charset="0"/>
                <a:cs typeface="Arial Unicode MS" charset="0"/>
              </a:defRPr>
            </a:lvl9pPr>
          </a:lstStyle>
          <a:p>
            <a:pPr eaLnBrk="1" hangingPunct="1"/>
            <a:r>
              <a:rPr lang="en-US" sz="1600">
                <a:solidFill>
                  <a:srgbClr val="FBFCFF"/>
                </a:solidFill>
              </a:rPr>
              <a:t>Sec. 2.2.1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1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651" grpId="0" uiExpand="1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>
                <a:latin typeface="Calibri" charset="0"/>
                <a:ea typeface="ＭＳ Ｐゴシック" charset="0"/>
                <a:cs typeface="ＭＳ Ｐゴシック" charset="0"/>
              </a:rPr>
              <a:t>Numbers</a:t>
            </a:r>
          </a:p>
        </p:txBody>
      </p:sp>
      <p:sp>
        <p:nvSpPr>
          <p:cNvPr id="2867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sz="2400" b="1" i="1" dirty="0">
                <a:latin typeface="Calibri" charset="0"/>
                <a:ea typeface="ＭＳ Ｐゴシック" charset="0"/>
                <a:cs typeface="ＭＳ Ｐゴシック" charset="0"/>
              </a:rPr>
              <a:t>3/20/91			 Mar. 12, 1991				20/3/91</a:t>
            </a:r>
          </a:p>
          <a:p>
            <a:pPr eaLnBrk="1" hangingPunct="1"/>
            <a:r>
              <a:rPr lang="en-US" sz="2400" b="1" i="1" dirty="0">
                <a:latin typeface="Calibri" charset="0"/>
                <a:ea typeface="ＭＳ Ｐゴシック" charset="0"/>
                <a:cs typeface="ＭＳ Ｐゴシック" charset="0"/>
              </a:rPr>
              <a:t>55 B.C.</a:t>
            </a:r>
          </a:p>
          <a:p>
            <a:pPr eaLnBrk="1" hangingPunct="1"/>
            <a:r>
              <a:rPr lang="en-US" sz="2400" b="1" i="1" dirty="0">
                <a:latin typeface="Calibri" charset="0"/>
                <a:ea typeface="ＭＳ Ｐゴシック" charset="0"/>
                <a:cs typeface="ＭＳ Ｐゴシック" charset="0"/>
              </a:rPr>
              <a:t>B-52</a:t>
            </a:r>
          </a:p>
          <a:p>
            <a:pPr eaLnBrk="1" hangingPunct="1"/>
            <a:r>
              <a:rPr lang="en-US" sz="2400" b="1" i="1" dirty="0">
                <a:latin typeface="Calibri" charset="0"/>
                <a:ea typeface="ＭＳ Ｐゴシック" charset="0"/>
                <a:cs typeface="ＭＳ Ｐゴシック" charset="0"/>
              </a:rPr>
              <a:t>My PGP key is 324a3df234cb23e</a:t>
            </a:r>
          </a:p>
          <a:p>
            <a:pPr eaLnBrk="1" hangingPunct="1"/>
            <a:r>
              <a:rPr lang="en-US" sz="2400" b="1" i="1" dirty="0">
                <a:latin typeface="Calibri" charset="0"/>
                <a:ea typeface="ＭＳ Ｐゴシック" charset="0"/>
                <a:cs typeface="ＭＳ Ｐゴシック" charset="0"/>
              </a:rPr>
              <a:t>(800) 234-2333</a:t>
            </a:r>
          </a:p>
          <a:p>
            <a:pPr lvl="1" eaLnBrk="1" hangingPunct="1"/>
            <a:r>
              <a:rPr lang="en-US" dirty="0">
                <a:latin typeface="Calibri" charset="0"/>
                <a:ea typeface="ＭＳ Ｐゴシック" charset="0"/>
              </a:rPr>
              <a:t>Often have embedded spaces</a:t>
            </a:r>
          </a:p>
          <a:p>
            <a:pPr lvl="1" eaLnBrk="1" hangingPunct="1"/>
            <a:r>
              <a:rPr lang="en-US" dirty="0">
                <a:latin typeface="Calibri" charset="0"/>
                <a:ea typeface="ＭＳ Ｐゴシック" charset="0"/>
              </a:rPr>
              <a:t>Older IR systems may not index numbers</a:t>
            </a:r>
          </a:p>
          <a:p>
            <a:pPr lvl="2" eaLnBrk="1" hangingPunct="1"/>
            <a:r>
              <a:rPr lang="en-US" dirty="0">
                <a:latin typeface="Calibri" charset="0"/>
                <a:ea typeface="ＭＳ Ｐゴシック" charset="0"/>
              </a:rPr>
              <a:t>But often very useful: think about things like looking up error codes/</a:t>
            </a:r>
            <a:r>
              <a:rPr lang="en-US" dirty="0" err="1">
                <a:latin typeface="Calibri" charset="0"/>
                <a:ea typeface="ＭＳ Ｐゴシック" charset="0"/>
              </a:rPr>
              <a:t>stacktraces</a:t>
            </a:r>
            <a:r>
              <a:rPr lang="en-US" dirty="0">
                <a:latin typeface="Calibri" charset="0"/>
                <a:ea typeface="ＭＳ Ｐゴシック" charset="0"/>
              </a:rPr>
              <a:t> on the web</a:t>
            </a:r>
          </a:p>
          <a:p>
            <a:pPr lvl="2" eaLnBrk="1" hangingPunct="1"/>
            <a:r>
              <a:rPr lang="en-US" dirty="0">
                <a:latin typeface="Calibri" charset="0"/>
                <a:ea typeface="ＭＳ Ｐゴシック" charset="0"/>
              </a:rPr>
              <a:t>(One answer is using n-grams: </a:t>
            </a:r>
            <a:r>
              <a:rPr lang="en-US" dirty="0" smtClean="0">
                <a:latin typeface="Calibri" charset="0"/>
                <a:ea typeface="ＭＳ Ｐゴシック" charset="0"/>
              </a:rPr>
              <a:t>IIR </a:t>
            </a:r>
            <a:r>
              <a:rPr lang="en-US" dirty="0" err="1" smtClean="0">
                <a:latin typeface="Calibri" charset="0"/>
                <a:ea typeface="ＭＳ Ｐゴシック" charset="0"/>
              </a:rPr>
              <a:t>ch.</a:t>
            </a:r>
            <a:r>
              <a:rPr lang="en-US" dirty="0" smtClean="0">
                <a:latin typeface="Calibri" charset="0"/>
                <a:ea typeface="ＭＳ Ｐゴシック" charset="0"/>
              </a:rPr>
              <a:t> </a:t>
            </a:r>
            <a:r>
              <a:rPr lang="en-US" dirty="0">
                <a:latin typeface="Calibri" charset="0"/>
                <a:ea typeface="ＭＳ Ｐゴシック" charset="0"/>
              </a:rPr>
              <a:t>3)</a:t>
            </a:r>
          </a:p>
          <a:p>
            <a:pPr lvl="1" eaLnBrk="1" hangingPunct="1"/>
            <a:r>
              <a:rPr lang="en-US" dirty="0">
                <a:latin typeface="Calibri" charset="0"/>
                <a:ea typeface="ＭＳ Ｐゴシック" charset="0"/>
              </a:rPr>
              <a:t>Will often index </a:t>
            </a:r>
            <a:r>
              <a:rPr lang="en-US" dirty="0" smtClean="0">
                <a:latin typeface="Calibri" charset="0"/>
                <a:ea typeface="ＭＳ Ｐゴシック" charset="0"/>
              </a:rPr>
              <a:t>“meta</a:t>
            </a:r>
            <a:r>
              <a:rPr lang="en-US" dirty="0">
                <a:latin typeface="Calibri" charset="0"/>
                <a:ea typeface="ＭＳ Ｐゴシック" charset="0"/>
              </a:rPr>
              <a:t>-</a:t>
            </a:r>
            <a:r>
              <a:rPr lang="en-US" dirty="0" smtClean="0">
                <a:latin typeface="Calibri" charset="0"/>
                <a:ea typeface="ＭＳ Ｐゴシック" charset="0"/>
              </a:rPr>
              <a:t>data” </a:t>
            </a:r>
            <a:r>
              <a:rPr lang="en-US" dirty="0">
                <a:latin typeface="Calibri" charset="0"/>
                <a:ea typeface="ＭＳ Ｐゴシック" charset="0"/>
              </a:rPr>
              <a:t>separately</a:t>
            </a:r>
          </a:p>
          <a:p>
            <a:pPr lvl="2" eaLnBrk="1" hangingPunct="1"/>
            <a:r>
              <a:rPr lang="en-US" dirty="0">
                <a:latin typeface="Calibri" charset="0"/>
                <a:ea typeface="ＭＳ Ｐゴシック" charset="0"/>
              </a:rPr>
              <a:t>Creation date, format, etc.</a:t>
            </a:r>
          </a:p>
        </p:txBody>
      </p:sp>
      <p:sp>
        <p:nvSpPr>
          <p:cNvPr id="28676" name="TextBox 4"/>
          <p:cNvSpPr txBox="1">
            <a:spLocks noChangeArrowheads="1"/>
          </p:cNvSpPr>
          <p:nvPr/>
        </p:nvSpPr>
        <p:spPr bwMode="auto">
          <a:xfrm>
            <a:off x="7620000" y="-33338"/>
            <a:ext cx="1163638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  <a:cs typeface="Arial Unicode MS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Lucida Sans" charset="0"/>
                <a:ea typeface="Arial Unicode MS" charset="0"/>
                <a:cs typeface="Arial Unicode MS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Lucida Sans" charset="0"/>
                <a:ea typeface="Arial Unicode MS" charset="0"/>
                <a:cs typeface="Arial Unicode MS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Lucida Sans" charset="0"/>
                <a:ea typeface="Arial Unicode MS" charset="0"/>
                <a:cs typeface="Arial Unicode MS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Lucida Sans" charset="0"/>
                <a:ea typeface="Arial Unicode MS" charset="0"/>
                <a:cs typeface="Arial Unicode MS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Arial Unicode MS" charset="0"/>
                <a:cs typeface="Arial Unicode MS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Arial Unicode MS" charset="0"/>
                <a:cs typeface="Arial Unicode MS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Arial Unicode MS" charset="0"/>
                <a:cs typeface="Arial Unicode MS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Arial Unicode MS" charset="0"/>
                <a:cs typeface="Arial Unicode MS" charset="0"/>
              </a:defRPr>
            </a:lvl9pPr>
          </a:lstStyle>
          <a:p>
            <a:pPr eaLnBrk="1" hangingPunct="1"/>
            <a:r>
              <a:rPr lang="en-US" sz="1600">
                <a:solidFill>
                  <a:srgbClr val="FBFCFF"/>
                </a:solidFill>
              </a:rPr>
              <a:t>Sec. 2.2.1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1026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>
                <a:latin typeface="Calibri" charset="0"/>
                <a:ea typeface="ＭＳ Ｐゴシック" charset="0"/>
                <a:cs typeface="ＭＳ Ｐゴシック" charset="0"/>
              </a:rPr>
              <a:t>Tokenization: language issues</a:t>
            </a:r>
          </a:p>
        </p:txBody>
      </p:sp>
      <p:sp>
        <p:nvSpPr>
          <p:cNvPr id="29699" name="Rectangle 1027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dirty="0">
                <a:latin typeface="Calibri" charset="0"/>
                <a:ea typeface="ＭＳ Ｐゴシック" charset="0"/>
                <a:cs typeface="ＭＳ Ｐゴシック" charset="0"/>
              </a:rPr>
              <a:t>French</a:t>
            </a:r>
          </a:p>
          <a:p>
            <a:pPr lvl="1" eaLnBrk="1" hangingPunct="1"/>
            <a:r>
              <a:rPr lang="en-US" b="1" i="1" dirty="0" err="1">
                <a:latin typeface="Calibri" charset="0"/>
                <a:ea typeface="ＭＳ Ｐゴシック" charset="0"/>
              </a:rPr>
              <a:t>L'ensemble</a:t>
            </a:r>
            <a:r>
              <a:rPr lang="en-US" dirty="0">
                <a:latin typeface="Calibri" charset="0"/>
                <a:ea typeface="ＭＳ Ｐゴシック" charset="0"/>
              </a:rPr>
              <a:t> </a:t>
            </a:r>
            <a:r>
              <a:rPr lang="en-US" dirty="0">
                <a:latin typeface="Calibri" charset="0"/>
                <a:ea typeface="ＭＳ Ｐゴシック" charset="0"/>
                <a:sym typeface="Symbol" charset="0"/>
              </a:rPr>
              <a:t> one token or two?</a:t>
            </a:r>
          </a:p>
          <a:p>
            <a:pPr lvl="2" eaLnBrk="1" hangingPunct="1"/>
            <a:r>
              <a:rPr lang="en-US" b="1" i="1" dirty="0">
                <a:latin typeface="Calibri" charset="0"/>
                <a:ea typeface="ＭＳ Ｐゴシック" charset="0"/>
                <a:sym typeface="Symbol" charset="0"/>
              </a:rPr>
              <a:t>L </a:t>
            </a:r>
            <a:r>
              <a:rPr lang="en-US" dirty="0">
                <a:latin typeface="Calibri" charset="0"/>
                <a:ea typeface="ＭＳ Ｐゴシック" charset="0"/>
                <a:sym typeface="Symbol" charset="0"/>
              </a:rPr>
              <a:t>? </a:t>
            </a:r>
            <a:r>
              <a:rPr lang="en-US" b="1" i="1" dirty="0" smtClean="0">
                <a:latin typeface="Calibri" charset="0"/>
                <a:ea typeface="ＭＳ Ｐゴシック" charset="0"/>
                <a:sym typeface="Symbol" charset="0"/>
              </a:rPr>
              <a:t>L</a:t>
            </a:r>
            <a:r>
              <a:rPr lang="en-US" altLang="ja-JP" b="1" i="1" dirty="0" smtClean="0">
                <a:latin typeface="Calibri" charset="0"/>
                <a:ea typeface="ＭＳ Ｐゴシック" charset="0"/>
                <a:sym typeface="Symbol" charset="0"/>
              </a:rPr>
              <a:t>’</a:t>
            </a:r>
            <a:r>
              <a:rPr lang="en-US" b="1" i="1" dirty="0" smtClean="0">
                <a:latin typeface="Calibri" charset="0"/>
                <a:ea typeface="ＭＳ Ｐゴシック" charset="0"/>
                <a:sym typeface="Symbol" charset="0"/>
              </a:rPr>
              <a:t> </a:t>
            </a:r>
            <a:r>
              <a:rPr lang="en-US" dirty="0">
                <a:latin typeface="Calibri" charset="0"/>
                <a:ea typeface="ＭＳ Ｐゴシック" charset="0"/>
                <a:sym typeface="Symbol" charset="0"/>
              </a:rPr>
              <a:t>? </a:t>
            </a:r>
            <a:r>
              <a:rPr lang="en-US" b="1" i="1" dirty="0">
                <a:latin typeface="Calibri" charset="0"/>
                <a:ea typeface="ＭＳ Ｐゴシック" charset="0"/>
                <a:sym typeface="Symbol" charset="0"/>
              </a:rPr>
              <a:t>Le </a:t>
            </a:r>
            <a:r>
              <a:rPr lang="en-US" dirty="0">
                <a:latin typeface="Calibri" charset="0"/>
                <a:ea typeface="ＭＳ Ｐゴシック" charset="0"/>
                <a:sym typeface="Symbol" charset="0"/>
              </a:rPr>
              <a:t>?</a:t>
            </a:r>
          </a:p>
          <a:p>
            <a:pPr lvl="2" eaLnBrk="1" hangingPunct="1"/>
            <a:r>
              <a:rPr lang="en-US" dirty="0">
                <a:latin typeface="Calibri" charset="0"/>
                <a:ea typeface="ＭＳ Ｐゴシック" charset="0"/>
                <a:sym typeface="Symbol" charset="0"/>
              </a:rPr>
              <a:t>Want </a:t>
            </a:r>
            <a:r>
              <a:rPr lang="en-US" b="1" i="1" dirty="0" err="1" smtClean="0">
                <a:latin typeface="Calibri" charset="0"/>
                <a:ea typeface="ＭＳ Ｐゴシック" charset="0"/>
                <a:sym typeface="Symbol" charset="0"/>
              </a:rPr>
              <a:t>l</a:t>
            </a:r>
            <a:r>
              <a:rPr lang="en-US" altLang="ja-JP" b="1" i="1" dirty="0" err="1" smtClean="0">
                <a:latin typeface="Calibri" charset="0"/>
                <a:ea typeface="ＭＳ Ｐゴシック" charset="0"/>
                <a:sym typeface="Symbol" charset="0"/>
              </a:rPr>
              <a:t>’</a:t>
            </a:r>
            <a:r>
              <a:rPr lang="en-US" b="1" i="1" dirty="0" err="1" smtClean="0">
                <a:latin typeface="Calibri" charset="0"/>
                <a:ea typeface="ＭＳ Ｐゴシック" charset="0"/>
                <a:sym typeface="Symbol" charset="0"/>
              </a:rPr>
              <a:t>ensemble</a:t>
            </a:r>
            <a:r>
              <a:rPr lang="en-US" dirty="0" smtClean="0">
                <a:latin typeface="Calibri" charset="0"/>
                <a:ea typeface="ＭＳ Ｐゴシック" charset="0"/>
                <a:sym typeface="Symbol" charset="0"/>
              </a:rPr>
              <a:t> </a:t>
            </a:r>
            <a:r>
              <a:rPr lang="en-US" dirty="0">
                <a:latin typeface="Calibri" charset="0"/>
                <a:ea typeface="ＭＳ Ｐゴシック" charset="0"/>
                <a:sym typeface="Symbol" charset="0"/>
              </a:rPr>
              <a:t>to match with </a:t>
            </a:r>
            <a:r>
              <a:rPr lang="en-US" b="1" i="1" dirty="0">
                <a:latin typeface="Calibri" charset="0"/>
                <a:ea typeface="ＭＳ Ｐゴシック" charset="0"/>
                <a:sym typeface="Symbol" charset="0"/>
              </a:rPr>
              <a:t>un ensemble</a:t>
            </a:r>
          </a:p>
          <a:p>
            <a:pPr lvl="3" eaLnBrk="1" hangingPunct="1"/>
            <a:r>
              <a:rPr lang="en-US" dirty="0">
                <a:latin typeface="Calibri" charset="0"/>
                <a:ea typeface="ＭＳ Ｐゴシック" charset="0"/>
                <a:sym typeface="Symbol" charset="0"/>
              </a:rPr>
              <a:t>Until at least 2003, it </a:t>
            </a:r>
            <a:r>
              <a:rPr lang="en-US" dirty="0" smtClean="0">
                <a:latin typeface="Calibri" charset="0"/>
                <a:ea typeface="ＭＳ Ｐゴシック" charset="0"/>
                <a:sym typeface="Symbol" charset="0"/>
              </a:rPr>
              <a:t>didn</a:t>
            </a:r>
            <a:r>
              <a:rPr lang="en-US" altLang="ja-JP" dirty="0" smtClean="0">
                <a:latin typeface="Calibri" charset="0"/>
                <a:ea typeface="ＭＳ Ｐゴシック" charset="0"/>
                <a:sym typeface="Symbol" charset="0"/>
              </a:rPr>
              <a:t>’t </a:t>
            </a:r>
            <a:r>
              <a:rPr lang="en-US" dirty="0" smtClean="0">
                <a:latin typeface="Calibri" charset="0"/>
                <a:ea typeface="ＭＳ Ｐゴシック" charset="0"/>
                <a:sym typeface="Symbol" charset="0"/>
              </a:rPr>
              <a:t>on </a:t>
            </a:r>
            <a:r>
              <a:rPr lang="en-US" dirty="0">
                <a:latin typeface="Calibri" charset="0"/>
                <a:ea typeface="ＭＳ Ｐゴシック" charset="0"/>
                <a:sym typeface="Symbol" charset="0"/>
              </a:rPr>
              <a:t>Google</a:t>
            </a:r>
          </a:p>
          <a:p>
            <a:pPr lvl="4" eaLnBrk="1" hangingPunct="1"/>
            <a:r>
              <a:rPr lang="en-US" dirty="0">
                <a:solidFill>
                  <a:srgbClr val="C0504D"/>
                </a:solidFill>
                <a:latin typeface="Calibri" charset="0"/>
                <a:ea typeface="ＭＳ Ｐゴシック" charset="0"/>
                <a:sym typeface="Symbol" charset="0"/>
              </a:rPr>
              <a:t>Internationalization!</a:t>
            </a:r>
          </a:p>
          <a:p>
            <a:pPr lvl="1" eaLnBrk="1" hangingPunct="1"/>
            <a:endParaRPr lang="en-US" sz="1600" b="1" i="1" dirty="0">
              <a:latin typeface="Calibri" charset="0"/>
              <a:ea typeface="ＭＳ Ｐゴシック" charset="0"/>
              <a:sym typeface="Symbol" charset="0"/>
            </a:endParaRPr>
          </a:p>
          <a:p>
            <a:pPr eaLnBrk="1" hangingPunct="1"/>
            <a:r>
              <a:rPr lang="en-US" dirty="0">
                <a:latin typeface="Calibri" charset="0"/>
                <a:ea typeface="ＭＳ Ｐゴシック" charset="0"/>
                <a:cs typeface="ＭＳ Ｐゴシック" charset="0"/>
                <a:sym typeface="Symbol" charset="0"/>
              </a:rPr>
              <a:t>German noun compounds are not segmented</a:t>
            </a:r>
          </a:p>
          <a:p>
            <a:pPr lvl="1" eaLnBrk="1" hangingPunct="1"/>
            <a:r>
              <a:rPr lang="en-US" sz="2000" b="1" i="1" dirty="0" err="1">
                <a:latin typeface="Calibri" charset="0"/>
                <a:ea typeface="ＭＳ Ｐゴシック" charset="0"/>
                <a:sym typeface="Symbol" charset="0"/>
              </a:rPr>
              <a:t>Lebensversicherungsgesellschaftsangestellter</a:t>
            </a:r>
            <a:endParaRPr lang="en-US" sz="2000" b="1" i="1" dirty="0">
              <a:latin typeface="Calibri" charset="0"/>
              <a:ea typeface="ＭＳ Ｐゴシック" charset="0"/>
              <a:sym typeface="Symbol" charset="0"/>
            </a:endParaRPr>
          </a:p>
          <a:p>
            <a:pPr lvl="1" eaLnBrk="1" hangingPunct="1"/>
            <a:r>
              <a:rPr lang="en-US" altLang="ja-JP" sz="2000" dirty="0" smtClean="0">
                <a:latin typeface="Calibri" charset="0"/>
                <a:ea typeface="ＭＳ Ｐゴシック" charset="0"/>
                <a:sym typeface="Symbol" charset="0"/>
              </a:rPr>
              <a:t>‘</a:t>
            </a:r>
            <a:r>
              <a:rPr lang="en-US" sz="2000" dirty="0" smtClean="0">
                <a:latin typeface="Calibri" charset="0"/>
                <a:ea typeface="ＭＳ Ｐゴシック" charset="0"/>
                <a:sym typeface="Symbol" charset="0"/>
              </a:rPr>
              <a:t>life </a:t>
            </a:r>
            <a:r>
              <a:rPr lang="en-US" sz="2000" dirty="0">
                <a:latin typeface="Calibri" charset="0"/>
                <a:ea typeface="ＭＳ Ｐゴシック" charset="0"/>
                <a:sym typeface="Symbol" charset="0"/>
              </a:rPr>
              <a:t>insurance company </a:t>
            </a:r>
            <a:r>
              <a:rPr lang="en-US" sz="2000" dirty="0" smtClean="0">
                <a:latin typeface="Calibri" charset="0"/>
                <a:ea typeface="ＭＳ Ｐゴシック" charset="0"/>
                <a:sym typeface="Symbol" charset="0"/>
              </a:rPr>
              <a:t>employee’</a:t>
            </a:r>
            <a:endParaRPr lang="en-US" sz="2000" dirty="0">
              <a:latin typeface="Calibri" charset="0"/>
              <a:ea typeface="ＭＳ Ｐゴシック" charset="0"/>
              <a:sym typeface="Symbol" charset="0"/>
            </a:endParaRPr>
          </a:p>
          <a:p>
            <a:pPr lvl="1" eaLnBrk="1" hangingPunct="1"/>
            <a:r>
              <a:rPr lang="en-US" sz="2000" dirty="0">
                <a:latin typeface="Calibri" charset="0"/>
                <a:ea typeface="ＭＳ Ｐゴシック" charset="0"/>
                <a:sym typeface="Symbol" charset="0"/>
              </a:rPr>
              <a:t>German retrieval systems benefit greatly from a </a:t>
            </a:r>
            <a:r>
              <a:rPr lang="en-US" sz="2000" b="1" dirty="0">
                <a:latin typeface="Calibri" charset="0"/>
                <a:ea typeface="ＭＳ Ｐゴシック" charset="0"/>
                <a:sym typeface="Symbol" charset="0"/>
              </a:rPr>
              <a:t>compound splitter </a:t>
            </a:r>
            <a:r>
              <a:rPr lang="en-US" sz="2000" dirty="0">
                <a:latin typeface="Calibri" charset="0"/>
                <a:ea typeface="ＭＳ Ｐゴシック" charset="0"/>
                <a:sym typeface="Symbol" charset="0"/>
              </a:rPr>
              <a:t>module</a:t>
            </a:r>
          </a:p>
          <a:p>
            <a:pPr lvl="3" eaLnBrk="1" hangingPunct="1"/>
            <a:r>
              <a:rPr lang="en-US" sz="1600" dirty="0">
                <a:latin typeface="Calibri" charset="0"/>
                <a:ea typeface="ＭＳ Ｐゴシック" charset="0"/>
                <a:sym typeface="Symbol" charset="0"/>
              </a:rPr>
              <a:t>Can give a 15% performance boost for German </a:t>
            </a:r>
          </a:p>
        </p:txBody>
      </p:sp>
      <p:sp>
        <p:nvSpPr>
          <p:cNvPr id="29700" name="TextBox 4"/>
          <p:cNvSpPr txBox="1">
            <a:spLocks noChangeArrowheads="1"/>
          </p:cNvSpPr>
          <p:nvPr/>
        </p:nvSpPr>
        <p:spPr bwMode="auto">
          <a:xfrm>
            <a:off x="7620000" y="-33338"/>
            <a:ext cx="1163638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  <a:cs typeface="Arial Unicode MS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Lucida Sans" charset="0"/>
                <a:ea typeface="Arial Unicode MS" charset="0"/>
                <a:cs typeface="Arial Unicode MS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Lucida Sans" charset="0"/>
                <a:ea typeface="Arial Unicode MS" charset="0"/>
                <a:cs typeface="Arial Unicode MS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Lucida Sans" charset="0"/>
                <a:ea typeface="Arial Unicode MS" charset="0"/>
                <a:cs typeface="Arial Unicode MS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Lucida Sans" charset="0"/>
                <a:ea typeface="Arial Unicode MS" charset="0"/>
                <a:cs typeface="Arial Unicode MS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Arial Unicode MS" charset="0"/>
                <a:cs typeface="Arial Unicode MS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Arial Unicode MS" charset="0"/>
                <a:cs typeface="Arial Unicode MS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Arial Unicode MS" charset="0"/>
                <a:cs typeface="Arial Unicode MS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Arial Unicode MS" charset="0"/>
                <a:cs typeface="Arial Unicode MS" charset="0"/>
              </a:defRPr>
            </a:lvl9pPr>
          </a:lstStyle>
          <a:p>
            <a:pPr eaLnBrk="1" hangingPunct="1"/>
            <a:r>
              <a:rPr lang="en-US" sz="1600">
                <a:solidFill>
                  <a:srgbClr val="FBFCFF"/>
                </a:solidFill>
              </a:rPr>
              <a:t>Sec. 2.2.1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9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9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9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9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9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9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99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99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699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1026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>
                <a:latin typeface="Calibri" charset="0"/>
                <a:ea typeface="ＭＳ Ｐゴシック" charset="0"/>
                <a:cs typeface="ＭＳ Ｐゴシック" charset="0"/>
              </a:rPr>
              <a:t>Tokenization: language issues</a:t>
            </a:r>
          </a:p>
        </p:txBody>
      </p:sp>
      <p:sp>
        <p:nvSpPr>
          <p:cNvPr id="30723" name="Rectangle 1027"/>
          <p:cNvSpPr>
            <a:spLocks noGrp="1" noChangeArrowheads="1"/>
          </p:cNvSpPr>
          <p:nvPr>
            <p:ph type="body" idx="1"/>
          </p:nvPr>
        </p:nvSpPr>
        <p:spPr>
          <a:xfrm>
            <a:off x="533400" y="1676400"/>
            <a:ext cx="7772400" cy="4876800"/>
          </a:xfrm>
        </p:spPr>
        <p:txBody>
          <a:bodyPr/>
          <a:lstStyle/>
          <a:p>
            <a:pPr eaLnBrk="1" hangingPunct="1"/>
            <a:r>
              <a:rPr lang="en-US">
                <a:latin typeface="Calibri" charset="0"/>
                <a:ea typeface="ＭＳ Ｐゴシック" charset="0"/>
                <a:cs typeface="ＭＳ Ｐゴシック" charset="0"/>
                <a:sym typeface="Symbol" charset="0"/>
              </a:rPr>
              <a:t>Chinese and Japanese have no spaces between words:</a:t>
            </a:r>
          </a:p>
          <a:p>
            <a:pPr lvl="1" eaLnBrk="1" hangingPunct="1"/>
            <a:r>
              <a:rPr lang="ja-JP" altLang="en-US">
                <a:latin typeface="Calibri" charset="0"/>
                <a:ea typeface="ＭＳ Ｐゴシック" charset="0"/>
                <a:cs typeface="ＭＳ Ｐゴシック" charset="0"/>
                <a:sym typeface="Symbol" charset="0"/>
              </a:rPr>
              <a:t>莎拉波娃现在居住在美国东南部的佛罗里达。</a:t>
            </a:r>
          </a:p>
          <a:p>
            <a:pPr lvl="1" eaLnBrk="1" hangingPunct="1"/>
            <a:r>
              <a:rPr lang="en-US">
                <a:latin typeface="Calibri" charset="0"/>
                <a:ea typeface="ＭＳ Ｐゴシック" charset="0"/>
                <a:sym typeface="Symbol" charset="0"/>
              </a:rPr>
              <a:t>Not always guaranteed a unique tokenization</a:t>
            </a:r>
            <a:r>
              <a:rPr lang="ja-JP" altLang="en-US">
                <a:latin typeface="Calibri" charset="0"/>
                <a:ea typeface="ＭＳ Ｐゴシック" charset="0"/>
                <a:sym typeface="Symbol" charset="0"/>
              </a:rPr>
              <a:t> </a:t>
            </a:r>
            <a:endParaRPr lang="en-US">
              <a:latin typeface="Calibri" charset="0"/>
              <a:ea typeface="ＭＳ Ｐゴシック" charset="0"/>
              <a:sym typeface="Symbol" charset="0"/>
            </a:endParaRPr>
          </a:p>
          <a:p>
            <a:pPr eaLnBrk="1" hangingPunct="1"/>
            <a:r>
              <a:rPr lang="en-US">
                <a:latin typeface="Calibri" charset="0"/>
                <a:ea typeface="ＭＳ Ｐゴシック" charset="0"/>
                <a:cs typeface="ＭＳ Ｐゴシック" charset="0"/>
                <a:sym typeface="Symbol" charset="0"/>
              </a:rPr>
              <a:t>Further complicated in Japanese, with multiple alphabets intermingled</a:t>
            </a:r>
          </a:p>
          <a:p>
            <a:pPr lvl="1" eaLnBrk="1" hangingPunct="1"/>
            <a:r>
              <a:rPr lang="en-US">
                <a:latin typeface="Calibri" charset="0"/>
                <a:ea typeface="ＭＳ Ｐゴシック" charset="0"/>
                <a:sym typeface="Symbol" charset="0"/>
              </a:rPr>
              <a:t>Dates/amounts in multiple formats</a:t>
            </a:r>
          </a:p>
        </p:txBody>
      </p:sp>
      <p:sp>
        <p:nvSpPr>
          <p:cNvPr id="30724" name="Text Box 1037"/>
          <p:cNvSpPr txBox="1">
            <a:spLocks noChangeArrowheads="1"/>
          </p:cNvSpPr>
          <p:nvPr/>
        </p:nvSpPr>
        <p:spPr bwMode="auto">
          <a:xfrm>
            <a:off x="76200" y="4876800"/>
            <a:ext cx="8888413" cy="412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marL="24161750" indent="-24161750"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  <a:cs typeface="Arial Unicode MS" charset="0"/>
              </a:defRPr>
            </a:lvl1pPr>
            <a:lvl2pPr eaLnBrk="0" hangingPunct="0">
              <a:defRPr sz="2400">
                <a:solidFill>
                  <a:schemeClr val="tx1"/>
                </a:solidFill>
                <a:latin typeface="Lucida Sans" charset="0"/>
                <a:ea typeface="Arial Unicode MS" charset="0"/>
                <a:cs typeface="Arial Unicode MS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Lucida Sans" charset="0"/>
                <a:ea typeface="Arial Unicode MS" charset="0"/>
                <a:cs typeface="Arial Unicode MS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Lucida Sans" charset="0"/>
                <a:ea typeface="Arial Unicode MS" charset="0"/>
                <a:cs typeface="Arial Unicode MS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Lucida Sans" charset="0"/>
                <a:ea typeface="Arial Unicode MS" charset="0"/>
                <a:cs typeface="Arial Unicode MS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Arial Unicode MS" charset="0"/>
                <a:cs typeface="Arial Unicode MS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Arial Unicode MS" charset="0"/>
                <a:cs typeface="Arial Unicode MS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Arial Unicode MS" charset="0"/>
                <a:cs typeface="Arial Unicode MS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Arial Unicode MS" charset="0"/>
                <a:cs typeface="Arial Unicode MS" charset="0"/>
              </a:defRPr>
            </a:lvl9pPr>
          </a:lstStyle>
          <a:p>
            <a:pPr lvl="1" eaLnBrk="1" hangingPunct="1">
              <a:spcBef>
                <a:spcPct val="20000"/>
              </a:spcBef>
              <a:buClr>
                <a:schemeClr val="tx1"/>
              </a:buClr>
              <a:buSzPct val="55000"/>
              <a:buFont typeface="Wingdings" charset="0"/>
              <a:buNone/>
            </a:pPr>
            <a:r>
              <a:rPr lang="ja-JP" altLang="en-US" sz="2100" b="1" i="1">
                <a:latin typeface="Tahoma" charset="0"/>
                <a:ea typeface="ＭＳ Ｐゴシック" charset="0"/>
                <a:cs typeface="ＭＳ Ｐゴシック" charset="0"/>
              </a:rPr>
              <a:t>フォーチュン</a:t>
            </a:r>
            <a:r>
              <a:rPr lang="en-US" altLang="ja-JP" sz="2100" b="1" i="1">
                <a:latin typeface="Tahoma" charset="0"/>
                <a:ea typeface="ＭＳ Ｐゴシック" charset="0"/>
                <a:cs typeface="ＭＳ Ｐゴシック" charset="0"/>
              </a:rPr>
              <a:t>500</a:t>
            </a:r>
            <a:r>
              <a:rPr lang="ja-JP" altLang="en-US" sz="2100" b="1" i="1">
                <a:latin typeface="Tahoma" charset="0"/>
                <a:ea typeface="ＭＳ Ｐゴシック" charset="0"/>
                <a:cs typeface="ＭＳ Ｐゴシック" charset="0"/>
              </a:rPr>
              <a:t>社は情報不足のため時間あた</a:t>
            </a:r>
            <a:r>
              <a:rPr lang="en-US" altLang="ja-JP" sz="2100" b="1" i="1">
                <a:latin typeface="Tahoma" charset="0"/>
                <a:ea typeface="ＭＳ Ｐゴシック" charset="0"/>
                <a:cs typeface="ＭＳ Ｐゴシック" charset="0"/>
              </a:rPr>
              <a:t>$500K(</a:t>
            </a:r>
            <a:r>
              <a:rPr lang="ja-JP" altLang="en-US" sz="2100" b="1" i="1">
                <a:latin typeface="Tahoma" charset="0"/>
                <a:ea typeface="ＭＳ Ｐゴシック" charset="0"/>
                <a:cs typeface="ＭＳ Ｐゴシック" charset="0"/>
              </a:rPr>
              <a:t>約</a:t>
            </a:r>
            <a:r>
              <a:rPr lang="en-US" altLang="ja-JP" sz="2100" b="1" i="1">
                <a:latin typeface="Tahoma" charset="0"/>
                <a:ea typeface="ＭＳ Ｐゴシック" charset="0"/>
                <a:cs typeface="ＭＳ Ｐゴシック" charset="0"/>
              </a:rPr>
              <a:t>6,000</a:t>
            </a:r>
            <a:r>
              <a:rPr lang="ja-JP" altLang="en-US" sz="2100" b="1" i="1">
                <a:latin typeface="Tahoma" charset="0"/>
                <a:ea typeface="ＭＳ Ｐゴシック" charset="0"/>
                <a:cs typeface="ＭＳ Ｐゴシック" charset="0"/>
              </a:rPr>
              <a:t>万円</a:t>
            </a:r>
            <a:r>
              <a:rPr lang="en-US" altLang="ja-JP" sz="2100" b="1" i="1">
                <a:latin typeface="Tahoma" charset="0"/>
                <a:ea typeface="ＭＳ Ｐゴシック" charset="0"/>
                <a:cs typeface="ＭＳ Ｐゴシック" charset="0"/>
              </a:rPr>
              <a:t>)</a:t>
            </a:r>
            <a:endParaRPr lang="en-US" b="1" i="1">
              <a:ea typeface="ＭＳ Ｐゴシック" charset="0"/>
            </a:endParaRPr>
          </a:p>
        </p:txBody>
      </p:sp>
      <p:grpSp>
        <p:nvGrpSpPr>
          <p:cNvPr id="30725" name="Group 1032"/>
          <p:cNvGrpSpPr>
            <a:grpSpLocks/>
          </p:cNvGrpSpPr>
          <p:nvPr/>
        </p:nvGrpSpPr>
        <p:grpSpPr bwMode="auto">
          <a:xfrm>
            <a:off x="1371600" y="5486400"/>
            <a:ext cx="5726113" cy="457200"/>
            <a:chOff x="422" y="3792"/>
            <a:chExt cx="3607" cy="288"/>
          </a:xfrm>
        </p:grpSpPr>
        <p:sp>
          <p:nvSpPr>
            <p:cNvPr id="30739" name="Text Box 1028"/>
            <p:cNvSpPr txBox="1">
              <a:spLocks noChangeArrowheads="1"/>
            </p:cNvSpPr>
            <p:nvPr/>
          </p:nvSpPr>
          <p:spPr bwMode="auto">
            <a:xfrm>
              <a:off x="422" y="3792"/>
              <a:ext cx="968" cy="288"/>
            </a:xfrm>
            <a:prstGeom prst="rect">
              <a:avLst/>
            </a:prstGeom>
            <a:solidFill>
              <a:schemeClr val="accent1">
                <a:alpha val="50195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Lucida Sans" charset="0"/>
                  <a:ea typeface="ＭＳ Ｐゴシック" charset="0"/>
                  <a:cs typeface="Arial Unicode MS" charset="0"/>
                </a:defRPr>
              </a:lvl1pPr>
              <a:lvl2pPr marL="37931725" indent="-37474525" eaLnBrk="0" hangingPunct="0">
                <a:defRPr sz="2400">
                  <a:solidFill>
                    <a:schemeClr val="tx1"/>
                  </a:solidFill>
                  <a:latin typeface="Lucida Sans" charset="0"/>
                  <a:ea typeface="Arial Unicode MS" charset="0"/>
                  <a:cs typeface="Arial Unicode MS" charset="0"/>
                </a:defRPr>
              </a:lvl2pPr>
              <a:lvl3pPr eaLnBrk="0" hangingPunct="0">
                <a:defRPr sz="2400">
                  <a:solidFill>
                    <a:schemeClr val="tx1"/>
                  </a:solidFill>
                  <a:latin typeface="Lucida Sans" charset="0"/>
                  <a:ea typeface="Arial Unicode MS" charset="0"/>
                  <a:cs typeface="Arial Unicode MS" charset="0"/>
                </a:defRPr>
              </a:lvl3pPr>
              <a:lvl4pPr eaLnBrk="0" hangingPunct="0">
                <a:defRPr sz="2400">
                  <a:solidFill>
                    <a:schemeClr val="tx1"/>
                  </a:solidFill>
                  <a:latin typeface="Lucida Sans" charset="0"/>
                  <a:ea typeface="Arial Unicode MS" charset="0"/>
                  <a:cs typeface="Arial Unicode MS" charset="0"/>
                </a:defRPr>
              </a:lvl4pPr>
              <a:lvl5pPr eaLnBrk="0" hangingPunct="0">
                <a:defRPr sz="2400">
                  <a:solidFill>
                    <a:schemeClr val="tx1"/>
                  </a:solidFill>
                  <a:latin typeface="Lucida Sans" charset="0"/>
                  <a:ea typeface="Arial Unicode MS" charset="0"/>
                  <a:cs typeface="Arial Unicode MS" charset="0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Lucida Sans" charset="0"/>
                  <a:ea typeface="Arial Unicode MS" charset="0"/>
                  <a:cs typeface="Arial Unicode MS" charset="0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Lucida Sans" charset="0"/>
                  <a:ea typeface="Arial Unicode MS" charset="0"/>
                  <a:cs typeface="Arial Unicode MS" charset="0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Lucida Sans" charset="0"/>
                  <a:ea typeface="Arial Unicode MS" charset="0"/>
                  <a:cs typeface="Arial Unicode MS" charset="0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Lucida Sans" charset="0"/>
                  <a:ea typeface="Arial Unicode MS" charset="0"/>
                  <a:cs typeface="Arial Unicode MS" charset="0"/>
                </a:defRPr>
              </a:lvl9pPr>
            </a:lstStyle>
            <a:p>
              <a:pPr eaLnBrk="1" hangingPunct="1"/>
              <a:r>
                <a:rPr lang="en-US"/>
                <a:t>Katakana</a:t>
              </a:r>
            </a:p>
          </p:txBody>
        </p:sp>
        <p:sp>
          <p:nvSpPr>
            <p:cNvPr id="30740" name="Text Box 1029"/>
            <p:cNvSpPr txBox="1">
              <a:spLocks noChangeArrowheads="1"/>
            </p:cNvSpPr>
            <p:nvPr/>
          </p:nvSpPr>
          <p:spPr bwMode="auto">
            <a:xfrm>
              <a:off x="1499" y="3792"/>
              <a:ext cx="949" cy="288"/>
            </a:xfrm>
            <a:prstGeom prst="rect">
              <a:avLst/>
            </a:prstGeom>
            <a:solidFill>
              <a:schemeClr val="accent1">
                <a:alpha val="50195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Lucida Sans" charset="0"/>
                  <a:ea typeface="ＭＳ Ｐゴシック" charset="0"/>
                  <a:cs typeface="Arial Unicode MS" charset="0"/>
                </a:defRPr>
              </a:lvl1pPr>
              <a:lvl2pPr marL="37931725" indent="-37474525" eaLnBrk="0" hangingPunct="0">
                <a:defRPr sz="2400">
                  <a:solidFill>
                    <a:schemeClr val="tx1"/>
                  </a:solidFill>
                  <a:latin typeface="Lucida Sans" charset="0"/>
                  <a:ea typeface="Arial Unicode MS" charset="0"/>
                  <a:cs typeface="Arial Unicode MS" charset="0"/>
                </a:defRPr>
              </a:lvl2pPr>
              <a:lvl3pPr eaLnBrk="0" hangingPunct="0">
                <a:defRPr sz="2400">
                  <a:solidFill>
                    <a:schemeClr val="tx1"/>
                  </a:solidFill>
                  <a:latin typeface="Lucida Sans" charset="0"/>
                  <a:ea typeface="Arial Unicode MS" charset="0"/>
                  <a:cs typeface="Arial Unicode MS" charset="0"/>
                </a:defRPr>
              </a:lvl3pPr>
              <a:lvl4pPr eaLnBrk="0" hangingPunct="0">
                <a:defRPr sz="2400">
                  <a:solidFill>
                    <a:schemeClr val="tx1"/>
                  </a:solidFill>
                  <a:latin typeface="Lucida Sans" charset="0"/>
                  <a:ea typeface="Arial Unicode MS" charset="0"/>
                  <a:cs typeface="Arial Unicode MS" charset="0"/>
                </a:defRPr>
              </a:lvl4pPr>
              <a:lvl5pPr eaLnBrk="0" hangingPunct="0">
                <a:defRPr sz="2400">
                  <a:solidFill>
                    <a:schemeClr val="tx1"/>
                  </a:solidFill>
                  <a:latin typeface="Lucida Sans" charset="0"/>
                  <a:ea typeface="Arial Unicode MS" charset="0"/>
                  <a:cs typeface="Arial Unicode MS" charset="0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Lucida Sans" charset="0"/>
                  <a:ea typeface="Arial Unicode MS" charset="0"/>
                  <a:cs typeface="Arial Unicode MS" charset="0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Lucida Sans" charset="0"/>
                  <a:ea typeface="Arial Unicode MS" charset="0"/>
                  <a:cs typeface="Arial Unicode MS" charset="0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Lucida Sans" charset="0"/>
                  <a:ea typeface="Arial Unicode MS" charset="0"/>
                  <a:cs typeface="Arial Unicode MS" charset="0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Lucida Sans" charset="0"/>
                  <a:ea typeface="Arial Unicode MS" charset="0"/>
                  <a:cs typeface="Arial Unicode MS" charset="0"/>
                </a:defRPr>
              </a:lvl9pPr>
            </a:lstStyle>
            <a:p>
              <a:pPr eaLnBrk="1" hangingPunct="1"/>
              <a:r>
                <a:rPr lang="en-US"/>
                <a:t>Hiragana</a:t>
              </a:r>
            </a:p>
          </p:txBody>
        </p:sp>
        <p:sp>
          <p:nvSpPr>
            <p:cNvPr id="30741" name="Text Box 1030"/>
            <p:cNvSpPr txBox="1">
              <a:spLocks noChangeArrowheads="1"/>
            </p:cNvSpPr>
            <p:nvPr/>
          </p:nvSpPr>
          <p:spPr bwMode="auto">
            <a:xfrm>
              <a:off x="2603" y="3792"/>
              <a:ext cx="580" cy="288"/>
            </a:xfrm>
            <a:prstGeom prst="rect">
              <a:avLst/>
            </a:prstGeom>
            <a:solidFill>
              <a:schemeClr val="accent1">
                <a:alpha val="50195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Lucida Sans" charset="0"/>
                  <a:ea typeface="ＭＳ Ｐゴシック" charset="0"/>
                  <a:cs typeface="Arial Unicode MS" charset="0"/>
                </a:defRPr>
              </a:lvl1pPr>
              <a:lvl2pPr marL="37931725" indent="-37474525" eaLnBrk="0" hangingPunct="0">
                <a:defRPr sz="2400">
                  <a:solidFill>
                    <a:schemeClr val="tx1"/>
                  </a:solidFill>
                  <a:latin typeface="Lucida Sans" charset="0"/>
                  <a:ea typeface="Arial Unicode MS" charset="0"/>
                  <a:cs typeface="Arial Unicode MS" charset="0"/>
                </a:defRPr>
              </a:lvl2pPr>
              <a:lvl3pPr eaLnBrk="0" hangingPunct="0">
                <a:defRPr sz="2400">
                  <a:solidFill>
                    <a:schemeClr val="tx1"/>
                  </a:solidFill>
                  <a:latin typeface="Lucida Sans" charset="0"/>
                  <a:ea typeface="Arial Unicode MS" charset="0"/>
                  <a:cs typeface="Arial Unicode MS" charset="0"/>
                </a:defRPr>
              </a:lvl3pPr>
              <a:lvl4pPr eaLnBrk="0" hangingPunct="0">
                <a:defRPr sz="2400">
                  <a:solidFill>
                    <a:schemeClr val="tx1"/>
                  </a:solidFill>
                  <a:latin typeface="Lucida Sans" charset="0"/>
                  <a:ea typeface="Arial Unicode MS" charset="0"/>
                  <a:cs typeface="Arial Unicode MS" charset="0"/>
                </a:defRPr>
              </a:lvl4pPr>
              <a:lvl5pPr eaLnBrk="0" hangingPunct="0">
                <a:defRPr sz="2400">
                  <a:solidFill>
                    <a:schemeClr val="tx1"/>
                  </a:solidFill>
                  <a:latin typeface="Lucida Sans" charset="0"/>
                  <a:ea typeface="Arial Unicode MS" charset="0"/>
                  <a:cs typeface="Arial Unicode MS" charset="0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Lucida Sans" charset="0"/>
                  <a:ea typeface="Arial Unicode MS" charset="0"/>
                  <a:cs typeface="Arial Unicode MS" charset="0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Lucida Sans" charset="0"/>
                  <a:ea typeface="Arial Unicode MS" charset="0"/>
                  <a:cs typeface="Arial Unicode MS" charset="0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Lucida Sans" charset="0"/>
                  <a:ea typeface="Arial Unicode MS" charset="0"/>
                  <a:cs typeface="Arial Unicode MS" charset="0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Lucida Sans" charset="0"/>
                  <a:ea typeface="Arial Unicode MS" charset="0"/>
                  <a:cs typeface="Arial Unicode MS" charset="0"/>
                </a:defRPr>
              </a:lvl9pPr>
            </a:lstStyle>
            <a:p>
              <a:pPr eaLnBrk="1" hangingPunct="1"/>
              <a:r>
                <a:rPr lang="en-US"/>
                <a:t>Kanji</a:t>
              </a:r>
            </a:p>
          </p:txBody>
        </p:sp>
        <p:sp>
          <p:nvSpPr>
            <p:cNvPr id="30742" name="Text Box 1031"/>
            <p:cNvSpPr txBox="1">
              <a:spLocks noChangeArrowheads="1"/>
            </p:cNvSpPr>
            <p:nvPr/>
          </p:nvSpPr>
          <p:spPr bwMode="auto">
            <a:xfrm>
              <a:off x="3275" y="3792"/>
              <a:ext cx="754" cy="288"/>
            </a:xfrm>
            <a:prstGeom prst="rect">
              <a:avLst/>
            </a:prstGeom>
            <a:solidFill>
              <a:schemeClr val="accent1">
                <a:alpha val="50195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Lucida Sans" charset="0"/>
                  <a:ea typeface="ＭＳ Ｐゴシック" charset="0"/>
                  <a:cs typeface="Arial Unicode MS" charset="0"/>
                </a:defRPr>
              </a:lvl1pPr>
              <a:lvl2pPr marL="37931725" indent="-37474525" eaLnBrk="0" hangingPunct="0">
                <a:defRPr sz="2400">
                  <a:solidFill>
                    <a:schemeClr val="tx1"/>
                  </a:solidFill>
                  <a:latin typeface="Lucida Sans" charset="0"/>
                  <a:ea typeface="Arial Unicode MS" charset="0"/>
                  <a:cs typeface="Arial Unicode MS" charset="0"/>
                </a:defRPr>
              </a:lvl2pPr>
              <a:lvl3pPr eaLnBrk="0" hangingPunct="0">
                <a:defRPr sz="2400">
                  <a:solidFill>
                    <a:schemeClr val="tx1"/>
                  </a:solidFill>
                  <a:latin typeface="Lucida Sans" charset="0"/>
                  <a:ea typeface="Arial Unicode MS" charset="0"/>
                  <a:cs typeface="Arial Unicode MS" charset="0"/>
                </a:defRPr>
              </a:lvl3pPr>
              <a:lvl4pPr eaLnBrk="0" hangingPunct="0">
                <a:defRPr sz="2400">
                  <a:solidFill>
                    <a:schemeClr val="tx1"/>
                  </a:solidFill>
                  <a:latin typeface="Lucida Sans" charset="0"/>
                  <a:ea typeface="Arial Unicode MS" charset="0"/>
                  <a:cs typeface="Arial Unicode MS" charset="0"/>
                </a:defRPr>
              </a:lvl4pPr>
              <a:lvl5pPr eaLnBrk="0" hangingPunct="0">
                <a:defRPr sz="2400">
                  <a:solidFill>
                    <a:schemeClr val="tx1"/>
                  </a:solidFill>
                  <a:latin typeface="Lucida Sans" charset="0"/>
                  <a:ea typeface="Arial Unicode MS" charset="0"/>
                  <a:cs typeface="Arial Unicode MS" charset="0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Lucida Sans" charset="0"/>
                  <a:ea typeface="Arial Unicode MS" charset="0"/>
                  <a:cs typeface="Arial Unicode MS" charset="0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Lucida Sans" charset="0"/>
                  <a:ea typeface="Arial Unicode MS" charset="0"/>
                  <a:cs typeface="Arial Unicode MS" charset="0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Lucida Sans" charset="0"/>
                  <a:ea typeface="Arial Unicode MS" charset="0"/>
                  <a:cs typeface="Arial Unicode MS" charset="0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Lucida Sans" charset="0"/>
                  <a:ea typeface="Arial Unicode MS" charset="0"/>
                  <a:cs typeface="Arial Unicode MS" charset="0"/>
                </a:defRPr>
              </a:lvl9pPr>
            </a:lstStyle>
            <a:p>
              <a:pPr eaLnBrk="1" hangingPunct="1"/>
              <a:r>
                <a:rPr lang="en-US"/>
                <a:t>Romaji</a:t>
              </a:r>
            </a:p>
          </p:txBody>
        </p:sp>
      </p:grpSp>
      <p:sp>
        <p:nvSpPr>
          <p:cNvPr id="30726" name="Rectangle 1040"/>
          <p:cNvSpPr>
            <a:spLocks noChangeArrowheads="1"/>
          </p:cNvSpPr>
          <p:nvPr/>
        </p:nvSpPr>
        <p:spPr bwMode="auto">
          <a:xfrm>
            <a:off x="609600" y="4876800"/>
            <a:ext cx="1447800" cy="461963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>
            <a:spAutoFit/>
          </a:bodyPr>
          <a:lstStyle/>
          <a:p>
            <a:endParaRPr lang="en-US"/>
          </a:p>
        </p:txBody>
      </p:sp>
      <p:cxnSp>
        <p:nvCxnSpPr>
          <p:cNvPr id="30727" name="AutoShape 1041"/>
          <p:cNvCxnSpPr>
            <a:cxnSpLocks noChangeShapeType="1"/>
            <a:stCxn id="30739" idx="0"/>
            <a:endCxn id="30726" idx="2"/>
          </p:cNvCxnSpPr>
          <p:nvPr/>
        </p:nvCxnSpPr>
        <p:spPr bwMode="auto">
          <a:xfrm rot="16200000" flipV="1">
            <a:off x="1662906" y="5009357"/>
            <a:ext cx="147637" cy="806450"/>
          </a:xfrm>
          <a:prstGeom prst="straightConnector1">
            <a:avLst/>
          </a:prstGeom>
          <a:noFill/>
          <a:ln w="9525">
            <a:solidFill>
              <a:schemeClr val="tx1"/>
            </a:solidFill>
            <a:miter lim="800000"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30728" name="Rectangle 1044"/>
          <p:cNvSpPr>
            <a:spLocks noChangeArrowheads="1"/>
          </p:cNvSpPr>
          <p:nvPr/>
        </p:nvSpPr>
        <p:spPr bwMode="auto">
          <a:xfrm>
            <a:off x="4343400" y="4876800"/>
            <a:ext cx="533400" cy="461963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>
            <a:spAutoFit/>
          </a:bodyPr>
          <a:lstStyle/>
          <a:p>
            <a:endParaRPr lang="en-US"/>
          </a:p>
        </p:txBody>
      </p:sp>
      <p:cxnSp>
        <p:nvCxnSpPr>
          <p:cNvPr id="30729" name="AutoShape 1045"/>
          <p:cNvCxnSpPr>
            <a:cxnSpLocks noChangeShapeType="1"/>
            <a:stCxn id="30740" idx="0"/>
            <a:endCxn id="30728" idx="2"/>
          </p:cNvCxnSpPr>
          <p:nvPr/>
        </p:nvCxnSpPr>
        <p:spPr bwMode="auto">
          <a:xfrm rot="5400000" flipH="1" flipV="1">
            <a:off x="4148138" y="5024438"/>
            <a:ext cx="147637" cy="776287"/>
          </a:xfrm>
          <a:prstGeom prst="straightConnector1">
            <a:avLst/>
          </a:prstGeom>
          <a:noFill/>
          <a:ln w="9525">
            <a:solidFill>
              <a:schemeClr val="tx1"/>
            </a:solidFill>
            <a:miter lim="800000"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30730" name="Rectangle 1046"/>
          <p:cNvSpPr>
            <a:spLocks noChangeArrowheads="1"/>
          </p:cNvSpPr>
          <p:nvPr/>
        </p:nvSpPr>
        <p:spPr bwMode="auto">
          <a:xfrm>
            <a:off x="4876800" y="4876800"/>
            <a:ext cx="609600" cy="461963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>
            <a:spAutoFit/>
          </a:bodyPr>
          <a:lstStyle/>
          <a:p>
            <a:endParaRPr lang="en-US"/>
          </a:p>
        </p:txBody>
      </p:sp>
      <p:cxnSp>
        <p:nvCxnSpPr>
          <p:cNvPr id="30731" name="AutoShape 1047"/>
          <p:cNvCxnSpPr>
            <a:cxnSpLocks noChangeShapeType="1"/>
            <a:stCxn id="30741" idx="0"/>
            <a:endCxn id="30730" idx="2"/>
          </p:cNvCxnSpPr>
          <p:nvPr/>
        </p:nvCxnSpPr>
        <p:spPr bwMode="auto">
          <a:xfrm rot="16200000" flipV="1">
            <a:off x="5164138" y="5356225"/>
            <a:ext cx="147637" cy="112713"/>
          </a:xfrm>
          <a:prstGeom prst="straightConnector1">
            <a:avLst/>
          </a:prstGeom>
          <a:noFill/>
          <a:ln w="9525">
            <a:solidFill>
              <a:schemeClr val="tx1"/>
            </a:solidFill>
            <a:miter lim="800000"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30732" name="Rectangle 1048"/>
          <p:cNvSpPr>
            <a:spLocks noChangeArrowheads="1"/>
          </p:cNvSpPr>
          <p:nvPr/>
        </p:nvSpPr>
        <p:spPr bwMode="auto">
          <a:xfrm>
            <a:off x="6629400" y="4876800"/>
            <a:ext cx="228600" cy="3810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>
            <a:spAutoFit/>
          </a:bodyPr>
          <a:lstStyle/>
          <a:p>
            <a:endParaRPr lang="en-US"/>
          </a:p>
        </p:txBody>
      </p:sp>
      <p:cxnSp>
        <p:nvCxnSpPr>
          <p:cNvPr id="30733" name="AutoShape 1049"/>
          <p:cNvCxnSpPr>
            <a:cxnSpLocks noChangeShapeType="1"/>
            <a:stCxn id="30742" idx="0"/>
            <a:endCxn id="30732" idx="2"/>
          </p:cNvCxnSpPr>
          <p:nvPr/>
        </p:nvCxnSpPr>
        <p:spPr bwMode="auto">
          <a:xfrm rot="5400000" flipH="1" flipV="1">
            <a:off x="6507163" y="5249862"/>
            <a:ext cx="228600" cy="244475"/>
          </a:xfrm>
          <a:prstGeom prst="straightConnector1">
            <a:avLst/>
          </a:prstGeom>
          <a:noFill/>
          <a:ln w="9525">
            <a:solidFill>
              <a:schemeClr val="tx1"/>
            </a:solidFill>
            <a:miter lim="800000"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30734" name="Text Box 1051"/>
          <p:cNvSpPr txBox="1">
            <a:spLocks noChangeArrowheads="1"/>
          </p:cNvSpPr>
          <p:nvPr/>
        </p:nvSpPr>
        <p:spPr bwMode="auto">
          <a:xfrm>
            <a:off x="757238" y="6172200"/>
            <a:ext cx="7319962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  <a:cs typeface="Arial Unicode MS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Lucida Sans" charset="0"/>
                <a:ea typeface="Arial Unicode MS" charset="0"/>
                <a:cs typeface="Arial Unicode MS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Lucida Sans" charset="0"/>
                <a:ea typeface="Arial Unicode MS" charset="0"/>
                <a:cs typeface="Arial Unicode MS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Lucida Sans" charset="0"/>
                <a:ea typeface="Arial Unicode MS" charset="0"/>
                <a:cs typeface="Arial Unicode MS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Lucida Sans" charset="0"/>
                <a:ea typeface="Arial Unicode MS" charset="0"/>
                <a:cs typeface="Arial Unicode MS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Arial Unicode MS" charset="0"/>
                <a:cs typeface="Arial Unicode MS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Arial Unicode MS" charset="0"/>
                <a:cs typeface="Arial Unicode MS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Arial Unicode MS" charset="0"/>
                <a:cs typeface="Arial Unicode MS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Arial Unicode MS" charset="0"/>
                <a:cs typeface="Arial Unicode MS" charset="0"/>
              </a:defRPr>
            </a:lvl9pPr>
          </a:lstStyle>
          <a:p>
            <a:pPr eaLnBrk="1" hangingPunct="1"/>
            <a:r>
              <a:rPr lang="en-US"/>
              <a:t>End-user can express query entirely in hiragana!</a:t>
            </a:r>
          </a:p>
        </p:txBody>
      </p:sp>
      <p:grpSp>
        <p:nvGrpSpPr>
          <p:cNvPr id="30735" name="Group 1055"/>
          <p:cNvGrpSpPr>
            <a:grpSpLocks/>
          </p:cNvGrpSpPr>
          <p:nvPr/>
        </p:nvGrpSpPr>
        <p:grpSpPr bwMode="auto">
          <a:xfrm>
            <a:off x="6629400" y="4724400"/>
            <a:ext cx="1447800" cy="228600"/>
            <a:chOff x="4176" y="3168"/>
            <a:chExt cx="912" cy="144"/>
          </a:xfrm>
        </p:grpSpPr>
        <p:sp>
          <p:nvSpPr>
            <p:cNvPr id="30737" name="Line 1053"/>
            <p:cNvSpPr>
              <a:spLocks noChangeShapeType="1"/>
            </p:cNvSpPr>
            <p:nvPr/>
          </p:nvSpPr>
          <p:spPr bwMode="auto">
            <a:xfrm>
              <a:off x="4176" y="3168"/>
              <a:ext cx="0" cy="14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>
              <a:spAutoFit/>
            </a:bodyPr>
            <a:lstStyle/>
            <a:p>
              <a:endParaRPr lang="en-US"/>
            </a:p>
          </p:txBody>
        </p:sp>
        <p:sp>
          <p:nvSpPr>
            <p:cNvPr id="30738" name="Line 1054"/>
            <p:cNvSpPr>
              <a:spLocks noChangeShapeType="1"/>
            </p:cNvSpPr>
            <p:nvPr/>
          </p:nvSpPr>
          <p:spPr bwMode="auto">
            <a:xfrm>
              <a:off x="4176" y="3168"/>
              <a:ext cx="912" cy="14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>
              <a:spAutoFit/>
            </a:bodyPr>
            <a:lstStyle/>
            <a:p>
              <a:endParaRPr lang="en-US"/>
            </a:p>
          </p:txBody>
        </p:sp>
      </p:grpSp>
      <p:sp>
        <p:nvSpPr>
          <p:cNvPr id="30736" name="TextBox 4"/>
          <p:cNvSpPr txBox="1">
            <a:spLocks noChangeArrowheads="1"/>
          </p:cNvSpPr>
          <p:nvPr/>
        </p:nvSpPr>
        <p:spPr bwMode="auto">
          <a:xfrm>
            <a:off x="7620000" y="-33338"/>
            <a:ext cx="1163638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  <a:cs typeface="Arial Unicode MS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Lucida Sans" charset="0"/>
                <a:ea typeface="Arial Unicode MS" charset="0"/>
                <a:cs typeface="Arial Unicode MS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Lucida Sans" charset="0"/>
                <a:ea typeface="Arial Unicode MS" charset="0"/>
                <a:cs typeface="Arial Unicode MS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Lucida Sans" charset="0"/>
                <a:ea typeface="Arial Unicode MS" charset="0"/>
                <a:cs typeface="Arial Unicode MS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Lucida Sans" charset="0"/>
                <a:ea typeface="Arial Unicode MS" charset="0"/>
                <a:cs typeface="Arial Unicode MS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Arial Unicode MS" charset="0"/>
                <a:cs typeface="Arial Unicode MS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Arial Unicode MS" charset="0"/>
                <a:cs typeface="Arial Unicode MS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Arial Unicode MS" charset="0"/>
                <a:cs typeface="Arial Unicode MS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Arial Unicode MS" charset="0"/>
                <a:cs typeface="Arial Unicode MS" charset="0"/>
              </a:defRPr>
            </a:lvl9pPr>
          </a:lstStyle>
          <a:p>
            <a:pPr eaLnBrk="1" hangingPunct="1"/>
            <a:r>
              <a:rPr lang="en-US" sz="1600">
                <a:solidFill>
                  <a:srgbClr val="FBFCFF"/>
                </a:solidFill>
              </a:rPr>
              <a:t>Sec. 2.2.1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>
                <a:latin typeface="Calibri" charset="0"/>
                <a:ea typeface="ＭＳ Ｐゴシック" charset="0"/>
                <a:cs typeface="ＭＳ Ｐゴシック" charset="0"/>
              </a:rPr>
              <a:t>Tokenization: language issues</a:t>
            </a:r>
          </a:p>
        </p:txBody>
      </p:sp>
      <p:sp>
        <p:nvSpPr>
          <p:cNvPr id="31747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>
                <a:latin typeface="Calibri" charset="0"/>
                <a:ea typeface="ＭＳ Ｐゴシック" charset="0"/>
                <a:cs typeface="ＭＳ Ｐゴシック" charset="0"/>
              </a:rPr>
              <a:t>Arabic (or Hebrew) is basically written right to left, but with certain items like numbers written left to right</a:t>
            </a:r>
          </a:p>
          <a:p>
            <a:pPr eaLnBrk="1" hangingPunct="1"/>
            <a:r>
              <a:rPr lang="en-US">
                <a:latin typeface="Calibri" charset="0"/>
                <a:ea typeface="ＭＳ Ｐゴシック" charset="0"/>
                <a:cs typeface="ＭＳ Ｐゴシック" charset="0"/>
              </a:rPr>
              <a:t>Words are separated, but letter forms within a word form complex ligatures</a:t>
            </a:r>
          </a:p>
          <a:p>
            <a:pPr eaLnBrk="1" hangingPunct="1"/>
            <a:endParaRPr lang="en-US">
              <a:latin typeface="Calibri" charset="0"/>
              <a:ea typeface="ＭＳ Ｐゴシック" charset="0"/>
              <a:cs typeface="ＭＳ Ｐゴシック" charset="0"/>
            </a:endParaRPr>
          </a:p>
          <a:p>
            <a:pPr eaLnBrk="1" hangingPunct="1"/>
            <a:r>
              <a:rPr lang="en-US">
                <a:latin typeface="Calibri" charset="0"/>
                <a:ea typeface="ＭＳ Ｐゴシック" charset="0"/>
                <a:cs typeface="ＭＳ Ｐゴシック" charset="0"/>
              </a:rPr>
              <a:t>                  		         ←  →    ← →                         ← start</a:t>
            </a:r>
          </a:p>
          <a:p>
            <a:pPr eaLnBrk="1" hangingPunct="1"/>
            <a:r>
              <a:rPr lang="ja-JP" altLang="en-US">
                <a:latin typeface="Calibri" charset="0"/>
                <a:ea typeface="ＭＳ Ｐゴシック" charset="0"/>
                <a:cs typeface="ＭＳ Ｐゴシック" charset="0"/>
              </a:rPr>
              <a:t>‘</a:t>
            </a:r>
            <a:r>
              <a:rPr lang="en-US">
                <a:latin typeface="Calibri" charset="0"/>
                <a:ea typeface="ＭＳ Ｐゴシック" charset="0"/>
                <a:cs typeface="ＭＳ Ｐゴシック" charset="0"/>
              </a:rPr>
              <a:t>Algeria achieved its independence in 1962 after 132 years of French occupation.</a:t>
            </a:r>
            <a:r>
              <a:rPr lang="ja-JP" altLang="en-US">
                <a:latin typeface="Calibri" charset="0"/>
                <a:ea typeface="ＭＳ Ｐゴシック" charset="0"/>
                <a:cs typeface="ＭＳ Ｐゴシック" charset="0"/>
              </a:rPr>
              <a:t>’</a:t>
            </a:r>
            <a:endParaRPr lang="en-US">
              <a:latin typeface="Calibri" charset="0"/>
              <a:ea typeface="ＭＳ Ｐゴシック" charset="0"/>
              <a:cs typeface="ＭＳ Ｐゴシック" charset="0"/>
            </a:endParaRPr>
          </a:p>
          <a:p>
            <a:pPr eaLnBrk="1" hangingPunct="1"/>
            <a:r>
              <a:rPr lang="en-US" sz="2400">
                <a:latin typeface="Calibri" charset="0"/>
                <a:ea typeface="ＭＳ Ｐゴシック" charset="0"/>
                <a:cs typeface="ＭＳ Ｐゴシック" charset="0"/>
              </a:rPr>
              <a:t>With Unicode, the surface presentation is complex, but the stored form is  straightforward</a:t>
            </a:r>
          </a:p>
          <a:p>
            <a:pPr eaLnBrk="1" hangingPunct="1"/>
            <a:endParaRPr lang="en-US">
              <a:latin typeface="Calibri" charset="0"/>
              <a:ea typeface="ＭＳ Ｐゴシック" charset="0"/>
              <a:cs typeface="ＭＳ Ｐゴシック" charset="0"/>
            </a:endParaRPr>
          </a:p>
        </p:txBody>
      </p:sp>
      <p:pic>
        <p:nvPicPr>
          <p:cNvPr id="31748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4400" y="3962400"/>
            <a:ext cx="7620000" cy="436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1749" name="TextBox 4"/>
          <p:cNvSpPr txBox="1">
            <a:spLocks noChangeArrowheads="1"/>
          </p:cNvSpPr>
          <p:nvPr/>
        </p:nvSpPr>
        <p:spPr bwMode="auto">
          <a:xfrm>
            <a:off x="7620000" y="-33338"/>
            <a:ext cx="1163638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  <a:cs typeface="Arial Unicode MS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Lucida Sans" charset="0"/>
                <a:ea typeface="Arial Unicode MS" charset="0"/>
                <a:cs typeface="Arial Unicode MS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Lucida Sans" charset="0"/>
                <a:ea typeface="Arial Unicode MS" charset="0"/>
                <a:cs typeface="Arial Unicode MS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Lucida Sans" charset="0"/>
                <a:ea typeface="Arial Unicode MS" charset="0"/>
                <a:cs typeface="Arial Unicode MS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Lucida Sans" charset="0"/>
                <a:ea typeface="Arial Unicode MS" charset="0"/>
                <a:cs typeface="Arial Unicode MS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Arial Unicode MS" charset="0"/>
                <a:cs typeface="Arial Unicode MS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Arial Unicode MS" charset="0"/>
                <a:cs typeface="Arial Unicode MS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Arial Unicode MS" charset="0"/>
                <a:cs typeface="Arial Unicode MS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Arial Unicode MS" charset="0"/>
                <a:cs typeface="Arial Unicode MS" charset="0"/>
              </a:defRPr>
            </a:lvl9pPr>
          </a:lstStyle>
          <a:p>
            <a:pPr eaLnBrk="1" hangingPunct="1"/>
            <a:r>
              <a:rPr lang="en-US" sz="1600">
                <a:solidFill>
                  <a:srgbClr val="FBFCFF"/>
                </a:solidFill>
              </a:rPr>
              <a:t>Sec. 2.2.1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title 1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Tokens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6692723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theme1.xml><?xml version="1.0" encoding="utf-8"?>
<a:theme xmlns:a="http://schemas.openxmlformats.org/drawingml/2006/main" name="IIR-slides">
  <a:themeElements>
    <a:clrScheme name="IIR Book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37085"/>
      </a:accent1>
      <a:accent2>
        <a:srgbClr val="C0504D"/>
      </a:accent2>
      <a:accent3>
        <a:srgbClr val="357E69"/>
      </a:accent3>
      <a:accent4>
        <a:srgbClr val="918BA3"/>
      </a:accent4>
      <a:accent5>
        <a:srgbClr val="139CB7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IIR-slides.pot</Template>
  <TotalTime>21547</TotalTime>
  <Words>339</Words>
  <Application>Microsoft Macintosh PowerPoint</Application>
  <PresentationFormat>On-screen Show (4:3)</PresentationFormat>
  <Paragraphs>73</Paragraphs>
  <Slides>8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9" baseType="lpstr">
      <vt:lpstr>IIR-slides</vt:lpstr>
      <vt:lpstr>PowerPoint Presentation</vt:lpstr>
      <vt:lpstr>Tokenization</vt:lpstr>
      <vt:lpstr>Tokenization</vt:lpstr>
      <vt:lpstr>Numbers</vt:lpstr>
      <vt:lpstr>Tokenization: language issues</vt:lpstr>
      <vt:lpstr>Tokenization: language issues</vt:lpstr>
      <vt:lpstr>Tokenization: language issues</vt:lpstr>
      <vt:lpstr>PowerPoint Presentation</vt:lpstr>
    </vt:vector>
  </TitlesOfParts>
  <Company>Stanford University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Title</dc:title>
  <dc:creator>Christopher Manning</dc:creator>
  <cp:lastModifiedBy>Open Classroom</cp:lastModifiedBy>
  <cp:revision>311</cp:revision>
  <cp:lastPrinted>2009-09-27T15:38:04Z</cp:lastPrinted>
  <dcterms:created xsi:type="dcterms:W3CDTF">2009-09-24T07:33:46Z</dcterms:created>
  <dcterms:modified xsi:type="dcterms:W3CDTF">2012-04-05T07:03:56Z</dcterms:modified>
</cp:coreProperties>
</file>