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notesMasterIdLst>
    <p:notesMasterId r:id="rId9"/>
  </p:notesMasterIdLst>
  <p:handoutMasterIdLst>
    <p:handoutMasterId r:id="rId10"/>
  </p:handoutMasterIdLst>
  <p:sldIdLst>
    <p:sldId id="377" r:id="rId2"/>
    <p:sldId id="378" r:id="rId3"/>
    <p:sldId id="379" r:id="rId4"/>
    <p:sldId id="380" r:id="rId5"/>
    <p:sldId id="381" r:id="rId6"/>
    <p:sldId id="382" r:id="rId7"/>
    <p:sldId id="405" r:id="rId8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Arial Unicode M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B2B2B2"/>
    <a:srgbClr val="FF9966"/>
    <a:srgbClr val="F4F3EB"/>
    <a:srgbClr val="F0EEEB"/>
    <a:srgbClr val="00A000"/>
    <a:srgbClr val="A40508"/>
    <a:srgbClr val="A50021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3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88"/>
    </p:cViewPr>
  </p:sorterViewPr>
  <p:notesViewPr>
    <p:cSldViewPr>
      <p:cViewPr varScale="1">
        <p:scale>
          <a:sx n="66" d="100"/>
          <a:sy n="66" d="100"/>
        </p:scale>
        <p:origin x="65536" y="13457817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A5051DE9-A0FB-014F-85D0-85995DE2BAB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8901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013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13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C083B1C-F863-4B4C-8862-B553B3C7A26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4834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rgbClr val="2333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84263" y="1981200"/>
            <a:ext cx="3013075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>
                <a:solidFill>
                  <a:srgbClr val="FBFCFF"/>
                </a:solidFill>
                <a:latin typeface="Calibri" charset="0"/>
                <a:ea typeface="Arial Unicode MS" charset="0"/>
              </a:rPr>
              <a:t>Introduction to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139CB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Arial Unicode MS" charset="0"/>
              <a:cs typeface="Arial Unicode MS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0263" y="2590800"/>
            <a:ext cx="5646737" cy="83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800" b="1">
                <a:solidFill>
                  <a:srgbClr val="139CB7"/>
                </a:solidFill>
                <a:latin typeface="Calibri" charset="0"/>
                <a:ea typeface="Arial Unicode MS" charset="0"/>
              </a:rPr>
              <a:t>Information Retrieval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362200"/>
          </a:xfrm>
        </p:spPr>
        <p:txBody>
          <a:bodyPr/>
          <a:lstStyle>
            <a:lvl1pPr marL="0" indent="0" algn="ctr">
              <a:buNone/>
              <a:defRPr>
                <a:solidFill>
                  <a:srgbClr val="43708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fld id="{59882877-7B92-C64D-AC21-035665263E3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58789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C1F1EA-1E44-6A45-9811-49324FFC97C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883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BD6F0B-9FB5-4D4A-8349-7A30638C85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346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CAFABA-6382-574B-84F8-AC7FEBF174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72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6544E0-46C6-A547-9A6C-4CFB4E5BA8B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366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67951E-B740-0A44-B977-319080899D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00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1FA79F-AF2C-E045-9D63-F36A9A7BD5B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169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0AEBC7-4014-CD41-B6B1-ED9580ADD58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517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0FC3DB-AA70-6B4A-80EB-28004A36752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841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28600" y="1447800"/>
            <a:ext cx="8686800" cy="1588"/>
          </a:xfrm>
          <a:prstGeom prst="line">
            <a:avLst/>
          </a:prstGeom>
          <a:ln w="38100" cap="flat" cmpd="sng" algn="ctr">
            <a:solidFill>
              <a:srgbClr val="139CB7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037114-5FF8-0C4A-98DC-80B50912BBC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77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B84CA8-9087-164B-A158-CAC595FC04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757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910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charset="0"/>
              </a:defRPr>
            </a:lvl1pPr>
          </a:lstStyle>
          <a:p>
            <a:fld id="{E9EBE767-DC5D-8341-9FC9-23BEDAE1252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9899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752600"/>
            <a:ext cx="77724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6F7D8B-D157-844A-938B-35E4AA3FD2A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37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77724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67200"/>
            <a:ext cx="77724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0F6E67-EE31-4343-9DE5-01CE97361D6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230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  <a:ea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20BF3A1F-999D-7A40-A4EA-F82D87E3602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733800" cy="274638"/>
          </a:xfrm>
          <a:prstGeom prst="rect">
            <a:avLst/>
          </a:prstGeom>
          <a:solidFill>
            <a:srgbClr val="0E48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600" i="1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Introduction to Information Retrieval</a:t>
            </a:r>
          </a:p>
        </p:txBody>
      </p:sp>
      <p:sp>
        <p:nvSpPr>
          <p:cNvPr id="8" name="Rectangle 7"/>
          <p:cNvSpPr/>
          <p:nvPr/>
        </p:nvSpPr>
        <p:spPr>
          <a:xfrm>
            <a:off x="3733800" y="0"/>
            <a:ext cx="3886200" cy="274638"/>
          </a:xfrm>
          <a:prstGeom prst="rect">
            <a:avLst/>
          </a:prstGeom>
          <a:solidFill>
            <a:srgbClr val="0E48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60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00" y="0"/>
            <a:ext cx="1524000" cy="274638"/>
          </a:xfrm>
          <a:prstGeom prst="rect">
            <a:avLst/>
          </a:prstGeom>
          <a:solidFill>
            <a:srgbClr val="139C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60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53" r:id="rId3"/>
    <p:sldLayoutId id="2147483860" r:id="rId4"/>
    <p:sldLayoutId id="2147483861" r:id="rId5"/>
    <p:sldLayoutId id="2147483862" r:id="rId6"/>
    <p:sldLayoutId id="2147483854" r:id="rId7"/>
    <p:sldLayoutId id="2147483855" r:id="rId8"/>
    <p:sldLayoutId id="2147483856" r:id="rId9"/>
    <p:sldLayoutId id="2147483863" r:id="rId10"/>
    <p:sldLayoutId id="2147483857" r:id="rId11"/>
    <p:sldLayoutId id="2147483864" r:id="rId12"/>
    <p:sldLayoutId id="2147483865" r:id="rId13"/>
    <p:sldLayoutId id="2147483866" r:id="rId14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rgbClr val="437085"/>
        </a:buClr>
        <a:buFont typeface="Wingdings" charset="0"/>
        <a:buChar char="§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357E69"/>
        </a:buClr>
        <a:buFont typeface="Wingdings" charset="0"/>
        <a:buChar char="§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918BA3"/>
        </a:buClr>
        <a:buFont typeface="Wingdings" charset="0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2F6E7E"/>
        </a:buClr>
        <a:buFont typeface="Wingdings" charset="0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233337"/>
        </a:buClr>
        <a:buFont typeface="Wingdings" charset="0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ea typeface="ＭＳ Ｐゴシック" charset="-128"/>
                <a:cs typeface="ＭＳ Ｐゴシック" charset="-128"/>
              </a:rPr>
              <a:t>Faster postings merges:</a:t>
            </a:r>
            <a:br>
              <a:rPr lang="en-US" dirty="0">
                <a:ea typeface="ＭＳ Ｐゴシック" charset="-128"/>
                <a:cs typeface="ＭＳ Ｐゴシック" charset="-128"/>
              </a:rPr>
            </a:br>
            <a:r>
              <a:rPr lang="en-US" dirty="0">
                <a:ea typeface="ＭＳ Ｐゴシック" charset="-128"/>
                <a:cs typeface="ＭＳ Ｐゴシック" charset="-128"/>
              </a:rPr>
              <a:t>Skip pointers/Skip lists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4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Recall basic merge</a:t>
            </a:r>
          </a:p>
        </p:txBody>
      </p:sp>
      <p:sp>
        <p:nvSpPr>
          <p:cNvPr id="50179" name="Rectangle 4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Walk through the two postings simultaneously, in time linear in the total number of postings entries</a:t>
            </a:r>
          </a:p>
        </p:txBody>
      </p:sp>
      <p:sp>
        <p:nvSpPr>
          <p:cNvPr id="50180" name="Text Box 46"/>
          <p:cNvSpPr txBox="1">
            <a:spLocks noChangeArrowheads="1"/>
          </p:cNvSpPr>
          <p:nvPr/>
        </p:nvSpPr>
        <p:spPr bwMode="auto">
          <a:xfrm>
            <a:off x="6878638" y="3429000"/>
            <a:ext cx="703262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/>
              <a:t>128</a:t>
            </a:r>
          </a:p>
        </p:txBody>
      </p:sp>
      <p:sp>
        <p:nvSpPr>
          <p:cNvPr id="50181" name="Text Box 47"/>
          <p:cNvSpPr txBox="1">
            <a:spLocks noChangeArrowheads="1"/>
          </p:cNvSpPr>
          <p:nvPr/>
        </p:nvSpPr>
        <p:spPr bwMode="auto">
          <a:xfrm>
            <a:off x="7351713" y="3962400"/>
            <a:ext cx="57785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/>
              <a:t>31</a:t>
            </a:r>
          </a:p>
        </p:txBody>
      </p:sp>
      <p:sp>
        <p:nvSpPr>
          <p:cNvPr id="50182" name="Text Box 49"/>
          <p:cNvSpPr txBox="1">
            <a:spLocks noChangeArrowheads="1"/>
          </p:cNvSpPr>
          <p:nvPr/>
        </p:nvSpPr>
        <p:spPr bwMode="auto">
          <a:xfrm>
            <a:off x="2514600" y="3429000"/>
            <a:ext cx="363538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/>
              <a:t>2</a:t>
            </a:r>
          </a:p>
        </p:txBody>
      </p:sp>
      <p:cxnSp>
        <p:nvCxnSpPr>
          <p:cNvPr id="50183" name="AutoShape 50"/>
          <p:cNvCxnSpPr>
            <a:cxnSpLocks noChangeShapeType="1"/>
            <a:stCxn id="50182" idx="3"/>
            <a:endCxn id="50184" idx="1"/>
          </p:cNvCxnSpPr>
          <p:nvPr/>
        </p:nvCxnSpPr>
        <p:spPr bwMode="auto">
          <a:xfrm>
            <a:off x="2878138" y="3662363"/>
            <a:ext cx="284162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184" name="Text Box 52"/>
          <p:cNvSpPr txBox="1">
            <a:spLocks noChangeArrowheads="1"/>
          </p:cNvSpPr>
          <p:nvPr/>
        </p:nvSpPr>
        <p:spPr bwMode="auto">
          <a:xfrm>
            <a:off x="3162300" y="3429000"/>
            <a:ext cx="363538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/>
              <a:t>4</a:t>
            </a:r>
          </a:p>
        </p:txBody>
      </p:sp>
      <p:cxnSp>
        <p:nvCxnSpPr>
          <p:cNvPr id="50185" name="AutoShape 53"/>
          <p:cNvCxnSpPr>
            <a:cxnSpLocks noChangeShapeType="1"/>
            <a:stCxn id="50184" idx="3"/>
            <a:endCxn id="50186" idx="1"/>
          </p:cNvCxnSpPr>
          <p:nvPr/>
        </p:nvCxnSpPr>
        <p:spPr bwMode="auto">
          <a:xfrm>
            <a:off x="3525838" y="3662363"/>
            <a:ext cx="304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186" name="Text Box 55"/>
          <p:cNvSpPr txBox="1">
            <a:spLocks noChangeArrowheads="1"/>
          </p:cNvSpPr>
          <p:nvPr/>
        </p:nvSpPr>
        <p:spPr bwMode="auto">
          <a:xfrm>
            <a:off x="3830638" y="3429000"/>
            <a:ext cx="363537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/>
              <a:t>8</a:t>
            </a:r>
          </a:p>
        </p:txBody>
      </p:sp>
      <p:cxnSp>
        <p:nvCxnSpPr>
          <p:cNvPr id="50187" name="AutoShape 56"/>
          <p:cNvCxnSpPr>
            <a:cxnSpLocks noChangeShapeType="1"/>
            <a:stCxn id="50186" idx="3"/>
            <a:endCxn id="50188" idx="1"/>
          </p:cNvCxnSpPr>
          <p:nvPr/>
        </p:nvCxnSpPr>
        <p:spPr bwMode="auto">
          <a:xfrm flipV="1">
            <a:off x="4194175" y="3659188"/>
            <a:ext cx="246063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188" name="Text Box 58"/>
          <p:cNvSpPr txBox="1">
            <a:spLocks noChangeArrowheads="1"/>
          </p:cNvSpPr>
          <p:nvPr/>
        </p:nvSpPr>
        <p:spPr bwMode="auto">
          <a:xfrm>
            <a:off x="4440238" y="3429000"/>
            <a:ext cx="574675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/>
              <a:t>41</a:t>
            </a:r>
          </a:p>
        </p:txBody>
      </p:sp>
      <p:cxnSp>
        <p:nvCxnSpPr>
          <p:cNvPr id="50189" name="AutoShape 59"/>
          <p:cNvCxnSpPr>
            <a:cxnSpLocks noChangeShapeType="1"/>
            <a:stCxn id="50188" idx="3"/>
            <a:endCxn id="50190" idx="1"/>
          </p:cNvCxnSpPr>
          <p:nvPr/>
        </p:nvCxnSpPr>
        <p:spPr bwMode="auto">
          <a:xfrm>
            <a:off x="5014913" y="3659188"/>
            <a:ext cx="187325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190" name="Text Box 61"/>
          <p:cNvSpPr txBox="1">
            <a:spLocks noChangeArrowheads="1"/>
          </p:cNvSpPr>
          <p:nvPr/>
        </p:nvSpPr>
        <p:spPr bwMode="auto">
          <a:xfrm>
            <a:off x="5202238" y="3429000"/>
            <a:ext cx="574675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/>
              <a:t>48</a:t>
            </a:r>
          </a:p>
        </p:txBody>
      </p:sp>
      <p:cxnSp>
        <p:nvCxnSpPr>
          <p:cNvPr id="50191" name="AutoShape 62"/>
          <p:cNvCxnSpPr>
            <a:cxnSpLocks noChangeShapeType="1"/>
            <a:stCxn id="50190" idx="3"/>
            <a:endCxn id="50192" idx="1"/>
          </p:cNvCxnSpPr>
          <p:nvPr/>
        </p:nvCxnSpPr>
        <p:spPr bwMode="auto">
          <a:xfrm>
            <a:off x="5776913" y="3659188"/>
            <a:ext cx="263525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192" name="Text Box 64"/>
          <p:cNvSpPr txBox="1">
            <a:spLocks noChangeArrowheads="1"/>
          </p:cNvSpPr>
          <p:nvPr/>
        </p:nvSpPr>
        <p:spPr bwMode="auto">
          <a:xfrm>
            <a:off x="6040438" y="3429000"/>
            <a:ext cx="5334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/>
              <a:t>64</a:t>
            </a:r>
          </a:p>
        </p:txBody>
      </p:sp>
      <p:cxnSp>
        <p:nvCxnSpPr>
          <p:cNvPr id="50193" name="AutoShape 65"/>
          <p:cNvCxnSpPr>
            <a:cxnSpLocks noChangeShapeType="1"/>
            <a:stCxn id="50192" idx="3"/>
            <a:endCxn id="50180" idx="1"/>
          </p:cNvCxnSpPr>
          <p:nvPr/>
        </p:nvCxnSpPr>
        <p:spPr bwMode="auto">
          <a:xfrm>
            <a:off x="6573838" y="3662363"/>
            <a:ext cx="304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194" name="Text Box 67"/>
          <p:cNvSpPr txBox="1">
            <a:spLocks noChangeArrowheads="1"/>
          </p:cNvSpPr>
          <p:nvPr/>
        </p:nvSpPr>
        <p:spPr bwMode="auto">
          <a:xfrm>
            <a:off x="2535238" y="3962400"/>
            <a:ext cx="363537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/>
              <a:t>1</a:t>
            </a:r>
          </a:p>
        </p:txBody>
      </p:sp>
      <p:cxnSp>
        <p:nvCxnSpPr>
          <p:cNvPr id="50195" name="AutoShape 68"/>
          <p:cNvCxnSpPr>
            <a:cxnSpLocks noChangeShapeType="1"/>
            <a:stCxn id="50194" idx="3"/>
            <a:endCxn id="50196" idx="1"/>
          </p:cNvCxnSpPr>
          <p:nvPr/>
        </p:nvCxnSpPr>
        <p:spPr bwMode="auto">
          <a:xfrm>
            <a:off x="2898775" y="4195763"/>
            <a:ext cx="2841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196" name="Text Box 70"/>
          <p:cNvSpPr txBox="1">
            <a:spLocks noChangeArrowheads="1"/>
          </p:cNvSpPr>
          <p:nvPr/>
        </p:nvSpPr>
        <p:spPr bwMode="auto">
          <a:xfrm>
            <a:off x="3182938" y="3962400"/>
            <a:ext cx="363537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/>
              <a:t>2</a:t>
            </a:r>
          </a:p>
        </p:txBody>
      </p:sp>
      <p:cxnSp>
        <p:nvCxnSpPr>
          <p:cNvPr id="50197" name="AutoShape 71"/>
          <p:cNvCxnSpPr>
            <a:cxnSpLocks noChangeShapeType="1"/>
            <a:stCxn id="50196" idx="3"/>
            <a:endCxn id="50198" idx="1"/>
          </p:cNvCxnSpPr>
          <p:nvPr/>
        </p:nvCxnSpPr>
        <p:spPr bwMode="auto">
          <a:xfrm>
            <a:off x="3546475" y="4195763"/>
            <a:ext cx="2841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198" name="Text Box 73"/>
          <p:cNvSpPr txBox="1">
            <a:spLocks noChangeArrowheads="1"/>
          </p:cNvSpPr>
          <p:nvPr/>
        </p:nvSpPr>
        <p:spPr bwMode="auto">
          <a:xfrm>
            <a:off x="3830638" y="3962400"/>
            <a:ext cx="363537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/>
              <a:t>3</a:t>
            </a:r>
          </a:p>
        </p:txBody>
      </p:sp>
      <p:cxnSp>
        <p:nvCxnSpPr>
          <p:cNvPr id="50199" name="AutoShape 74"/>
          <p:cNvCxnSpPr>
            <a:cxnSpLocks noChangeShapeType="1"/>
            <a:stCxn id="50198" idx="3"/>
            <a:endCxn id="50200" idx="1"/>
          </p:cNvCxnSpPr>
          <p:nvPr/>
        </p:nvCxnSpPr>
        <p:spPr bwMode="auto">
          <a:xfrm flipV="1">
            <a:off x="4194175" y="4192588"/>
            <a:ext cx="26670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200" name="Text Box 76"/>
          <p:cNvSpPr txBox="1">
            <a:spLocks noChangeArrowheads="1"/>
          </p:cNvSpPr>
          <p:nvPr/>
        </p:nvSpPr>
        <p:spPr bwMode="auto">
          <a:xfrm>
            <a:off x="4460875" y="3962400"/>
            <a:ext cx="379413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/>
              <a:t>8</a:t>
            </a:r>
          </a:p>
        </p:txBody>
      </p:sp>
      <p:cxnSp>
        <p:nvCxnSpPr>
          <p:cNvPr id="50201" name="AutoShape 77"/>
          <p:cNvCxnSpPr>
            <a:cxnSpLocks noChangeShapeType="1"/>
            <a:stCxn id="50200" idx="3"/>
            <a:endCxn id="50202" idx="1"/>
          </p:cNvCxnSpPr>
          <p:nvPr/>
        </p:nvCxnSpPr>
        <p:spPr bwMode="auto">
          <a:xfrm>
            <a:off x="4840288" y="4192588"/>
            <a:ext cx="227012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202" name="Text Box 79"/>
          <p:cNvSpPr txBox="1">
            <a:spLocks noChangeArrowheads="1"/>
          </p:cNvSpPr>
          <p:nvPr/>
        </p:nvSpPr>
        <p:spPr bwMode="auto">
          <a:xfrm>
            <a:off x="5067300" y="3962400"/>
            <a:ext cx="574675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/>
              <a:t>11</a:t>
            </a:r>
          </a:p>
        </p:txBody>
      </p:sp>
      <p:cxnSp>
        <p:nvCxnSpPr>
          <p:cNvPr id="50203" name="AutoShape 80"/>
          <p:cNvCxnSpPr>
            <a:cxnSpLocks noChangeShapeType="1"/>
            <a:stCxn id="50202" idx="3"/>
            <a:endCxn id="50204" idx="1"/>
          </p:cNvCxnSpPr>
          <p:nvPr/>
        </p:nvCxnSpPr>
        <p:spPr bwMode="auto">
          <a:xfrm>
            <a:off x="5641975" y="4192588"/>
            <a:ext cx="185738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204" name="Text Box 82"/>
          <p:cNvSpPr txBox="1">
            <a:spLocks noChangeArrowheads="1"/>
          </p:cNvSpPr>
          <p:nvPr/>
        </p:nvSpPr>
        <p:spPr bwMode="auto">
          <a:xfrm>
            <a:off x="5827713" y="3962400"/>
            <a:ext cx="588962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/>
              <a:t>17</a:t>
            </a:r>
          </a:p>
        </p:txBody>
      </p:sp>
      <p:cxnSp>
        <p:nvCxnSpPr>
          <p:cNvPr id="50205" name="AutoShape 83"/>
          <p:cNvCxnSpPr>
            <a:cxnSpLocks noChangeShapeType="1"/>
            <a:stCxn id="50204" idx="3"/>
            <a:endCxn id="50206" idx="1"/>
          </p:cNvCxnSpPr>
          <p:nvPr/>
        </p:nvCxnSpPr>
        <p:spPr bwMode="auto">
          <a:xfrm>
            <a:off x="6416675" y="4195763"/>
            <a:ext cx="173038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206" name="Text Box 85"/>
          <p:cNvSpPr txBox="1">
            <a:spLocks noChangeArrowheads="1"/>
          </p:cNvSpPr>
          <p:nvPr/>
        </p:nvSpPr>
        <p:spPr bwMode="auto">
          <a:xfrm>
            <a:off x="6589713" y="3962400"/>
            <a:ext cx="5334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/>
              <a:t>21</a:t>
            </a:r>
          </a:p>
        </p:txBody>
      </p:sp>
      <p:cxnSp>
        <p:nvCxnSpPr>
          <p:cNvPr id="50207" name="AutoShape 86"/>
          <p:cNvCxnSpPr>
            <a:cxnSpLocks noChangeShapeType="1"/>
            <a:stCxn id="50206" idx="3"/>
            <a:endCxn id="50181" idx="1"/>
          </p:cNvCxnSpPr>
          <p:nvPr/>
        </p:nvCxnSpPr>
        <p:spPr bwMode="auto">
          <a:xfrm>
            <a:off x="7123113" y="4195763"/>
            <a:ext cx="2286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208" name="Text Box 88"/>
          <p:cNvSpPr txBox="1">
            <a:spLocks noChangeArrowheads="1"/>
          </p:cNvSpPr>
          <p:nvPr/>
        </p:nvSpPr>
        <p:spPr bwMode="auto">
          <a:xfrm>
            <a:off x="7772400" y="3429000"/>
            <a:ext cx="1166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b="1" i="1"/>
              <a:t>Brutus</a:t>
            </a:r>
          </a:p>
        </p:txBody>
      </p:sp>
      <p:sp>
        <p:nvSpPr>
          <p:cNvPr id="50209" name="Text Box 89"/>
          <p:cNvSpPr txBox="1">
            <a:spLocks noChangeArrowheads="1"/>
          </p:cNvSpPr>
          <p:nvPr/>
        </p:nvSpPr>
        <p:spPr bwMode="auto">
          <a:xfrm>
            <a:off x="7848600" y="3962400"/>
            <a:ext cx="1203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b="1" i="1"/>
              <a:t>Caesar</a:t>
            </a:r>
          </a:p>
        </p:txBody>
      </p:sp>
      <p:sp>
        <p:nvSpPr>
          <p:cNvPr id="50210" name="AutoShape 90"/>
          <p:cNvSpPr>
            <a:spLocks noChangeArrowheads="1"/>
          </p:cNvSpPr>
          <p:nvPr/>
        </p:nvSpPr>
        <p:spPr bwMode="auto">
          <a:xfrm rot="10800000">
            <a:off x="1462088" y="3714750"/>
            <a:ext cx="976312" cy="485775"/>
          </a:xfrm>
          <a:prstGeom prst="notchedRightArrow">
            <a:avLst>
              <a:gd name="adj1" fmla="val 50000"/>
              <a:gd name="adj2" fmla="val 50245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0211" name="Text Box 91"/>
          <p:cNvSpPr txBox="1">
            <a:spLocks noChangeArrowheads="1"/>
          </p:cNvSpPr>
          <p:nvPr/>
        </p:nvSpPr>
        <p:spPr bwMode="auto">
          <a:xfrm>
            <a:off x="228600" y="3733800"/>
            <a:ext cx="363538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/>
              <a:t>2</a:t>
            </a:r>
          </a:p>
        </p:txBody>
      </p:sp>
      <p:cxnSp>
        <p:nvCxnSpPr>
          <p:cNvPr id="50212" name="AutoShape 93"/>
          <p:cNvCxnSpPr>
            <a:cxnSpLocks noChangeShapeType="1"/>
            <a:stCxn id="50211" idx="3"/>
          </p:cNvCxnSpPr>
          <p:nvPr/>
        </p:nvCxnSpPr>
        <p:spPr bwMode="auto">
          <a:xfrm>
            <a:off x="592138" y="3967163"/>
            <a:ext cx="284162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213" name="Text Box 94"/>
          <p:cNvSpPr txBox="1">
            <a:spLocks noChangeArrowheads="1"/>
          </p:cNvSpPr>
          <p:nvPr/>
        </p:nvSpPr>
        <p:spPr bwMode="auto">
          <a:xfrm>
            <a:off x="855663" y="3743325"/>
            <a:ext cx="363537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/>
              <a:t>8</a:t>
            </a:r>
          </a:p>
        </p:txBody>
      </p:sp>
      <p:sp>
        <p:nvSpPr>
          <p:cNvPr id="50214" name="Text Box 95"/>
          <p:cNvSpPr txBox="1">
            <a:spLocks noChangeArrowheads="1"/>
          </p:cNvSpPr>
          <p:nvPr/>
        </p:nvSpPr>
        <p:spPr bwMode="auto">
          <a:xfrm>
            <a:off x="381000" y="4800600"/>
            <a:ext cx="69758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A50021"/>
                </a:solidFill>
                <a:latin typeface="+mn-lt"/>
              </a:rPr>
              <a:t>If the list lengths are </a:t>
            </a:r>
            <a:r>
              <a:rPr lang="en-US" i="1" dirty="0">
                <a:solidFill>
                  <a:srgbClr val="A50021"/>
                </a:solidFill>
                <a:latin typeface="+mn-lt"/>
              </a:rPr>
              <a:t>m</a:t>
            </a:r>
            <a:r>
              <a:rPr lang="en-US" dirty="0">
                <a:solidFill>
                  <a:srgbClr val="A50021"/>
                </a:solidFill>
                <a:latin typeface="+mn-lt"/>
              </a:rPr>
              <a:t> and </a:t>
            </a:r>
            <a:r>
              <a:rPr lang="en-US" i="1" dirty="0">
                <a:solidFill>
                  <a:srgbClr val="A50021"/>
                </a:solidFill>
                <a:latin typeface="+mn-lt"/>
              </a:rPr>
              <a:t>n</a:t>
            </a:r>
            <a:r>
              <a:rPr lang="en-US" dirty="0">
                <a:solidFill>
                  <a:srgbClr val="A50021"/>
                </a:solidFill>
                <a:latin typeface="+mn-lt"/>
              </a:rPr>
              <a:t>, the merge takes O(</a:t>
            </a:r>
            <a:r>
              <a:rPr lang="en-US" i="1" dirty="0" err="1">
                <a:solidFill>
                  <a:srgbClr val="A50021"/>
                </a:solidFill>
                <a:latin typeface="+mn-lt"/>
              </a:rPr>
              <a:t>m+n</a:t>
            </a:r>
            <a:r>
              <a:rPr lang="en-US" dirty="0">
                <a:solidFill>
                  <a:srgbClr val="A50021"/>
                </a:solidFill>
                <a:latin typeface="+mn-lt"/>
              </a:rPr>
              <a:t>)</a:t>
            </a:r>
          </a:p>
          <a:p>
            <a:pPr eaLnBrk="1" hangingPunct="1"/>
            <a:r>
              <a:rPr lang="en-US" dirty="0">
                <a:solidFill>
                  <a:srgbClr val="A50021"/>
                </a:solidFill>
                <a:latin typeface="+mn-lt"/>
              </a:rPr>
              <a:t>operations.</a:t>
            </a:r>
          </a:p>
        </p:txBody>
      </p:sp>
      <p:sp>
        <p:nvSpPr>
          <p:cNvPr id="1264736" name="Text Box 96"/>
          <p:cNvSpPr txBox="1">
            <a:spLocks noChangeArrowheads="1"/>
          </p:cNvSpPr>
          <p:nvPr/>
        </p:nvSpPr>
        <p:spPr bwMode="auto">
          <a:xfrm>
            <a:off x="2286000" y="5791200"/>
            <a:ext cx="513148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dirty="0">
                <a:latin typeface="+mn-lt"/>
              </a:rPr>
              <a:t>Can we do better?</a:t>
            </a:r>
          </a:p>
          <a:p>
            <a:pPr eaLnBrk="1" hangingPunct="1"/>
            <a:r>
              <a:rPr lang="en-US" dirty="0">
                <a:latin typeface="+mn-lt"/>
              </a:rPr>
              <a:t>Yes (if </a:t>
            </a:r>
            <a:r>
              <a:rPr lang="en-US" dirty="0" smtClean="0">
                <a:latin typeface="+mn-lt"/>
              </a:rPr>
              <a:t>the index isn’t </a:t>
            </a:r>
            <a:r>
              <a:rPr lang="en-US" dirty="0">
                <a:latin typeface="+mn-lt"/>
              </a:rPr>
              <a:t>changing too fast).</a:t>
            </a:r>
          </a:p>
        </p:txBody>
      </p:sp>
      <p:sp>
        <p:nvSpPr>
          <p:cNvPr id="50216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2.3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4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4736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Augment postings with </a:t>
            </a:r>
            <a:r>
              <a:rPr lang="en-US">
                <a:solidFill>
                  <a:schemeClr val="folHlink"/>
                </a:solidFill>
                <a:latin typeface="Calibri" charset="0"/>
                <a:ea typeface="ＭＳ Ｐゴシック" charset="0"/>
                <a:cs typeface="ＭＳ Ｐゴシック" charset="0"/>
              </a:rPr>
              <a:t>skip pointers</a:t>
            </a: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 (at indexing time)</a:t>
            </a:r>
          </a:p>
        </p:txBody>
      </p:sp>
      <p:sp>
        <p:nvSpPr>
          <p:cNvPr id="51203" name="Rectangle 75"/>
          <p:cNvSpPr>
            <a:spLocks noGrp="1" noChangeArrowheads="1"/>
          </p:cNvSpPr>
          <p:nvPr>
            <p:ph idx="1"/>
          </p:nvPr>
        </p:nvSpPr>
        <p:spPr>
          <a:xfrm>
            <a:off x="457200" y="4038600"/>
            <a:ext cx="8229600" cy="25146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Why?</a:t>
            </a:r>
          </a:p>
          <a:p>
            <a:pPr eaLnBrk="1" hangingPunct="1"/>
            <a:r>
              <a:rPr lang="en-US" u="sng">
                <a:latin typeface="Calibri" charset="0"/>
                <a:ea typeface="ＭＳ Ｐゴシック" charset="0"/>
                <a:cs typeface="ＭＳ Ｐゴシック" charset="0"/>
              </a:rPr>
              <a:t>To skip postings that will not figure in the search results.</a:t>
            </a:r>
          </a:p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How?</a:t>
            </a:r>
          </a:p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Where do we place skip pointers?</a:t>
            </a:r>
          </a:p>
        </p:txBody>
      </p:sp>
      <p:grpSp>
        <p:nvGrpSpPr>
          <p:cNvPr id="51204" name="Group 68"/>
          <p:cNvGrpSpPr>
            <a:grpSpLocks/>
          </p:cNvGrpSpPr>
          <p:nvPr/>
        </p:nvGrpSpPr>
        <p:grpSpPr bwMode="auto">
          <a:xfrm>
            <a:off x="1447800" y="2055813"/>
            <a:ext cx="5133975" cy="468312"/>
            <a:chOff x="912" y="1295"/>
            <a:chExt cx="3234" cy="295"/>
          </a:xfrm>
        </p:grpSpPr>
        <p:sp>
          <p:nvSpPr>
            <p:cNvPr id="51235" name="Text Box 18"/>
            <p:cNvSpPr txBox="1">
              <a:spLocks noChangeArrowheads="1"/>
            </p:cNvSpPr>
            <p:nvPr/>
          </p:nvSpPr>
          <p:spPr bwMode="auto">
            <a:xfrm>
              <a:off x="3661" y="1296"/>
              <a:ext cx="485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128</a:t>
              </a:r>
            </a:p>
          </p:txBody>
        </p:sp>
        <p:grpSp>
          <p:nvGrpSpPr>
            <p:cNvPr id="51236" name="Group 19"/>
            <p:cNvGrpSpPr>
              <a:grpSpLocks/>
            </p:cNvGrpSpPr>
            <p:nvPr/>
          </p:nvGrpSpPr>
          <p:grpSpPr bwMode="auto">
            <a:xfrm>
              <a:off x="912" y="1296"/>
              <a:ext cx="408" cy="294"/>
              <a:chOff x="1584" y="3162"/>
              <a:chExt cx="408" cy="294"/>
            </a:xfrm>
          </p:grpSpPr>
          <p:sp>
            <p:nvSpPr>
              <p:cNvPr id="51255" name="Text Box 20"/>
              <p:cNvSpPr txBox="1">
                <a:spLocks noChangeArrowheads="1"/>
              </p:cNvSpPr>
              <p:nvPr/>
            </p:nvSpPr>
            <p:spPr bwMode="auto">
              <a:xfrm>
                <a:off x="1584" y="3162"/>
                <a:ext cx="243" cy="29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/>
                  <a:t>2</a:t>
                </a:r>
              </a:p>
            </p:txBody>
          </p:sp>
          <p:cxnSp>
            <p:nvCxnSpPr>
              <p:cNvPr id="51256" name="AutoShape 21"/>
              <p:cNvCxnSpPr>
                <a:cxnSpLocks noChangeShapeType="1"/>
                <a:stCxn id="51255" idx="3"/>
                <a:endCxn id="51253" idx="1"/>
              </p:cNvCxnSpPr>
              <p:nvPr/>
            </p:nvCxnSpPr>
            <p:spPr bwMode="auto">
              <a:xfrm>
                <a:off x="1813" y="3309"/>
                <a:ext cx="179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51237" name="Group 22"/>
            <p:cNvGrpSpPr>
              <a:grpSpLocks/>
            </p:cNvGrpSpPr>
            <p:nvPr/>
          </p:nvGrpSpPr>
          <p:grpSpPr bwMode="auto">
            <a:xfrm>
              <a:off x="1320" y="1296"/>
              <a:ext cx="421" cy="294"/>
              <a:chOff x="1992" y="3162"/>
              <a:chExt cx="421" cy="294"/>
            </a:xfrm>
          </p:grpSpPr>
          <p:sp>
            <p:nvSpPr>
              <p:cNvPr id="51253" name="Text Box 23"/>
              <p:cNvSpPr txBox="1">
                <a:spLocks noChangeArrowheads="1"/>
              </p:cNvSpPr>
              <p:nvPr/>
            </p:nvSpPr>
            <p:spPr bwMode="auto">
              <a:xfrm>
                <a:off x="1992" y="3162"/>
                <a:ext cx="243" cy="29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/>
                  <a:t>4</a:t>
                </a:r>
              </a:p>
            </p:txBody>
          </p:sp>
          <p:cxnSp>
            <p:nvCxnSpPr>
              <p:cNvPr id="51254" name="AutoShape 24"/>
              <p:cNvCxnSpPr>
                <a:cxnSpLocks noChangeShapeType="1"/>
                <a:stCxn id="51253" idx="3"/>
                <a:endCxn id="51251" idx="1"/>
              </p:cNvCxnSpPr>
              <p:nvPr/>
            </p:nvCxnSpPr>
            <p:spPr bwMode="auto">
              <a:xfrm>
                <a:off x="2221" y="3309"/>
                <a:ext cx="192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51238" name="Group 25"/>
            <p:cNvGrpSpPr>
              <a:grpSpLocks/>
            </p:cNvGrpSpPr>
            <p:nvPr/>
          </p:nvGrpSpPr>
          <p:grpSpPr bwMode="auto">
            <a:xfrm>
              <a:off x="1741" y="1296"/>
              <a:ext cx="384" cy="294"/>
              <a:chOff x="2413" y="3162"/>
              <a:chExt cx="384" cy="294"/>
            </a:xfrm>
          </p:grpSpPr>
          <p:sp>
            <p:nvSpPr>
              <p:cNvPr id="51251" name="Text Box 26"/>
              <p:cNvSpPr txBox="1">
                <a:spLocks noChangeArrowheads="1"/>
              </p:cNvSpPr>
              <p:nvPr/>
            </p:nvSpPr>
            <p:spPr bwMode="auto">
              <a:xfrm>
                <a:off x="2413" y="3162"/>
                <a:ext cx="243" cy="29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/>
                  <a:t>8</a:t>
                </a:r>
              </a:p>
            </p:txBody>
          </p:sp>
          <p:cxnSp>
            <p:nvCxnSpPr>
              <p:cNvPr id="51252" name="AutoShape 27"/>
              <p:cNvCxnSpPr>
                <a:cxnSpLocks noChangeShapeType="1"/>
                <a:stCxn id="51251" idx="3"/>
                <a:endCxn id="51249" idx="1"/>
              </p:cNvCxnSpPr>
              <p:nvPr/>
            </p:nvCxnSpPr>
            <p:spPr bwMode="auto">
              <a:xfrm flipV="1">
                <a:off x="2656" y="3307"/>
                <a:ext cx="141" cy="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51239" name="Group 28"/>
            <p:cNvGrpSpPr>
              <a:grpSpLocks/>
            </p:cNvGrpSpPr>
            <p:nvPr/>
          </p:nvGrpSpPr>
          <p:grpSpPr bwMode="auto">
            <a:xfrm>
              <a:off x="2125" y="1296"/>
              <a:ext cx="480" cy="291"/>
              <a:chOff x="2797" y="3162"/>
              <a:chExt cx="480" cy="291"/>
            </a:xfrm>
          </p:grpSpPr>
          <p:sp>
            <p:nvSpPr>
              <p:cNvPr id="51249" name="Text Box 29"/>
              <p:cNvSpPr txBox="1">
                <a:spLocks noChangeArrowheads="1"/>
              </p:cNvSpPr>
              <p:nvPr/>
            </p:nvSpPr>
            <p:spPr bwMode="auto">
              <a:xfrm>
                <a:off x="2797" y="3162"/>
                <a:ext cx="362" cy="29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/>
                  <a:t>41</a:t>
                </a:r>
              </a:p>
            </p:txBody>
          </p:sp>
          <p:cxnSp>
            <p:nvCxnSpPr>
              <p:cNvPr id="51250" name="AutoShape 30"/>
              <p:cNvCxnSpPr>
                <a:cxnSpLocks noChangeShapeType="1"/>
                <a:stCxn id="51249" idx="3"/>
                <a:endCxn id="51247" idx="1"/>
              </p:cNvCxnSpPr>
              <p:nvPr/>
            </p:nvCxnSpPr>
            <p:spPr bwMode="auto">
              <a:xfrm>
                <a:off x="3159" y="3307"/>
                <a:ext cx="118" cy="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51240" name="Group 31"/>
            <p:cNvGrpSpPr>
              <a:grpSpLocks/>
            </p:cNvGrpSpPr>
            <p:nvPr/>
          </p:nvGrpSpPr>
          <p:grpSpPr bwMode="auto">
            <a:xfrm>
              <a:off x="2605" y="1296"/>
              <a:ext cx="528" cy="291"/>
              <a:chOff x="3277" y="3162"/>
              <a:chExt cx="528" cy="291"/>
            </a:xfrm>
          </p:grpSpPr>
          <p:sp>
            <p:nvSpPr>
              <p:cNvPr id="51247" name="Text Box 32"/>
              <p:cNvSpPr txBox="1">
                <a:spLocks noChangeArrowheads="1"/>
              </p:cNvSpPr>
              <p:nvPr/>
            </p:nvSpPr>
            <p:spPr bwMode="auto">
              <a:xfrm>
                <a:off x="3277" y="3162"/>
                <a:ext cx="362" cy="29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/>
                  <a:t>48</a:t>
                </a:r>
              </a:p>
            </p:txBody>
          </p:sp>
          <p:cxnSp>
            <p:nvCxnSpPr>
              <p:cNvPr id="51248" name="AutoShape 33"/>
              <p:cNvCxnSpPr>
                <a:cxnSpLocks noChangeShapeType="1"/>
                <a:stCxn id="51247" idx="3"/>
                <a:endCxn id="51245" idx="1"/>
              </p:cNvCxnSpPr>
              <p:nvPr/>
            </p:nvCxnSpPr>
            <p:spPr bwMode="auto">
              <a:xfrm>
                <a:off x="3639" y="3307"/>
                <a:ext cx="166" cy="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51241" name="Group 34"/>
            <p:cNvGrpSpPr>
              <a:grpSpLocks/>
            </p:cNvGrpSpPr>
            <p:nvPr/>
          </p:nvGrpSpPr>
          <p:grpSpPr bwMode="auto">
            <a:xfrm>
              <a:off x="3133" y="1296"/>
              <a:ext cx="528" cy="294"/>
              <a:chOff x="3805" y="3162"/>
              <a:chExt cx="528" cy="294"/>
            </a:xfrm>
          </p:grpSpPr>
          <p:sp>
            <p:nvSpPr>
              <p:cNvPr id="51245" name="Text Box 35"/>
              <p:cNvSpPr txBox="1">
                <a:spLocks noChangeArrowheads="1"/>
              </p:cNvSpPr>
              <p:nvPr/>
            </p:nvSpPr>
            <p:spPr bwMode="auto">
              <a:xfrm>
                <a:off x="3805" y="3162"/>
                <a:ext cx="364" cy="29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ＭＳ Ｐゴシック" charset="0"/>
                    <a:cs typeface="Arial Unicode MS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Lucida Sans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/>
                <a:r>
                  <a:rPr lang="en-US"/>
                  <a:t>64</a:t>
                </a:r>
              </a:p>
            </p:txBody>
          </p:sp>
          <p:cxnSp>
            <p:nvCxnSpPr>
              <p:cNvPr id="51246" name="AutoShape 36"/>
              <p:cNvCxnSpPr>
                <a:cxnSpLocks noChangeShapeType="1"/>
                <a:stCxn id="51245" idx="3"/>
                <a:endCxn id="51235" idx="1"/>
              </p:cNvCxnSpPr>
              <p:nvPr/>
            </p:nvCxnSpPr>
            <p:spPr bwMode="auto">
              <a:xfrm>
                <a:off x="4141" y="3309"/>
                <a:ext cx="192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51242" name="Group 39"/>
            <p:cNvGrpSpPr>
              <a:grpSpLocks/>
            </p:cNvGrpSpPr>
            <p:nvPr/>
          </p:nvGrpSpPr>
          <p:grpSpPr bwMode="auto">
            <a:xfrm>
              <a:off x="1035" y="1295"/>
              <a:ext cx="2870" cy="1"/>
              <a:chOff x="1227" y="1817"/>
              <a:chExt cx="2870" cy="1"/>
            </a:xfrm>
          </p:grpSpPr>
          <p:cxnSp>
            <p:nvCxnSpPr>
              <p:cNvPr id="51243" name="AutoShape 37"/>
              <p:cNvCxnSpPr>
                <a:cxnSpLocks noChangeShapeType="1"/>
                <a:stCxn id="51255" idx="0"/>
                <a:endCxn id="51249" idx="0"/>
              </p:cNvCxnSpPr>
              <p:nvPr/>
            </p:nvCxnSpPr>
            <p:spPr bwMode="auto">
              <a:xfrm rot="5400000" flipH="1" flipV="1">
                <a:off x="1862" y="1182"/>
                <a:ext cx="1" cy="1272"/>
              </a:xfrm>
              <a:prstGeom prst="curvedConnector3">
                <a:avLst>
                  <a:gd name="adj1" fmla="val 14395468"/>
                </a:avLst>
              </a:prstGeom>
              <a:noFill/>
              <a:ln w="9525">
                <a:solidFill>
                  <a:schemeClr val="folHlink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1244" name="AutoShape 38"/>
              <p:cNvCxnSpPr>
                <a:cxnSpLocks noChangeShapeType="1"/>
                <a:stCxn id="51249" idx="0"/>
                <a:endCxn id="51235" idx="0"/>
              </p:cNvCxnSpPr>
              <p:nvPr/>
            </p:nvCxnSpPr>
            <p:spPr bwMode="auto">
              <a:xfrm rot="5400000" flipH="1" flipV="1">
                <a:off x="3297" y="1019"/>
                <a:ext cx="1" cy="1598"/>
              </a:xfrm>
              <a:prstGeom prst="curvedConnector3">
                <a:avLst>
                  <a:gd name="adj1" fmla="val 14395468"/>
                </a:avLst>
              </a:prstGeom>
              <a:noFill/>
              <a:ln w="9525">
                <a:solidFill>
                  <a:schemeClr val="folHlink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sp>
        <p:nvSpPr>
          <p:cNvPr id="51205" name="Text Box 40"/>
          <p:cNvSpPr txBox="1">
            <a:spLocks noChangeArrowheads="1"/>
          </p:cNvSpPr>
          <p:nvPr/>
        </p:nvSpPr>
        <p:spPr bwMode="auto">
          <a:xfrm>
            <a:off x="6356350" y="3352800"/>
            <a:ext cx="57785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/>
              <a:t>31</a:t>
            </a:r>
          </a:p>
        </p:txBody>
      </p:sp>
      <p:grpSp>
        <p:nvGrpSpPr>
          <p:cNvPr id="51206" name="Group 41"/>
          <p:cNvGrpSpPr>
            <a:grpSpLocks/>
          </p:cNvGrpSpPr>
          <p:nvPr/>
        </p:nvGrpSpPr>
        <p:grpSpPr bwMode="auto">
          <a:xfrm>
            <a:off x="1479550" y="3352800"/>
            <a:ext cx="647700" cy="466725"/>
            <a:chOff x="1597" y="3498"/>
            <a:chExt cx="408" cy="294"/>
          </a:xfrm>
        </p:grpSpPr>
        <p:sp>
          <p:nvSpPr>
            <p:cNvPr id="51233" name="Text Box 42"/>
            <p:cNvSpPr txBox="1">
              <a:spLocks noChangeArrowheads="1"/>
            </p:cNvSpPr>
            <p:nvPr/>
          </p:nvSpPr>
          <p:spPr bwMode="auto">
            <a:xfrm>
              <a:off x="1597" y="3498"/>
              <a:ext cx="243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1</a:t>
              </a:r>
            </a:p>
          </p:txBody>
        </p:sp>
        <p:cxnSp>
          <p:nvCxnSpPr>
            <p:cNvPr id="51234" name="AutoShape 43"/>
            <p:cNvCxnSpPr>
              <a:cxnSpLocks noChangeShapeType="1"/>
              <a:stCxn id="51233" idx="3"/>
              <a:endCxn id="51231" idx="1"/>
            </p:cNvCxnSpPr>
            <p:nvPr/>
          </p:nvCxnSpPr>
          <p:spPr bwMode="auto">
            <a:xfrm>
              <a:off x="1826" y="3645"/>
              <a:ext cx="179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1207" name="Group 44"/>
          <p:cNvGrpSpPr>
            <a:grpSpLocks/>
          </p:cNvGrpSpPr>
          <p:nvPr/>
        </p:nvGrpSpPr>
        <p:grpSpPr bwMode="auto">
          <a:xfrm>
            <a:off x="2127250" y="3352800"/>
            <a:ext cx="647700" cy="466725"/>
            <a:chOff x="2005" y="3498"/>
            <a:chExt cx="408" cy="294"/>
          </a:xfrm>
        </p:grpSpPr>
        <p:sp>
          <p:nvSpPr>
            <p:cNvPr id="51231" name="Text Box 45"/>
            <p:cNvSpPr txBox="1">
              <a:spLocks noChangeArrowheads="1"/>
            </p:cNvSpPr>
            <p:nvPr/>
          </p:nvSpPr>
          <p:spPr bwMode="auto">
            <a:xfrm>
              <a:off x="2005" y="3498"/>
              <a:ext cx="243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2</a:t>
              </a:r>
            </a:p>
          </p:txBody>
        </p:sp>
        <p:cxnSp>
          <p:nvCxnSpPr>
            <p:cNvPr id="51232" name="AutoShape 46"/>
            <p:cNvCxnSpPr>
              <a:cxnSpLocks noChangeShapeType="1"/>
              <a:stCxn id="51231" idx="3"/>
              <a:endCxn id="51229" idx="1"/>
            </p:cNvCxnSpPr>
            <p:nvPr/>
          </p:nvCxnSpPr>
          <p:spPr bwMode="auto">
            <a:xfrm>
              <a:off x="2234" y="3645"/>
              <a:ext cx="179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1208" name="Group 47"/>
          <p:cNvGrpSpPr>
            <a:grpSpLocks/>
          </p:cNvGrpSpPr>
          <p:nvPr/>
        </p:nvGrpSpPr>
        <p:grpSpPr bwMode="auto">
          <a:xfrm>
            <a:off x="2774950" y="3352800"/>
            <a:ext cx="630238" cy="466725"/>
            <a:chOff x="2413" y="3498"/>
            <a:chExt cx="397" cy="294"/>
          </a:xfrm>
        </p:grpSpPr>
        <p:sp>
          <p:nvSpPr>
            <p:cNvPr id="51229" name="Text Box 48"/>
            <p:cNvSpPr txBox="1">
              <a:spLocks noChangeArrowheads="1"/>
            </p:cNvSpPr>
            <p:nvPr/>
          </p:nvSpPr>
          <p:spPr bwMode="auto">
            <a:xfrm>
              <a:off x="2413" y="3498"/>
              <a:ext cx="243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3</a:t>
              </a:r>
            </a:p>
          </p:txBody>
        </p:sp>
        <p:cxnSp>
          <p:nvCxnSpPr>
            <p:cNvPr id="51230" name="AutoShape 49"/>
            <p:cNvCxnSpPr>
              <a:cxnSpLocks noChangeShapeType="1"/>
              <a:stCxn id="51229" idx="3"/>
              <a:endCxn id="51227" idx="1"/>
            </p:cNvCxnSpPr>
            <p:nvPr/>
          </p:nvCxnSpPr>
          <p:spPr bwMode="auto">
            <a:xfrm>
              <a:off x="2642" y="3645"/>
              <a:ext cx="168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1209" name="Group 50"/>
          <p:cNvGrpSpPr>
            <a:grpSpLocks/>
          </p:cNvGrpSpPr>
          <p:nvPr/>
        </p:nvGrpSpPr>
        <p:grpSpPr bwMode="auto">
          <a:xfrm>
            <a:off x="3405188" y="3352800"/>
            <a:ext cx="557212" cy="466725"/>
            <a:chOff x="2810" y="3498"/>
            <a:chExt cx="351" cy="294"/>
          </a:xfrm>
        </p:grpSpPr>
        <p:sp>
          <p:nvSpPr>
            <p:cNvPr id="51227" name="Text Box 51"/>
            <p:cNvSpPr txBox="1">
              <a:spLocks noChangeArrowheads="1"/>
            </p:cNvSpPr>
            <p:nvPr/>
          </p:nvSpPr>
          <p:spPr bwMode="auto">
            <a:xfrm>
              <a:off x="2810" y="3498"/>
              <a:ext cx="243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8</a:t>
              </a:r>
            </a:p>
          </p:txBody>
        </p:sp>
        <p:cxnSp>
          <p:nvCxnSpPr>
            <p:cNvPr id="51228" name="AutoShape 52"/>
            <p:cNvCxnSpPr>
              <a:cxnSpLocks noChangeShapeType="1"/>
              <a:stCxn id="51227" idx="3"/>
              <a:endCxn id="51225" idx="1"/>
            </p:cNvCxnSpPr>
            <p:nvPr/>
          </p:nvCxnSpPr>
          <p:spPr bwMode="auto">
            <a:xfrm flipV="1">
              <a:off x="3053" y="3643"/>
              <a:ext cx="108" cy="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1210" name="Group 53"/>
          <p:cNvGrpSpPr>
            <a:grpSpLocks/>
          </p:cNvGrpSpPr>
          <p:nvPr/>
        </p:nvGrpSpPr>
        <p:grpSpPr bwMode="auto">
          <a:xfrm>
            <a:off x="3962400" y="3352800"/>
            <a:ext cx="869950" cy="461963"/>
            <a:chOff x="3161" y="3498"/>
            <a:chExt cx="548" cy="291"/>
          </a:xfrm>
        </p:grpSpPr>
        <p:sp>
          <p:nvSpPr>
            <p:cNvPr id="51225" name="Text Box 54"/>
            <p:cNvSpPr txBox="1">
              <a:spLocks noChangeArrowheads="1"/>
            </p:cNvSpPr>
            <p:nvPr/>
          </p:nvSpPr>
          <p:spPr bwMode="auto">
            <a:xfrm>
              <a:off x="3161" y="3498"/>
              <a:ext cx="384" cy="29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11</a:t>
              </a:r>
            </a:p>
          </p:txBody>
        </p:sp>
        <p:cxnSp>
          <p:nvCxnSpPr>
            <p:cNvPr id="51226" name="AutoShape 55"/>
            <p:cNvCxnSpPr>
              <a:cxnSpLocks noChangeShapeType="1"/>
              <a:stCxn id="51225" idx="3"/>
              <a:endCxn id="51223" idx="1"/>
            </p:cNvCxnSpPr>
            <p:nvPr/>
          </p:nvCxnSpPr>
          <p:spPr bwMode="auto">
            <a:xfrm>
              <a:off x="3545" y="3643"/>
              <a:ext cx="164" cy="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1211" name="Group 56"/>
          <p:cNvGrpSpPr>
            <a:grpSpLocks/>
          </p:cNvGrpSpPr>
          <p:nvPr/>
        </p:nvGrpSpPr>
        <p:grpSpPr bwMode="auto">
          <a:xfrm>
            <a:off x="4832350" y="3352800"/>
            <a:ext cx="762000" cy="466725"/>
            <a:chOff x="3565" y="2496"/>
            <a:chExt cx="480" cy="294"/>
          </a:xfrm>
        </p:grpSpPr>
        <p:sp>
          <p:nvSpPr>
            <p:cNvPr id="51223" name="Text Box 57"/>
            <p:cNvSpPr txBox="1">
              <a:spLocks noChangeArrowheads="1"/>
            </p:cNvSpPr>
            <p:nvPr/>
          </p:nvSpPr>
          <p:spPr bwMode="auto">
            <a:xfrm>
              <a:off x="3565" y="2496"/>
              <a:ext cx="371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17</a:t>
              </a:r>
            </a:p>
          </p:txBody>
        </p:sp>
        <p:cxnSp>
          <p:nvCxnSpPr>
            <p:cNvPr id="51224" name="AutoShape 58"/>
            <p:cNvCxnSpPr>
              <a:cxnSpLocks noChangeShapeType="1"/>
              <a:stCxn id="51223" idx="3"/>
              <a:endCxn id="51221" idx="1"/>
            </p:cNvCxnSpPr>
            <p:nvPr/>
          </p:nvCxnSpPr>
          <p:spPr bwMode="auto">
            <a:xfrm>
              <a:off x="3936" y="2643"/>
              <a:ext cx="109" cy="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1212" name="Group 59"/>
          <p:cNvGrpSpPr>
            <a:grpSpLocks/>
          </p:cNvGrpSpPr>
          <p:nvPr/>
        </p:nvGrpSpPr>
        <p:grpSpPr bwMode="auto">
          <a:xfrm>
            <a:off x="5594350" y="3352800"/>
            <a:ext cx="838200" cy="466725"/>
            <a:chOff x="4045" y="3498"/>
            <a:chExt cx="528" cy="294"/>
          </a:xfrm>
        </p:grpSpPr>
        <p:sp>
          <p:nvSpPr>
            <p:cNvPr id="51221" name="Text Box 60"/>
            <p:cNvSpPr txBox="1">
              <a:spLocks noChangeArrowheads="1"/>
            </p:cNvSpPr>
            <p:nvPr/>
          </p:nvSpPr>
          <p:spPr bwMode="auto">
            <a:xfrm>
              <a:off x="4045" y="3498"/>
              <a:ext cx="364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21</a:t>
              </a:r>
            </a:p>
          </p:txBody>
        </p:sp>
        <p:cxnSp>
          <p:nvCxnSpPr>
            <p:cNvPr id="51222" name="AutoShape 61"/>
            <p:cNvCxnSpPr>
              <a:cxnSpLocks noChangeShapeType="1"/>
              <a:stCxn id="51221" idx="3"/>
              <a:endCxn id="51205" idx="1"/>
            </p:cNvCxnSpPr>
            <p:nvPr/>
          </p:nvCxnSpPr>
          <p:spPr bwMode="auto">
            <a:xfrm>
              <a:off x="4409" y="3645"/>
              <a:ext cx="164" cy="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1213" name="Group 67"/>
          <p:cNvGrpSpPr>
            <a:grpSpLocks/>
          </p:cNvGrpSpPr>
          <p:nvPr/>
        </p:nvGrpSpPr>
        <p:grpSpPr bwMode="auto">
          <a:xfrm>
            <a:off x="1674813" y="3351213"/>
            <a:ext cx="4972050" cy="1587"/>
            <a:chOff x="1055" y="1967"/>
            <a:chExt cx="3132" cy="1"/>
          </a:xfrm>
        </p:grpSpPr>
        <p:cxnSp>
          <p:nvCxnSpPr>
            <p:cNvPr id="51219" name="AutoShape 65"/>
            <p:cNvCxnSpPr>
              <a:cxnSpLocks noChangeShapeType="1"/>
              <a:stCxn id="51233" idx="0"/>
              <a:endCxn id="51225" idx="0"/>
            </p:cNvCxnSpPr>
            <p:nvPr/>
          </p:nvCxnSpPr>
          <p:spPr bwMode="auto">
            <a:xfrm rot="5400000" flipH="1" flipV="1">
              <a:off x="1871" y="1151"/>
              <a:ext cx="1" cy="1634"/>
            </a:xfrm>
            <a:prstGeom prst="curvedConnector3">
              <a:avLst>
                <a:gd name="adj1" fmla="val 14395468"/>
              </a:avLst>
            </a:prstGeom>
            <a:noFill/>
            <a:ln w="9525">
              <a:solidFill>
                <a:schemeClr val="folHlink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220" name="AutoShape 66"/>
            <p:cNvCxnSpPr>
              <a:cxnSpLocks noChangeShapeType="1"/>
              <a:stCxn id="51225" idx="0"/>
              <a:endCxn id="51205" idx="0"/>
            </p:cNvCxnSpPr>
            <p:nvPr/>
          </p:nvCxnSpPr>
          <p:spPr bwMode="auto">
            <a:xfrm rot="5400000" flipH="1" flipV="1">
              <a:off x="3437" y="1219"/>
              <a:ext cx="1" cy="1498"/>
            </a:xfrm>
            <a:prstGeom prst="curvedConnector3">
              <a:avLst>
                <a:gd name="adj1" fmla="val 14395468"/>
              </a:avLst>
            </a:prstGeom>
            <a:noFill/>
            <a:ln w="9525">
              <a:solidFill>
                <a:schemeClr val="folHlink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1214" name="Text Box 70"/>
          <p:cNvSpPr txBox="1">
            <a:spLocks noChangeArrowheads="1"/>
          </p:cNvSpPr>
          <p:nvPr/>
        </p:nvSpPr>
        <p:spPr bwMode="auto">
          <a:xfrm>
            <a:off x="4251325" y="2981325"/>
            <a:ext cx="5048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2000">
                <a:solidFill>
                  <a:schemeClr val="hlink"/>
                </a:solidFill>
              </a:rPr>
              <a:t>31</a:t>
            </a:r>
          </a:p>
        </p:txBody>
      </p:sp>
      <p:sp>
        <p:nvSpPr>
          <p:cNvPr id="51215" name="Text Box 71"/>
          <p:cNvSpPr txBox="1">
            <a:spLocks noChangeArrowheads="1"/>
          </p:cNvSpPr>
          <p:nvPr/>
        </p:nvSpPr>
        <p:spPr bwMode="auto">
          <a:xfrm>
            <a:off x="1628775" y="3032125"/>
            <a:ext cx="5095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2000">
                <a:solidFill>
                  <a:schemeClr val="hlink"/>
                </a:solidFill>
              </a:rPr>
              <a:t>11</a:t>
            </a:r>
          </a:p>
        </p:txBody>
      </p:sp>
      <p:sp>
        <p:nvSpPr>
          <p:cNvPr id="51216" name="Text Box 72"/>
          <p:cNvSpPr txBox="1">
            <a:spLocks noChangeArrowheads="1"/>
          </p:cNvSpPr>
          <p:nvPr/>
        </p:nvSpPr>
        <p:spPr bwMode="auto">
          <a:xfrm>
            <a:off x="1628775" y="1676400"/>
            <a:ext cx="5095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2000">
                <a:solidFill>
                  <a:schemeClr val="hlink"/>
                </a:solidFill>
              </a:rPr>
              <a:t>41</a:t>
            </a:r>
          </a:p>
        </p:txBody>
      </p:sp>
      <p:sp>
        <p:nvSpPr>
          <p:cNvPr id="51217" name="Text Box 73"/>
          <p:cNvSpPr txBox="1">
            <a:spLocks noChangeArrowheads="1"/>
          </p:cNvSpPr>
          <p:nvPr/>
        </p:nvSpPr>
        <p:spPr bwMode="auto">
          <a:xfrm>
            <a:off x="3657600" y="1660525"/>
            <a:ext cx="6651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2000">
                <a:solidFill>
                  <a:schemeClr val="hlink"/>
                </a:solidFill>
              </a:rPr>
              <a:t>128</a:t>
            </a:r>
          </a:p>
        </p:txBody>
      </p:sp>
      <p:sp>
        <p:nvSpPr>
          <p:cNvPr id="51218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2.3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Query processing with </a:t>
            </a:r>
            <a:r>
              <a:rPr lang="en-US">
                <a:solidFill>
                  <a:schemeClr val="folHlink"/>
                </a:solidFill>
                <a:latin typeface="Calibri" charset="0"/>
                <a:ea typeface="ＭＳ Ｐゴシック" charset="0"/>
                <a:cs typeface="ＭＳ Ｐゴシック" charset="0"/>
              </a:rPr>
              <a:t>skip pointers</a:t>
            </a: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2227" name="Text Box 5"/>
          <p:cNvSpPr txBox="1">
            <a:spLocks noChangeArrowheads="1"/>
          </p:cNvSpPr>
          <p:nvPr/>
        </p:nvSpPr>
        <p:spPr bwMode="auto">
          <a:xfrm>
            <a:off x="5811838" y="2057400"/>
            <a:ext cx="769937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/>
              <a:t>128</a:t>
            </a:r>
          </a:p>
        </p:txBody>
      </p:sp>
      <p:grpSp>
        <p:nvGrpSpPr>
          <p:cNvPr id="52228" name="Group 6"/>
          <p:cNvGrpSpPr>
            <a:grpSpLocks/>
          </p:cNvGrpSpPr>
          <p:nvPr/>
        </p:nvGrpSpPr>
        <p:grpSpPr bwMode="auto">
          <a:xfrm>
            <a:off x="1447800" y="2057400"/>
            <a:ext cx="647700" cy="466725"/>
            <a:chOff x="1584" y="3162"/>
            <a:chExt cx="408" cy="294"/>
          </a:xfrm>
        </p:grpSpPr>
        <p:sp>
          <p:nvSpPr>
            <p:cNvPr id="52287" name="Text Box 7"/>
            <p:cNvSpPr txBox="1">
              <a:spLocks noChangeArrowheads="1"/>
            </p:cNvSpPr>
            <p:nvPr/>
          </p:nvSpPr>
          <p:spPr bwMode="auto">
            <a:xfrm>
              <a:off x="1584" y="3162"/>
              <a:ext cx="243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2</a:t>
              </a:r>
            </a:p>
          </p:txBody>
        </p:sp>
        <p:cxnSp>
          <p:nvCxnSpPr>
            <p:cNvPr id="52288" name="AutoShape 8"/>
            <p:cNvCxnSpPr>
              <a:cxnSpLocks noChangeShapeType="1"/>
              <a:stCxn id="52287" idx="3"/>
              <a:endCxn id="52285" idx="1"/>
            </p:cNvCxnSpPr>
            <p:nvPr/>
          </p:nvCxnSpPr>
          <p:spPr bwMode="auto">
            <a:xfrm>
              <a:off x="1813" y="3309"/>
              <a:ext cx="179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2229" name="Group 9"/>
          <p:cNvGrpSpPr>
            <a:grpSpLocks/>
          </p:cNvGrpSpPr>
          <p:nvPr/>
        </p:nvGrpSpPr>
        <p:grpSpPr bwMode="auto">
          <a:xfrm>
            <a:off x="2095500" y="2057400"/>
            <a:ext cx="668338" cy="466725"/>
            <a:chOff x="1992" y="3162"/>
            <a:chExt cx="421" cy="294"/>
          </a:xfrm>
        </p:grpSpPr>
        <p:sp>
          <p:nvSpPr>
            <p:cNvPr id="52285" name="Text Box 10"/>
            <p:cNvSpPr txBox="1">
              <a:spLocks noChangeArrowheads="1"/>
            </p:cNvSpPr>
            <p:nvPr/>
          </p:nvSpPr>
          <p:spPr bwMode="auto">
            <a:xfrm>
              <a:off x="1992" y="3162"/>
              <a:ext cx="243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4</a:t>
              </a:r>
            </a:p>
          </p:txBody>
        </p:sp>
        <p:cxnSp>
          <p:nvCxnSpPr>
            <p:cNvPr id="52286" name="AutoShape 11"/>
            <p:cNvCxnSpPr>
              <a:cxnSpLocks noChangeShapeType="1"/>
              <a:stCxn id="52285" idx="3"/>
              <a:endCxn id="52283" idx="1"/>
            </p:cNvCxnSpPr>
            <p:nvPr/>
          </p:nvCxnSpPr>
          <p:spPr bwMode="auto">
            <a:xfrm>
              <a:off x="2221" y="3309"/>
              <a:ext cx="192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2230" name="Group 12"/>
          <p:cNvGrpSpPr>
            <a:grpSpLocks/>
          </p:cNvGrpSpPr>
          <p:nvPr/>
        </p:nvGrpSpPr>
        <p:grpSpPr bwMode="auto">
          <a:xfrm>
            <a:off x="2763838" y="2057400"/>
            <a:ext cx="609600" cy="466725"/>
            <a:chOff x="2413" y="3162"/>
            <a:chExt cx="384" cy="294"/>
          </a:xfrm>
        </p:grpSpPr>
        <p:sp>
          <p:nvSpPr>
            <p:cNvPr id="52283" name="Text Box 13"/>
            <p:cNvSpPr txBox="1">
              <a:spLocks noChangeArrowheads="1"/>
            </p:cNvSpPr>
            <p:nvPr/>
          </p:nvSpPr>
          <p:spPr bwMode="auto">
            <a:xfrm>
              <a:off x="2413" y="3162"/>
              <a:ext cx="243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8</a:t>
              </a:r>
            </a:p>
          </p:txBody>
        </p:sp>
        <p:cxnSp>
          <p:nvCxnSpPr>
            <p:cNvPr id="52284" name="AutoShape 14"/>
            <p:cNvCxnSpPr>
              <a:cxnSpLocks noChangeShapeType="1"/>
              <a:stCxn id="52283" idx="3"/>
              <a:endCxn id="52281" idx="1"/>
            </p:cNvCxnSpPr>
            <p:nvPr/>
          </p:nvCxnSpPr>
          <p:spPr bwMode="auto">
            <a:xfrm flipV="1">
              <a:off x="2656" y="3307"/>
              <a:ext cx="141" cy="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2231" name="Group 15"/>
          <p:cNvGrpSpPr>
            <a:grpSpLocks/>
          </p:cNvGrpSpPr>
          <p:nvPr/>
        </p:nvGrpSpPr>
        <p:grpSpPr bwMode="auto">
          <a:xfrm>
            <a:off x="3373438" y="2057400"/>
            <a:ext cx="762000" cy="461963"/>
            <a:chOff x="2797" y="3162"/>
            <a:chExt cx="480" cy="291"/>
          </a:xfrm>
        </p:grpSpPr>
        <p:sp>
          <p:nvSpPr>
            <p:cNvPr id="52281" name="Text Box 16"/>
            <p:cNvSpPr txBox="1">
              <a:spLocks noChangeArrowheads="1"/>
            </p:cNvSpPr>
            <p:nvPr/>
          </p:nvSpPr>
          <p:spPr bwMode="auto">
            <a:xfrm>
              <a:off x="2797" y="3162"/>
              <a:ext cx="362" cy="29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41</a:t>
              </a:r>
            </a:p>
          </p:txBody>
        </p:sp>
        <p:cxnSp>
          <p:nvCxnSpPr>
            <p:cNvPr id="52282" name="AutoShape 17"/>
            <p:cNvCxnSpPr>
              <a:cxnSpLocks noChangeShapeType="1"/>
              <a:stCxn id="52281" idx="3"/>
              <a:endCxn id="52279" idx="1"/>
            </p:cNvCxnSpPr>
            <p:nvPr/>
          </p:nvCxnSpPr>
          <p:spPr bwMode="auto">
            <a:xfrm>
              <a:off x="3159" y="3307"/>
              <a:ext cx="118" cy="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2232" name="Group 18"/>
          <p:cNvGrpSpPr>
            <a:grpSpLocks/>
          </p:cNvGrpSpPr>
          <p:nvPr/>
        </p:nvGrpSpPr>
        <p:grpSpPr bwMode="auto">
          <a:xfrm>
            <a:off x="4135438" y="2057400"/>
            <a:ext cx="838200" cy="461963"/>
            <a:chOff x="3277" y="3162"/>
            <a:chExt cx="528" cy="291"/>
          </a:xfrm>
        </p:grpSpPr>
        <p:sp>
          <p:nvSpPr>
            <p:cNvPr id="52279" name="Text Box 19"/>
            <p:cNvSpPr txBox="1">
              <a:spLocks noChangeArrowheads="1"/>
            </p:cNvSpPr>
            <p:nvPr/>
          </p:nvSpPr>
          <p:spPr bwMode="auto">
            <a:xfrm>
              <a:off x="3277" y="3162"/>
              <a:ext cx="362" cy="29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48</a:t>
              </a:r>
            </a:p>
          </p:txBody>
        </p:sp>
        <p:cxnSp>
          <p:nvCxnSpPr>
            <p:cNvPr id="52280" name="AutoShape 20"/>
            <p:cNvCxnSpPr>
              <a:cxnSpLocks noChangeShapeType="1"/>
              <a:stCxn id="52279" idx="3"/>
              <a:endCxn id="52277" idx="1"/>
            </p:cNvCxnSpPr>
            <p:nvPr/>
          </p:nvCxnSpPr>
          <p:spPr bwMode="auto">
            <a:xfrm>
              <a:off x="3639" y="3307"/>
              <a:ext cx="166" cy="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2233" name="Group 21"/>
          <p:cNvGrpSpPr>
            <a:grpSpLocks/>
          </p:cNvGrpSpPr>
          <p:nvPr/>
        </p:nvGrpSpPr>
        <p:grpSpPr bwMode="auto">
          <a:xfrm>
            <a:off x="4973638" y="2057400"/>
            <a:ext cx="838200" cy="466725"/>
            <a:chOff x="3805" y="3162"/>
            <a:chExt cx="528" cy="294"/>
          </a:xfrm>
        </p:grpSpPr>
        <p:sp>
          <p:nvSpPr>
            <p:cNvPr id="52277" name="Text Box 22"/>
            <p:cNvSpPr txBox="1">
              <a:spLocks noChangeArrowheads="1"/>
            </p:cNvSpPr>
            <p:nvPr/>
          </p:nvSpPr>
          <p:spPr bwMode="auto">
            <a:xfrm>
              <a:off x="3805" y="3162"/>
              <a:ext cx="364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64</a:t>
              </a:r>
            </a:p>
          </p:txBody>
        </p:sp>
        <p:cxnSp>
          <p:nvCxnSpPr>
            <p:cNvPr id="52278" name="AutoShape 23"/>
            <p:cNvCxnSpPr>
              <a:cxnSpLocks noChangeShapeType="1"/>
              <a:stCxn id="52277" idx="3"/>
              <a:endCxn id="52227" idx="1"/>
            </p:cNvCxnSpPr>
            <p:nvPr/>
          </p:nvCxnSpPr>
          <p:spPr bwMode="auto">
            <a:xfrm>
              <a:off x="4141" y="3309"/>
              <a:ext cx="192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2234" name="Group 24"/>
          <p:cNvGrpSpPr>
            <a:grpSpLocks/>
          </p:cNvGrpSpPr>
          <p:nvPr/>
        </p:nvGrpSpPr>
        <p:grpSpPr bwMode="auto">
          <a:xfrm>
            <a:off x="1643063" y="2055813"/>
            <a:ext cx="4556125" cy="1587"/>
            <a:chOff x="1227" y="1817"/>
            <a:chExt cx="2870" cy="1"/>
          </a:xfrm>
        </p:grpSpPr>
        <p:cxnSp>
          <p:nvCxnSpPr>
            <p:cNvPr id="52275" name="AutoShape 25"/>
            <p:cNvCxnSpPr>
              <a:cxnSpLocks noChangeShapeType="1"/>
              <a:stCxn id="52287" idx="0"/>
              <a:endCxn id="52281" idx="0"/>
            </p:cNvCxnSpPr>
            <p:nvPr/>
          </p:nvCxnSpPr>
          <p:spPr bwMode="auto">
            <a:xfrm rot="5400000" flipH="1" flipV="1">
              <a:off x="1862" y="1182"/>
              <a:ext cx="1" cy="1272"/>
            </a:xfrm>
            <a:prstGeom prst="curvedConnector3">
              <a:avLst>
                <a:gd name="adj1" fmla="val 14395468"/>
              </a:avLst>
            </a:prstGeom>
            <a:noFill/>
            <a:ln w="9525">
              <a:solidFill>
                <a:schemeClr val="folHlink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276" name="AutoShape 26"/>
            <p:cNvCxnSpPr>
              <a:cxnSpLocks noChangeShapeType="1"/>
              <a:stCxn id="52281" idx="0"/>
              <a:endCxn id="52227" idx="0"/>
            </p:cNvCxnSpPr>
            <p:nvPr/>
          </p:nvCxnSpPr>
          <p:spPr bwMode="auto">
            <a:xfrm rot="5400000" flipH="1" flipV="1">
              <a:off x="3297" y="1019"/>
              <a:ext cx="1" cy="1598"/>
            </a:xfrm>
            <a:prstGeom prst="curvedConnector3">
              <a:avLst>
                <a:gd name="adj1" fmla="val 14395468"/>
              </a:avLst>
            </a:prstGeom>
            <a:noFill/>
            <a:ln w="9525">
              <a:solidFill>
                <a:schemeClr val="folHlink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2235" name="Text Box 28"/>
          <p:cNvSpPr txBox="1">
            <a:spLocks noChangeArrowheads="1"/>
          </p:cNvSpPr>
          <p:nvPr/>
        </p:nvSpPr>
        <p:spPr bwMode="auto">
          <a:xfrm>
            <a:off x="6356350" y="3352800"/>
            <a:ext cx="57785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/>
              <a:t>31</a:t>
            </a:r>
          </a:p>
        </p:txBody>
      </p:sp>
      <p:grpSp>
        <p:nvGrpSpPr>
          <p:cNvPr id="52236" name="Group 29"/>
          <p:cNvGrpSpPr>
            <a:grpSpLocks/>
          </p:cNvGrpSpPr>
          <p:nvPr/>
        </p:nvGrpSpPr>
        <p:grpSpPr bwMode="auto">
          <a:xfrm>
            <a:off x="1479550" y="3352800"/>
            <a:ext cx="647700" cy="466725"/>
            <a:chOff x="1597" y="3498"/>
            <a:chExt cx="408" cy="294"/>
          </a:xfrm>
        </p:grpSpPr>
        <p:sp>
          <p:nvSpPr>
            <p:cNvPr id="52273" name="Text Box 30"/>
            <p:cNvSpPr txBox="1">
              <a:spLocks noChangeArrowheads="1"/>
            </p:cNvSpPr>
            <p:nvPr/>
          </p:nvSpPr>
          <p:spPr bwMode="auto">
            <a:xfrm>
              <a:off x="1597" y="3498"/>
              <a:ext cx="243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1</a:t>
              </a:r>
            </a:p>
          </p:txBody>
        </p:sp>
        <p:cxnSp>
          <p:nvCxnSpPr>
            <p:cNvPr id="52274" name="AutoShape 31"/>
            <p:cNvCxnSpPr>
              <a:cxnSpLocks noChangeShapeType="1"/>
              <a:stCxn id="52273" idx="3"/>
              <a:endCxn id="52271" idx="1"/>
            </p:cNvCxnSpPr>
            <p:nvPr/>
          </p:nvCxnSpPr>
          <p:spPr bwMode="auto">
            <a:xfrm>
              <a:off x="1826" y="3645"/>
              <a:ext cx="179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2237" name="Group 32"/>
          <p:cNvGrpSpPr>
            <a:grpSpLocks/>
          </p:cNvGrpSpPr>
          <p:nvPr/>
        </p:nvGrpSpPr>
        <p:grpSpPr bwMode="auto">
          <a:xfrm>
            <a:off x="2127250" y="3352800"/>
            <a:ext cx="647700" cy="466725"/>
            <a:chOff x="2005" y="3498"/>
            <a:chExt cx="408" cy="294"/>
          </a:xfrm>
        </p:grpSpPr>
        <p:sp>
          <p:nvSpPr>
            <p:cNvPr id="52271" name="Text Box 33"/>
            <p:cNvSpPr txBox="1">
              <a:spLocks noChangeArrowheads="1"/>
            </p:cNvSpPr>
            <p:nvPr/>
          </p:nvSpPr>
          <p:spPr bwMode="auto">
            <a:xfrm>
              <a:off x="2005" y="3498"/>
              <a:ext cx="243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2</a:t>
              </a:r>
            </a:p>
          </p:txBody>
        </p:sp>
        <p:cxnSp>
          <p:nvCxnSpPr>
            <p:cNvPr id="52272" name="AutoShape 34"/>
            <p:cNvCxnSpPr>
              <a:cxnSpLocks noChangeShapeType="1"/>
              <a:stCxn id="52271" idx="3"/>
              <a:endCxn id="52269" idx="1"/>
            </p:cNvCxnSpPr>
            <p:nvPr/>
          </p:nvCxnSpPr>
          <p:spPr bwMode="auto">
            <a:xfrm>
              <a:off x="2234" y="3645"/>
              <a:ext cx="179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2238" name="Group 35"/>
          <p:cNvGrpSpPr>
            <a:grpSpLocks/>
          </p:cNvGrpSpPr>
          <p:nvPr/>
        </p:nvGrpSpPr>
        <p:grpSpPr bwMode="auto">
          <a:xfrm>
            <a:off x="2774950" y="3352800"/>
            <a:ext cx="630238" cy="466725"/>
            <a:chOff x="2413" y="3498"/>
            <a:chExt cx="397" cy="294"/>
          </a:xfrm>
        </p:grpSpPr>
        <p:sp>
          <p:nvSpPr>
            <p:cNvPr id="52269" name="Text Box 36"/>
            <p:cNvSpPr txBox="1">
              <a:spLocks noChangeArrowheads="1"/>
            </p:cNvSpPr>
            <p:nvPr/>
          </p:nvSpPr>
          <p:spPr bwMode="auto">
            <a:xfrm>
              <a:off x="2413" y="3498"/>
              <a:ext cx="243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3</a:t>
              </a:r>
            </a:p>
          </p:txBody>
        </p:sp>
        <p:cxnSp>
          <p:nvCxnSpPr>
            <p:cNvPr id="52270" name="AutoShape 37"/>
            <p:cNvCxnSpPr>
              <a:cxnSpLocks noChangeShapeType="1"/>
              <a:stCxn id="52269" idx="3"/>
              <a:endCxn id="52267" idx="1"/>
            </p:cNvCxnSpPr>
            <p:nvPr/>
          </p:nvCxnSpPr>
          <p:spPr bwMode="auto">
            <a:xfrm>
              <a:off x="2642" y="3645"/>
              <a:ext cx="168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2239" name="Group 38"/>
          <p:cNvGrpSpPr>
            <a:grpSpLocks/>
          </p:cNvGrpSpPr>
          <p:nvPr/>
        </p:nvGrpSpPr>
        <p:grpSpPr bwMode="auto">
          <a:xfrm>
            <a:off x="3405188" y="3352800"/>
            <a:ext cx="606425" cy="466725"/>
            <a:chOff x="2810" y="3498"/>
            <a:chExt cx="382" cy="294"/>
          </a:xfrm>
        </p:grpSpPr>
        <p:sp>
          <p:nvSpPr>
            <p:cNvPr id="52267" name="Text Box 39"/>
            <p:cNvSpPr txBox="1">
              <a:spLocks noChangeArrowheads="1"/>
            </p:cNvSpPr>
            <p:nvPr/>
          </p:nvSpPr>
          <p:spPr bwMode="auto">
            <a:xfrm>
              <a:off x="2810" y="3498"/>
              <a:ext cx="243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8</a:t>
              </a:r>
            </a:p>
          </p:txBody>
        </p:sp>
        <p:cxnSp>
          <p:nvCxnSpPr>
            <p:cNvPr id="52268" name="AutoShape 40"/>
            <p:cNvCxnSpPr>
              <a:cxnSpLocks noChangeShapeType="1"/>
              <a:stCxn id="52267" idx="3"/>
              <a:endCxn id="52265" idx="1"/>
            </p:cNvCxnSpPr>
            <p:nvPr/>
          </p:nvCxnSpPr>
          <p:spPr bwMode="auto">
            <a:xfrm flipV="1">
              <a:off x="3053" y="3643"/>
              <a:ext cx="139" cy="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2240" name="Group 41"/>
          <p:cNvGrpSpPr>
            <a:grpSpLocks/>
          </p:cNvGrpSpPr>
          <p:nvPr/>
        </p:nvGrpSpPr>
        <p:grpSpPr bwMode="auto">
          <a:xfrm>
            <a:off x="4011613" y="3352800"/>
            <a:ext cx="820737" cy="461963"/>
            <a:chOff x="3192" y="3498"/>
            <a:chExt cx="517" cy="291"/>
          </a:xfrm>
        </p:grpSpPr>
        <p:sp>
          <p:nvSpPr>
            <p:cNvPr id="52265" name="Text Box 42"/>
            <p:cNvSpPr txBox="1">
              <a:spLocks noChangeArrowheads="1"/>
            </p:cNvSpPr>
            <p:nvPr/>
          </p:nvSpPr>
          <p:spPr bwMode="auto">
            <a:xfrm>
              <a:off x="3192" y="3498"/>
              <a:ext cx="362" cy="29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11</a:t>
              </a:r>
            </a:p>
          </p:txBody>
        </p:sp>
        <p:cxnSp>
          <p:nvCxnSpPr>
            <p:cNvPr id="52266" name="AutoShape 43"/>
            <p:cNvCxnSpPr>
              <a:cxnSpLocks noChangeShapeType="1"/>
              <a:stCxn id="52265" idx="3"/>
              <a:endCxn id="52263" idx="1"/>
            </p:cNvCxnSpPr>
            <p:nvPr/>
          </p:nvCxnSpPr>
          <p:spPr bwMode="auto">
            <a:xfrm>
              <a:off x="3554" y="3643"/>
              <a:ext cx="155" cy="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2241" name="Group 44"/>
          <p:cNvGrpSpPr>
            <a:grpSpLocks/>
          </p:cNvGrpSpPr>
          <p:nvPr/>
        </p:nvGrpSpPr>
        <p:grpSpPr bwMode="auto">
          <a:xfrm>
            <a:off x="4832350" y="3352800"/>
            <a:ext cx="762000" cy="466725"/>
            <a:chOff x="3565" y="2496"/>
            <a:chExt cx="480" cy="294"/>
          </a:xfrm>
        </p:grpSpPr>
        <p:sp>
          <p:nvSpPr>
            <p:cNvPr id="52263" name="Text Box 45"/>
            <p:cNvSpPr txBox="1">
              <a:spLocks noChangeArrowheads="1"/>
            </p:cNvSpPr>
            <p:nvPr/>
          </p:nvSpPr>
          <p:spPr bwMode="auto">
            <a:xfrm>
              <a:off x="3565" y="2496"/>
              <a:ext cx="371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17</a:t>
              </a:r>
            </a:p>
          </p:txBody>
        </p:sp>
        <p:cxnSp>
          <p:nvCxnSpPr>
            <p:cNvPr id="52264" name="AutoShape 46"/>
            <p:cNvCxnSpPr>
              <a:cxnSpLocks noChangeShapeType="1"/>
              <a:stCxn id="52263" idx="3"/>
              <a:endCxn id="52261" idx="1"/>
            </p:cNvCxnSpPr>
            <p:nvPr/>
          </p:nvCxnSpPr>
          <p:spPr bwMode="auto">
            <a:xfrm>
              <a:off x="3936" y="2643"/>
              <a:ext cx="109" cy="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2242" name="Group 47"/>
          <p:cNvGrpSpPr>
            <a:grpSpLocks/>
          </p:cNvGrpSpPr>
          <p:nvPr/>
        </p:nvGrpSpPr>
        <p:grpSpPr bwMode="auto">
          <a:xfrm>
            <a:off x="5594350" y="3352800"/>
            <a:ext cx="838200" cy="466725"/>
            <a:chOff x="4045" y="3498"/>
            <a:chExt cx="528" cy="294"/>
          </a:xfrm>
        </p:grpSpPr>
        <p:sp>
          <p:nvSpPr>
            <p:cNvPr id="52261" name="Text Box 48"/>
            <p:cNvSpPr txBox="1">
              <a:spLocks noChangeArrowheads="1"/>
            </p:cNvSpPr>
            <p:nvPr/>
          </p:nvSpPr>
          <p:spPr bwMode="auto">
            <a:xfrm>
              <a:off x="4045" y="3498"/>
              <a:ext cx="364" cy="2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21</a:t>
              </a:r>
            </a:p>
          </p:txBody>
        </p:sp>
        <p:cxnSp>
          <p:nvCxnSpPr>
            <p:cNvPr id="52262" name="AutoShape 49"/>
            <p:cNvCxnSpPr>
              <a:cxnSpLocks noChangeShapeType="1"/>
              <a:stCxn id="52261" idx="3"/>
              <a:endCxn id="52235" idx="1"/>
            </p:cNvCxnSpPr>
            <p:nvPr/>
          </p:nvCxnSpPr>
          <p:spPr bwMode="auto">
            <a:xfrm>
              <a:off x="4409" y="3645"/>
              <a:ext cx="164" cy="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2243" name="Group 50"/>
          <p:cNvGrpSpPr>
            <a:grpSpLocks/>
          </p:cNvGrpSpPr>
          <p:nvPr/>
        </p:nvGrpSpPr>
        <p:grpSpPr bwMode="auto">
          <a:xfrm>
            <a:off x="1674813" y="3351213"/>
            <a:ext cx="4972050" cy="1587"/>
            <a:chOff x="1055" y="1967"/>
            <a:chExt cx="3132" cy="1"/>
          </a:xfrm>
        </p:grpSpPr>
        <p:cxnSp>
          <p:nvCxnSpPr>
            <p:cNvPr id="52259" name="AutoShape 51"/>
            <p:cNvCxnSpPr>
              <a:cxnSpLocks noChangeShapeType="1"/>
              <a:stCxn id="52273" idx="0"/>
              <a:endCxn id="52265" idx="0"/>
            </p:cNvCxnSpPr>
            <p:nvPr/>
          </p:nvCxnSpPr>
          <p:spPr bwMode="auto">
            <a:xfrm rot="5400000" flipH="1" flipV="1">
              <a:off x="1881" y="1141"/>
              <a:ext cx="1" cy="1654"/>
            </a:xfrm>
            <a:prstGeom prst="curvedConnector3">
              <a:avLst>
                <a:gd name="adj1" fmla="val 14395468"/>
              </a:avLst>
            </a:prstGeom>
            <a:noFill/>
            <a:ln w="9525">
              <a:solidFill>
                <a:schemeClr val="folHlink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260" name="AutoShape 52"/>
            <p:cNvCxnSpPr>
              <a:cxnSpLocks noChangeShapeType="1"/>
              <a:stCxn id="52265" idx="0"/>
              <a:endCxn id="52235" idx="0"/>
            </p:cNvCxnSpPr>
            <p:nvPr/>
          </p:nvCxnSpPr>
          <p:spPr bwMode="auto">
            <a:xfrm rot="5400000" flipH="1" flipV="1">
              <a:off x="3447" y="1229"/>
              <a:ext cx="1" cy="1478"/>
            </a:xfrm>
            <a:prstGeom prst="curvedConnector3">
              <a:avLst>
                <a:gd name="adj1" fmla="val 14395468"/>
              </a:avLst>
            </a:prstGeom>
            <a:noFill/>
            <a:ln w="9525">
              <a:solidFill>
                <a:schemeClr val="folHlink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2244" name="Text Box 53"/>
          <p:cNvSpPr txBox="1">
            <a:spLocks noChangeArrowheads="1"/>
          </p:cNvSpPr>
          <p:nvPr/>
        </p:nvSpPr>
        <p:spPr bwMode="auto">
          <a:xfrm>
            <a:off x="4251325" y="2981325"/>
            <a:ext cx="5048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2000">
                <a:solidFill>
                  <a:schemeClr val="hlink"/>
                </a:solidFill>
              </a:rPr>
              <a:t>31</a:t>
            </a:r>
          </a:p>
        </p:txBody>
      </p:sp>
      <p:sp>
        <p:nvSpPr>
          <p:cNvPr id="52245" name="Text Box 54"/>
          <p:cNvSpPr txBox="1">
            <a:spLocks noChangeArrowheads="1"/>
          </p:cNvSpPr>
          <p:nvPr/>
        </p:nvSpPr>
        <p:spPr bwMode="auto">
          <a:xfrm>
            <a:off x="1628775" y="3032125"/>
            <a:ext cx="5095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2000">
                <a:solidFill>
                  <a:schemeClr val="hlink"/>
                </a:solidFill>
              </a:rPr>
              <a:t>11</a:t>
            </a:r>
          </a:p>
        </p:txBody>
      </p:sp>
      <p:sp>
        <p:nvSpPr>
          <p:cNvPr id="52246" name="Text Box 55"/>
          <p:cNvSpPr txBox="1">
            <a:spLocks noChangeArrowheads="1"/>
          </p:cNvSpPr>
          <p:nvPr/>
        </p:nvSpPr>
        <p:spPr bwMode="auto">
          <a:xfrm>
            <a:off x="1628775" y="1676400"/>
            <a:ext cx="5095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2000">
                <a:solidFill>
                  <a:schemeClr val="hlink"/>
                </a:solidFill>
              </a:rPr>
              <a:t>41</a:t>
            </a:r>
          </a:p>
        </p:txBody>
      </p:sp>
      <p:sp>
        <p:nvSpPr>
          <p:cNvPr id="52247" name="Text Box 56"/>
          <p:cNvSpPr txBox="1">
            <a:spLocks noChangeArrowheads="1"/>
          </p:cNvSpPr>
          <p:nvPr/>
        </p:nvSpPr>
        <p:spPr bwMode="auto">
          <a:xfrm>
            <a:off x="3657600" y="1660525"/>
            <a:ext cx="6651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2000">
                <a:solidFill>
                  <a:schemeClr val="hlink"/>
                </a:solidFill>
              </a:rPr>
              <a:t>128</a:t>
            </a:r>
          </a:p>
        </p:txBody>
      </p:sp>
      <p:sp>
        <p:nvSpPr>
          <p:cNvPr id="52248" name="Rectangle 57"/>
          <p:cNvSpPr>
            <a:spLocks noChangeArrowheads="1"/>
          </p:cNvSpPr>
          <p:nvPr/>
        </p:nvSpPr>
        <p:spPr bwMode="auto">
          <a:xfrm>
            <a:off x="3429000" y="3352800"/>
            <a:ext cx="381000" cy="4572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52249" name="Rectangle 59"/>
          <p:cNvSpPr>
            <a:spLocks noChangeArrowheads="1"/>
          </p:cNvSpPr>
          <p:nvPr/>
        </p:nvSpPr>
        <p:spPr bwMode="auto">
          <a:xfrm>
            <a:off x="2743200" y="2057400"/>
            <a:ext cx="457200" cy="4572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2250" name="Text Box 60"/>
          <p:cNvSpPr txBox="1">
            <a:spLocks noChangeArrowheads="1"/>
          </p:cNvSpPr>
          <p:nvPr/>
        </p:nvSpPr>
        <p:spPr bwMode="auto">
          <a:xfrm>
            <a:off x="381000" y="4038600"/>
            <a:ext cx="8305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A50021"/>
              </a:buClr>
              <a:buSzPct val="60000"/>
              <a:buFont typeface="Wingdings" charset="0"/>
              <a:buNone/>
            </a:pPr>
            <a:r>
              <a:rPr lang="en-US" dirty="0"/>
              <a:t>Suppose </a:t>
            </a:r>
            <a:r>
              <a:rPr lang="en-US" dirty="0" smtClean="0"/>
              <a:t>we’ve </a:t>
            </a:r>
            <a:r>
              <a:rPr lang="en-US" dirty="0"/>
              <a:t>stepped through the lists until we process </a:t>
            </a:r>
            <a:r>
              <a:rPr lang="en-US" b="1" dirty="0"/>
              <a:t>8 </a:t>
            </a:r>
            <a:r>
              <a:rPr lang="en-US" dirty="0"/>
              <a:t>on each list. We match it and advance.</a:t>
            </a:r>
          </a:p>
        </p:txBody>
      </p:sp>
      <p:sp>
        <p:nvSpPr>
          <p:cNvPr id="52251" name="Text Box 63"/>
          <p:cNvSpPr txBox="1">
            <a:spLocks noChangeArrowheads="1"/>
          </p:cNvSpPr>
          <p:nvPr/>
        </p:nvSpPr>
        <p:spPr bwMode="auto">
          <a:xfrm>
            <a:off x="457200" y="5029200"/>
            <a:ext cx="81724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/>
              <a:t>We then have </a:t>
            </a:r>
            <a:r>
              <a:rPr lang="en-US" b="1"/>
              <a:t>41</a:t>
            </a:r>
            <a:r>
              <a:rPr lang="en-US"/>
              <a:t> and </a:t>
            </a:r>
            <a:r>
              <a:rPr lang="en-US" b="1"/>
              <a:t>11</a:t>
            </a:r>
            <a:r>
              <a:rPr lang="en-US"/>
              <a:t> on the lower.  </a:t>
            </a:r>
            <a:r>
              <a:rPr lang="en-US" b="1"/>
              <a:t>11</a:t>
            </a:r>
            <a:r>
              <a:rPr lang="en-US"/>
              <a:t> is smaller.</a:t>
            </a:r>
          </a:p>
        </p:txBody>
      </p:sp>
      <p:sp>
        <p:nvSpPr>
          <p:cNvPr id="49185" name="Rectangle 64"/>
          <p:cNvSpPr>
            <a:spLocks noChangeArrowheads="1"/>
          </p:cNvSpPr>
          <p:nvPr/>
        </p:nvSpPr>
        <p:spPr bwMode="auto">
          <a:xfrm>
            <a:off x="3352800" y="2057400"/>
            <a:ext cx="609600" cy="4572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2253" name="Text Box 66"/>
          <p:cNvSpPr txBox="1">
            <a:spLocks noChangeArrowheads="1"/>
          </p:cNvSpPr>
          <p:nvPr/>
        </p:nvSpPr>
        <p:spPr bwMode="auto">
          <a:xfrm>
            <a:off x="425450" y="582771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endParaRPr lang="en-US"/>
          </a:p>
        </p:txBody>
      </p:sp>
      <p:grpSp>
        <p:nvGrpSpPr>
          <p:cNvPr id="17" name="Group 69"/>
          <p:cNvGrpSpPr>
            <a:grpSpLocks/>
          </p:cNvGrpSpPr>
          <p:nvPr/>
        </p:nvGrpSpPr>
        <p:grpSpPr bwMode="auto">
          <a:xfrm>
            <a:off x="685800" y="3352800"/>
            <a:ext cx="8294688" cy="3305175"/>
            <a:chOff x="278" y="2112"/>
            <a:chExt cx="5225" cy="2082"/>
          </a:xfrm>
        </p:grpSpPr>
        <p:sp>
          <p:nvSpPr>
            <p:cNvPr id="52257" name="Text Box 67"/>
            <p:cNvSpPr txBox="1">
              <a:spLocks noChangeArrowheads="1"/>
            </p:cNvSpPr>
            <p:nvPr/>
          </p:nvSpPr>
          <p:spPr bwMode="auto">
            <a:xfrm>
              <a:off x="278" y="3671"/>
              <a:ext cx="5225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Lucida Sans" charset="0"/>
                  <a:ea typeface="ＭＳ Ｐゴシック" charset="0"/>
                  <a:cs typeface="Arial Unicode MS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Lucida Sans" charset="0"/>
                  <a:ea typeface="Arial Unicode MS" charset="0"/>
                  <a:cs typeface="Arial Unicode MS" charset="0"/>
                </a:defRPr>
              </a:lvl9pPr>
            </a:lstStyle>
            <a:p>
              <a:pPr eaLnBrk="1" hangingPunct="1"/>
              <a:r>
                <a:rPr lang="en-US"/>
                <a:t>But the skip successor of </a:t>
              </a:r>
              <a:r>
                <a:rPr lang="en-US" b="1"/>
                <a:t>11</a:t>
              </a:r>
              <a:r>
                <a:rPr lang="en-US"/>
                <a:t> on the lower list is </a:t>
              </a:r>
              <a:r>
                <a:rPr lang="en-US" b="1"/>
                <a:t>31</a:t>
              </a:r>
              <a:r>
                <a:rPr lang="en-US"/>
                <a:t>, so</a:t>
              </a:r>
            </a:p>
            <a:p>
              <a:pPr eaLnBrk="1" hangingPunct="1"/>
              <a:r>
                <a:rPr lang="en-US"/>
                <a:t>we can skip ahead past the intervening postings.</a:t>
              </a:r>
            </a:p>
          </p:txBody>
        </p:sp>
        <p:sp>
          <p:nvSpPr>
            <p:cNvPr id="52258" name="Rectangle 68"/>
            <p:cNvSpPr>
              <a:spLocks noChangeArrowheads="1"/>
            </p:cNvSpPr>
            <p:nvPr/>
          </p:nvSpPr>
          <p:spPr bwMode="auto">
            <a:xfrm>
              <a:off x="2880" y="2112"/>
              <a:ext cx="1344" cy="288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52255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2.3</a:t>
            </a:r>
          </a:p>
        </p:txBody>
      </p:sp>
      <p:sp>
        <p:nvSpPr>
          <p:cNvPr id="65" name="Rectangle 64"/>
          <p:cNvSpPr>
            <a:spLocks noChangeArrowheads="1"/>
          </p:cNvSpPr>
          <p:nvPr/>
        </p:nvSpPr>
        <p:spPr bwMode="auto">
          <a:xfrm>
            <a:off x="3962400" y="3352800"/>
            <a:ext cx="609600" cy="4572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85" grpId="0" animBg="1"/>
      <p:bldP spid="6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Where do we place skips?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Tradeoff:</a:t>
            </a:r>
          </a:p>
          <a:p>
            <a:pPr lvl="1" eaLnBrk="1" hangingPunct="1"/>
            <a:r>
              <a:rPr lang="en-US">
                <a:latin typeface="Calibri" charset="0"/>
                <a:ea typeface="ＭＳ Ｐゴシック" charset="0"/>
              </a:rPr>
              <a:t>More skips </a:t>
            </a:r>
            <a:r>
              <a:rPr lang="en-US">
                <a:latin typeface="Calibri" charset="0"/>
                <a:ea typeface="ＭＳ Ｐゴシック" charset="0"/>
                <a:sym typeface="Symbol" charset="0"/>
              </a:rPr>
              <a:t> </a:t>
            </a:r>
            <a:r>
              <a:rPr lang="en-US">
                <a:latin typeface="Calibri" charset="0"/>
                <a:ea typeface="ＭＳ Ｐゴシック" charset="0"/>
              </a:rPr>
              <a:t>shorter skip spans </a:t>
            </a:r>
            <a:r>
              <a:rPr lang="en-US">
                <a:latin typeface="Calibri" charset="0"/>
                <a:ea typeface="ＭＳ Ｐゴシック" charset="0"/>
                <a:sym typeface="Symbol" charset="0"/>
              </a:rPr>
              <a:t> </a:t>
            </a:r>
            <a:r>
              <a:rPr lang="en-US">
                <a:latin typeface="Calibri" charset="0"/>
                <a:ea typeface="ＭＳ Ｐゴシック" charset="0"/>
              </a:rPr>
              <a:t>more likely to skip.  But lots of comparisons to skip pointers.</a:t>
            </a:r>
          </a:p>
          <a:p>
            <a:pPr lvl="1" eaLnBrk="1" hangingPunct="1"/>
            <a:r>
              <a:rPr lang="en-US">
                <a:latin typeface="Calibri" charset="0"/>
                <a:ea typeface="ＭＳ Ｐゴシック" charset="0"/>
              </a:rPr>
              <a:t>Fewer skips </a:t>
            </a:r>
            <a:r>
              <a:rPr lang="en-US">
                <a:latin typeface="Calibri" charset="0"/>
                <a:ea typeface="ＭＳ Ｐゴシック" charset="0"/>
                <a:sym typeface="Symbol" charset="0"/>
              </a:rPr>
              <a:t> </a:t>
            </a:r>
            <a:r>
              <a:rPr lang="en-US">
                <a:latin typeface="Calibri" charset="0"/>
                <a:ea typeface="ＭＳ Ｐゴシック" charset="0"/>
              </a:rPr>
              <a:t>few pointer comparison, but then long skip spans </a:t>
            </a:r>
            <a:r>
              <a:rPr lang="en-US">
                <a:latin typeface="Calibri" charset="0"/>
                <a:ea typeface="ＭＳ Ｐゴシック" charset="0"/>
                <a:sym typeface="Symbol" charset="0"/>
              </a:rPr>
              <a:t> </a:t>
            </a:r>
            <a:r>
              <a:rPr lang="en-US">
                <a:latin typeface="Calibri" charset="0"/>
                <a:ea typeface="ＭＳ Ｐゴシック" charset="0"/>
              </a:rPr>
              <a:t>few successful skips.</a:t>
            </a:r>
          </a:p>
        </p:txBody>
      </p:sp>
      <p:sp>
        <p:nvSpPr>
          <p:cNvPr id="53252" name="Rectangle 5"/>
          <p:cNvSpPr>
            <a:spLocks noChangeArrowheads="1"/>
          </p:cNvSpPr>
          <p:nvPr/>
        </p:nvSpPr>
        <p:spPr bwMode="auto">
          <a:xfrm>
            <a:off x="7543800" y="4953000"/>
            <a:ext cx="3810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53253" name="Group 7"/>
          <p:cNvGrpSpPr>
            <a:grpSpLocks/>
          </p:cNvGrpSpPr>
          <p:nvPr/>
        </p:nvGrpSpPr>
        <p:grpSpPr bwMode="auto">
          <a:xfrm>
            <a:off x="1447800" y="4953000"/>
            <a:ext cx="609600" cy="304800"/>
            <a:chOff x="1104" y="3168"/>
            <a:chExt cx="384" cy="192"/>
          </a:xfrm>
        </p:grpSpPr>
        <p:sp>
          <p:nvSpPr>
            <p:cNvPr id="53320" name="Rectangle 4"/>
            <p:cNvSpPr>
              <a:spLocks noChangeArrowheads="1"/>
            </p:cNvSpPr>
            <p:nvPr/>
          </p:nvSpPr>
          <p:spPr bwMode="auto">
            <a:xfrm>
              <a:off x="1104" y="3168"/>
              <a:ext cx="240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cxnSp>
          <p:nvCxnSpPr>
            <p:cNvPr id="53321" name="AutoShape 6"/>
            <p:cNvCxnSpPr>
              <a:cxnSpLocks noChangeShapeType="1"/>
              <a:stCxn id="53320" idx="3"/>
              <a:endCxn id="53252" idx="1"/>
            </p:cNvCxnSpPr>
            <p:nvPr/>
          </p:nvCxnSpPr>
          <p:spPr bwMode="auto">
            <a:xfrm>
              <a:off x="1344" y="3264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3254" name="Group 8"/>
          <p:cNvGrpSpPr>
            <a:grpSpLocks/>
          </p:cNvGrpSpPr>
          <p:nvPr/>
        </p:nvGrpSpPr>
        <p:grpSpPr bwMode="auto">
          <a:xfrm>
            <a:off x="2057400" y="4953000"/>
            <a:ext cx="609600" cy="304800"/>
            <a:chOff x="1104" y="3168"/>
            <a:chExt cx="384" cy="192"/>
          </a:xfrm>
        </p:grpSpPr>
        <p:sp>
          <p:nvSpPr>
            <p:cNvPr id="53318" name="Rectangle 9"/>
            <p:cNvSpPr>
              <a:spLocks noChangeArrowheads="1"/>
            </p:cNvSpPr>
            <p:nvPr/>
          </p:nvSpPr>
          <p:spPr bwMode="auto">
            <a:xfrm>
              <a:off x="1104" y="3168"/>
              <a:ext cx="240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cxnSp>
          <p:nvCxnSpPr>
            <p:cNvPr id="53319" name="AutoShape 10"/>
            <p:cNvCxnSpPr>
              <a:cxnSpLocks noChangeShapeType="1"/>
              <a:stCxn id="53318" idx="3"/>
            </p:cNvCxnSpPr>
            <p:nvPr/>
          </p:nvCxnSpPr>
          <p:spPr bwMode="auto">
            <a:xfrm>
              <a:off x="1344" y="3264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3255" name="Group 11"/>
          <p:cNvGrpSpPr>
            <a:grpSpLocks/>
          </p:cNvGrpSpPr>
          <p:nvPr/>
        </p:nvGrpSpPr>
        <p:grpSpPr bwMode="auto">
          <a:xfrm>
            <a:off x="2667000" y="4953000"/>
            <a:ext cx="609600" cy="304800"/>
            <a:chOff x="1104" y="3168"/>
            <a:chExt cx="384" cy="192"/>
          </a:xfrm>
        </p:grpSpPr>
        <p:sp>
          <p:nvSpPr>
            <p:cNvPr id="53316" name="Rectangle 12"/>
            <p:cNvSpPr>
              <a:spLocks noChangeArrowheads="1"/>
            </p:cNvSpPr>
            <p:nvPr/>
          </p:nvSpPr>
          <p:spPr bwMode="auto">
            <a:xfrm>
              <a:off x="1104" y="3168"/>
              <a:ext cx="240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cxnSp>
          <p:nvCxnSpPr>
            <p:cNvPr id="53317" name="AutoShape 13"/>
            <p:cNvCxnSpPr>
              <a:cxnSpLocks noChangeShapeType="1"/>
              <a:stCxn id="53316" idx="3"/>
            </p:cNvCxnSpPr>
            <p:nvPr/>
          </p:nvCxnSpPr>
          <p:spPr bwMode="auto">
            <a:xfrm>
              <a:off x="1344" y="3264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3256" name="Group 14"/>
          <p:cNvGrpSpPr>
            <a:grpSpLocks/>
          </p:cNvGrpSpPr>
          <p:nvPr/>
        </p:nvGrpSpPr>
        <p:grpSpPr bwMode="auto">
          <a:xfrm>
            <a:off x="3276600" y="4953000"/>
            <a:ext cx="609600" cy="304800"/>
            <a:chOff x="1104" y="3168"/>
            <a:chExt cx="384" cy="192"/>
          </a:xfrm>
        </p:grpSpPr>
        <p:sp>
          <p:nvSpPr>
            <p:cNvPr id="53314" name="Rectangle 15"/>
            <p:cNvSpPr>
              <a:spLocks noChangeArrowheads="1"/>
            </p:cNvSpPr>
            <p:nvPr/>
          </p:nvSpPr>
          <p:spPr bwMode="auto">
            <a:xfrm>
              <a:off x="1104" y="3168"/>
              <a:ext cx="240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cxnSp>
          <p:nvCxnSpPr>
            <p:cNvPr id="53315" name="AutoShape 16"/>
            <p:cNvCxnSpPr>
              <a:cxnSpLocks noChangeShapeType="1"/>
              <a:stCxn id="53314" idx="3"/>
            </p:cNvCxnSpPr>
            <p:nvPr/>
          </p:nvCxnSpPr>
          <p:spPr bwMode="auto">
            <a:xfrm>
              <a:off x="1344" y="3264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3257" name="Group 17"/>
          <p:cNvGrpSpPr>
            <a:grpSpLocks/>
          </p:cNvGrpSpPr>
          <p:nvPr/>
        </p:nvGrpSpPr>
        <p:grpSpPr bwMode="auto">
          <a:xfrm>
            <a:off x="3886200" y="4953000"/>
            <a:ext cx="609600" cy="304800"/>
            <a:chOff x="1104" y="3168"/>
            <a:chExt cx="384" cy="192"/>
          </a:xfrm>
        </p:grpSpPr>
        <p:sp>
          <p:nvSpPr>
            <p:cNvPr id="53312" name="Rectangle 18"/>
            <p:cNvSpPr>
              <a:spLocks noChangeArrowheads="1"/>
            </p:cNvSpPr>
            <p:nvPr/>
          </p:nvSpPr>
          <p:spPr bwMode="auto">
            <a:xfrm>
              <a:off x="1104" y="3168"/>
              <a:ext cx="240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cxnSp>
          <p:nvCxnSpPr>
            <p:cNvPr id="53313" name="AutoShape 19"/>
            <p:cNvCxnSpPr>
              <a:cxnSpLocks noChangeShapeType="1"/>
              <a:stCxn id="53312" idx="3"/>
            </p:cNvCxnSpPr>
            <p:nvPr/>
          </p:nvCxnSpPr>
          <p:spPr bwMode="auto">
            <a:xfrm>
              <a:off x="1344" y="3264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3258" name="Group 20"/>
          <p:cNvGrpSpPr>
            <a:grpSpLocks/>
          </p:cNvGrpSpPr>
          <p:nvPr/>
        </p:nvGrpSpPr>
        <p:grpSpPr bwMode="auto">
          <a:xfrm>
            <a:off x="4495800" y="4953000"/>
            <a:ext cx="609600" cy="304800"/>
            <a:chOff x="1104" y="3168"/>
            <a:chExt cx="384" cy="192"/>
          </a:xfrm>
        </p:grpSpPr>
        <p:sp>
          <p:nvSpPr>
            <p:cNvPr id="53310" name="Rectangle 21"/>
            <p:cNvSpPr>
              <a:spLocks noChangeArrowheads="1"/>
            </p:cNvSpPr>
            <p:nvPr/>
          </p:nvSpPr>
          <p:spPr bwMode="auto">
            <a:xfrm>
              <a:off x="1104" y="3168"/>
              <a:ext cx="240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cxnSp>
          <p:nvCxnSpPr>
            <p:cNvPr id="53311" name="AutoShape 22"/>
            <p:cNvCxnSpPr>
              <a:cxnSpLocks noChangeShapeType="1"/>
              <a:stCxn id="53310" idx="3"/>
            </p:cNvCxnSpPr>
            <p:nvPr/>
          </p:nvCxnSpPr>
          <p:spPr bwMode="auto">
            <a:xfrm>
              <a:off x="1344" y="3264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3259" name="Group 23"/>
          <p:cNvGrpSpPr>
            <a:grpSpLocks/>
          </p:cNvGrpSpPr>
          <p:nvPr/>
        </p:nvGrpSpPr>
        <p:grpSpPr bwMode="auto">
          <a:xfrm>
            <a:off x="5105400" y="4953000"/>
            <a:ext cx="609600" cy="304800"/>
            <a:chOff x="1104" y="3168"/>
            <a:chExt cx="384" cy="192"/>
          </a:xfrm>
        </p:grpSpPr>
        <p:sp>
          <p:nvSpPr>
            <p:cNvPr id="53308" name="Rectangle 24"/>
            <p:cNvSpPr>
              <a:spLocks noChangeArrowheads="1"/>
            </p:cNvSpPr>
            <p:nvPr/>
          </p:nvSpPr>
          <p:spPr bwMode="auto">
            <a:xfrm>
              <a:off x="1104" y="3168"/>
              <a:ext cx="240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cxnSp>
          <p:nvCxnSpPr>
            <p:cNvPr id="53309" name="AutoShape 25"/>
            <p:cNvCxnSpPr>
              <a:cxnSpLocks noChangeShapeType="1"/>
              <a:stCxn id="53308" idx="3"/>
            </p:cNvCxnSpPr>
            <p:nvPr/>
          </p:nvCxnSpPr>
          <p:spPr bwMode="auto">
            <a:xfrm>
              <a:off x="1344" y="3264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3260" name="Group 26"/>
          <p:cNvGrpSpPr>
            <a:grpSpLocks/>
          </p:cNvGrpSpPr>
          <p:nvPr/>
        </p:nvGrpSpPr>
        <p:grpSpPr bwMode="auto">
          <a:xfrm>
            <a:off x="5715000" y="4953000"/>
            <a:ext cx="609600" cy="304800"/>
            <a:chOff x="1104" y="3168"/>
            <a:chExt cx="384" cy="192"/>
          </a:xfrm>
        </p:grpSpPr>
        <p:sp>
          <p:nvSpPr>
            <p:cNvPr id="53306" name="Rectangle 27"/>
            <p:cNvSpPr>
              <a:spLocks noChangeArrowheads="1"/>
            </p:cNvSpPr>
            <p:nvPr/>
          </p:nvSpPr>
          <p:spPr bwMode="auto">
            <a:xfrm>
              <a:off x="1104" y="3168"/>
              <a:ext cx="240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cxnSp>
          <p:nvCxnSpPr>
            <p:cNvPr id="53307" name="AutoShape 28"/>
            <p:cNvCxnSpPr>
              <a:cxnSpLocks noChangeShapeType="1"/>
              <a:stCxn id="53306" idx="3"/>
            </p:cNvCxnSpPr>
            <p:nvPr/>
          </p:nvCxnSpPr>
          <p:spPr bwMode="auto">
            <a:xfrm>
              <a:off x="1344" y="3264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3261" name="Group 29"/>
          <p:cNvGrpSpPr>
            <a:grpSpLocks/>
          </p:cNvGrpSpPr>
          <p:nvPr/>
        </p:nvGrpSpPr>
        <p:grpSpPr bwMode="auto">
          <a:xfrm>
            <a:off x="6324600" y="4953000"/>
            <a:ext cx="609600" cy="304800"/>
            <a:chOff x="1104" y="3168"/>
            <a:chExt cx="384" cy="192"/>
          </a:xfrm>
        </p:grpSpPr>
        <p:sp>
          <p:nvSpPr>
            <p:cNvPr id="53304" name="Rectangle 30"/>
            <p:cNvSpPr>
              <a:spLocks noChangeArrowheads="1"/>
            </p:cNvSpPr>
            <p:nvPr/>
          </p:nvSpPr>
          <p:spPr bwMode="auto">
            <a:xfrm>
              <a:off x="1104" y="3168"/>
              <a:ext cx="240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cxnSp>
          <p:nvCxnSpPr>
            <p:cNvPr id="53305" name="AutoShape 31"/>
            <p:cNvCxnSpPr>
              <a:cxnSpLocks noChangeShapeType="1"/>
              <a:stCxn id="53304" idx="3"/>
            </p:cNvCxnSpPr>
            <p:nvPr/>
          </p:nvCxnSpPr>
          <p:spPr bwMode="auto">
            <a:xfrm>
              <a:off x="1344" y="3264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3262" name="Rectangle 32"/>
          <p:cNvSpPr>
            <a:spLocks noChangeArrowheads="1"/>
          </p:cNvSpPr>
          <p:nvPr/>
        </p:nvSpPr>
        <p:spPr bwMode="auto">
          <a:xfrm>
            <a:off x="7543800" y="5943600"/>
            <a:ext cx="3810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53263" name="Group 33"/>
          <p:cNvGrpSpPr>
            <a:grpSpLocks/>
          </p:cNvGrpSpPr>
          <p:nvPr/>
        </p:nvGrpSpPr>
        <p:grpSpPr bwMode="auto">
          <a:xfrm>
            <a:off x="1447800" y="5943600"/>
            <a:ext cx="609600" cy="304800"/>
            <a:chOff x="1104" y="3168"/>
            <a:chExt cx="384" cy="192"/>
          </a:xfrm>
        </p:grpSpPr>
        <p:sp>
          <p:nvSpPr>
            <p:cNvPr id="53302" name="Rectangle 34"/>
            <p:cNvSpPr>
              <a:spLocks noChangeArrowheads="1"/>
            </p:cNvSpPr>
            <p:nvPr/>
          </p:nvSpPr>
          <p:spPr bwMode="auto">
            <a:xfrm>
              <a:off x="1104" y="3168"/>
              <a:ext cx="240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cxnSp>
          <p:nvCxnSpPr>
            <p:cNvPr id="53303" name="AutoShape 35"/>
            <p:cNvCxnSpPr>
              <a:cxnSpLocks noChangeShapeType="1"/>
              <a:stCxn id="53302" idx="3"/>
              <a:endCxn id="53262" idx="1"/>
            </p:cNvCxnSpPr>
            <p:nvPr/>
          </p:nvCxnSpPr>
          <p:spPr bwMode="auto">
            <a:xfrm>
              <a:off x="1344" y="3264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3264" name="Group 36"/>
          <p:cNvGrpSpPr>
            <a:grpSpLocks/>
          </p:cNvGrpSpPr>
          <p:nvPr/>
        </p:nvGrpSpPr>
        <p:grpSpPr bwMode="auto">
          <a:xfrm>
            <a:off x="2057400" y="5943600"/>
            <a:ext cx="609600" cy="304800"/>
            <a:chOff x="1104" y="3168"/>
            <a:chExt cx="384" cy="192"/>
          </a:xfrm>
        </p:grpSpPr>
        <p:sp>
          <p:nvSpPr>
            <p:cNvPr id="53300" name="Rectangle 37"/>
            <p:cNvSpPr>
              <a:spLocks noChangeArrowheads="1"/>
            </p:cNvSpPr>
            <p:nvPr/>
          </p:nvSpPr>
          <p:spPr bwMode="auto">
            <a:xfrm>
              <a:off x="1104" y="3168"/>
              <a:ext cx="240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cxnSp>
          <p:nvCxnSpPr>
            <p:cNvPr id="53301" name="AutoShape 38"/>
            <p:cNvCxnSpPr>
              <a:cxnSpLocks noChangeShapeType="1"/>
              <a:stCxn id="53300" idx="3"/>
            </p:cNvCxnSpPr>
            <p:nvPr/>
          </p:nvCxnSpPr>
          <p:spPr bwMode="auto">
            <a:xfrm>
              <a:off x="1344" y="3264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3265" name="Group 39"/>
          <p:cNvGrpSpPr>
            <a:grpSpLocks/>
          </p:cNvGrpSpPr>
          <p:nvPr/>
        </p:nvGrpSpPr>
        <p:grpSpPr bwMode="auto">
          <a:xfrm>
            <a:off x="2667000" y="5943600"/>
            <a:ext cx="609600" cy="304800"/>
            <a:chOff x="1104" y="3168"/>
            <a:chExt cx="384" cy="192"/>
          </a:xfrm>
        </p:grpSpPr>
        <p:sp>
          <p:nvSpPr>
            <p:cNvPr id="53298" name="Rectangle 40"/>
            <p:cNvSpPr>
              <a:spLocks noChangeArrowheads="1"/>
            </p:cNvSpPr>
            <p:nvPr/>
          </p:nvSpPr>
          <p:spPr bwMode="auto">
            <a:xfrm>
              <a:off x="1104" y="3168"/>
              <a:ext cx="240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cxnSp>
          <p:nvCxnSpPr>
            <p:cNvPr id="53299" name="AutoShape 41"/>
            <p:cNvCxnSpPr>
              <a:cxnSpLocks noChangeShapeType="1"/>
              <a:stCxn id="53298" idx="3"/>
            </p:cNvCxnSpPr>
            <p:nvPr/>
          </p:nvCxnSpPr>
          <p:spPr bwMode="auto">
            <a:xfrm>
              <a:off x="1344" y="3264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3266" name="Group 42"/>
          <p:cNvGrpSpPr>
            <a:grpSpLocks/>
          </p:cNvGrpSpPr>
          <p:nvPr/>
        </p:nvGrpSpPr>
        <p:grpSpPr bwMode="auto">
          <a:xfrm>
            <a:off x="3276600" y="5943600"/>
            <a:ext cx="609600" cy="304800"/>
            <a:chOff x="1104" y="3168"/>
            <a:chExt cx="384" cy="192"/>
          </a:xfrm>
        </p:grpSpPr>
        <p:sp>
          <p:nvSpPr>
            <p:cNvPr id="53296" name="Rectangle 43"/>
            <p:cNvSpPr>
              <a:spLocks noChangeArrowheads="1"/>
            </p:cNvSpPr>
            <p:nvPr/>
          </p:nvSpPr>
          <p:spPr bwMode="auto">
            <a:xfrm>
              <a:off x="1104" y="3168"/>
              <a:ext cx="240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cxnSp>
          <p:nvCxnSpPr>
            <p:cNvPr id="53297" name="AutoShape 44"/>
            <p:cNvCxnSpPr>
              <a:cxnSpLocks noChangeShapeType="1"/>
              <a:stCxn id="53296" idx="3"/>
            </p:cNvCxnSpPr>
            <p:nvPr/>
          </p:nvCxnSpPr>
          <p:spPr bwMode="auto">
            <a:xfrm>
              <a:off x="1344" y="3264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3267" name="Group 45"/>
          <p:cNvGrpSpPr>
            <a:grpSpLocks/>
          </p:cNvGrpSpPr>
          <p:nvPr/>
        </p:nvGrpSpPr>
        <p:grpSpPr bwMode="auto">
          <a:xfrm>
            <a:off x="3886200" y="5943600"/>
            <a:ext cx="609600" cy="304800"/>
            <a:chOff x="1104" y="3168"/>
            <a:chExt cx="384" cy="192"/>
          </a:xfrm>
        </p:grpSpPr>
        <p:sp>
          <p:nvSpPr>
            <p:cNvPr id="53294" name="Rectangle 46"/>
            <p:cNvSpPr>
              <a:spLocks noChangeArrowheads="1"/>
            </p:cNvSpPr>
            <p:nvPr/>
          </p:nvSpPr>
          <p:spPr bwMode="auto">
            <a:xfrm>
              <a:off x="1104" y="3168"/>
              <a:ext cx="240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cxnSp>
          <p:nvCxnSpPr>
            <p:cNvPr id="53295" name="AutoShape 47"/>
            <p:cNvCxnSpPr>
              <a:cxnSpLocks noChangeShapeType="1"/>
              <a:stCxn id="53294" idx="3"/>
            </p:cNvCxnSpPr>
            <p:nvPr/>
          </p:nvCxnSpPr>
          <p:spPr bwMode="auto">
            <a:xfrm>
              <a:off x="1344" y="3264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3268" name="Group 48"/>
          <p:cNvGrpSpPr>
            <a:grpSpLocks/>
          </p:cNvGrpSpPr>
          <p:nvPr/>
        </p:nvGrpSpPr>
        <p:grpSpPr bwMode="auto">
          <a:xfrm>
            <a:off x="4495800" y="5943600"/>
            <a:ext cx="609600" cy="304800"/>
            <a:chOff x="1104" y="3168"/>
            <a:chExt cx="384" cy="192"/>
          </a:xfrm>
        </p:grpSpPr>
        <p:sp>
          <p:nvSpPr>
            <p:cNvPr id="53292" name="Rectangle 49"/>
            <p:cNvSpPr>
              <a:spLocks noChangeArrowheads="1"/>
            </p:cNvSpPr>
            <p:nvPr/>
          </p:nvSpPr>
          <p:spPr bwMode="auto">
            <a:xfrm>
              <a:off x="1104" y="3168"/>
              <a:ext cx="240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cxnSp>
          <p:nvCxnSpPr>
            <p:cNvPr id="53293" name="AutoShape 50"/>
            <p:cNvCxnSpPr>
              <a:cxnSpLocks noChangeShapeType="1"/>
              <a:stCxn id="53292" idx="3"/>
            </p:cNvCxnSpPr>
            <p:nvPr/>
          </p:nvCxnSpPr>
          <p:spPr bwMode="auto">
            <a:xfrm>
              <a:off x="1344" y="3264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3269" name="Group 51"/>
          <p:cNvGrpSpPr>
            <a:grpSpLocks/>
          </p:cNvGrpSpPr>
          <p:nvPr/>
        </p:nvGrpSpPr>
        <p:grpSpPr bwMode="auto">
          <a:xfrm>
            <a:off x="5105400" y="5943600"/>
            <a:ext cx="609600" cy="304800"/>
            <a:chOff x="1104" y="3168"/>
            <a:chExt cx="384" cy="192"/>
          </a:xfrm>
        </p:grpSpPr>
        <p:sp>
          <p:nvSpPr>
            <p:cNvPr id="53290" name="Rectangle 52"/>
            <p:cNvSpPr>
              <a:spLocks noChangeArrowheads="1"/>
            </p:cNvSpPr>
            <p:nvPr/>
          </p:nvSpPr>
          <p:spPr bwMode="auto">
            <a:xfrm>
              <a:off x="1104" y="3168"/>
              <a:ext cx="240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cxnSp>
          <p:nvCxnSpPr>
            <p:cNvPr id="53291" name="AutoShape 53"/>
            <p:cNvCxnSpPr>
              <a:cxnSpLocks noChangeShapeType="1"/>
              <a:stCxn id="53290" idx="3"/>
            </p:cNvCxnSpPr>
            <p:nvPr/>
          </p:nvCxnSpPr>
          <p:spPr bwMode="auto">
            <a:xfrm>
              <a:off x="1344" y="3264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3270" name="Group 54"/>
          <p:cNvGrpSpPr>
            <a:grpSpLocks/>
          </p:cNvGrpSpPr>
          <p:nvPr/>
        </p:nvGrpSpPr>
        <p:grpSpPr bwMode="auto">
          <a:xfrm>
            <a:off x="5715000" y="5943600"/>
            <a:ext cx="609600" cy="304800"/>
            <a:chOff x="1104" y="3168"/>
            <a:chExt cx="384" cy="192"/>
          </a:xfrm>
        </p:grpSpPr>
        <p:sp>
          <p:nvSpPr>
            <p:cNvPr id="53288" name="Rectangle 55"/>
            <p:cNvSpPr>
              <a:spLocks noChangeArrowheads="1"/>
            </p:cNvSpPr>
            <p:nvPr/>
          </p:nvSpPr>
          <p:spPr bwMode="auto">
            <a:xfrm>
              <a:off x="1104" y="3168"/>
              <a:ext cx="240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cxnSp>
          <p:nvCxnSpPr>
            <p:cNvPr id="53289" name="AutoShape 56"/>
            <p:cNvCxnSpPr>
              <a:cxnSpLocks noChangeShapeType="1"/>
              <a:stCxn id="53288" idx="3"/>
            </p:cNvCxnSpPr>
            <p:nvPr/>
          </p:nvCxnSpPr>
          <p:spPr bwMode="auto">
            <a:xfrm>
              <a:off x="1344" y="3264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3271" name="Group 57"/>
          <p:cNvGrpSpPr>
            <a:grpSpLocks/>
          </p:cNvGrpSpPr>
          <p:nvPr/>
        </p:nvGrpSpPr>
        <p:grpSpPr bwMode="auto">
          <a:xfrm>
            <a:off x="6324600" y="5943600"/>
            <a:ext cx="609600" cy="304800"/>
            <a:chOff x="1104" y="3168"/>
            <a:chExt cx="384" cy="192"/>
          </a:xfrm>
        </p:grpSpPr>
        <p:sp>
          <p:nvSpPr>
            <p:cNvPr id="53286" name="Rectangle 58"/>
            <p:cNvSpPr>
              <a:spLocks noChangeArrowheads="1"/>
            </p:cNvSpPr>
            <p:nvPr/>
          </p:nvSpPr>
          <p:spPr bwMode="auto">
            <a:xfrm>
              <a:off x="1104" y="3168"/>
              <a:ext cx="240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cxnSp>
          <p:nvCxnSpPr>
            <p:cNvPr id="53287" name="AutoShape 59"/>
            <p:cNvCxnSpPr>
              <a:cxnSpLocks noChangeShapeType="1"/>
              <a:stCxn id="53286" idx="3"/>
            </p:cNvCxnSpPr>
            <p:nvPr/>
          </p:nvCxnSpPr>
          <p:spPr bwMode="auto">
            <a:xfrm>
              <a:off x="1344" y="3264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53272" name="AutoShape 60"/>
          <p:cNvCxnSpPr>
            <a:cxnSpLocks noChangeShapeType="1"/>
            <a:stCxn id="53320" idx="0"/>
            <a:endCxn id="53316" idx="0"/>
          </p:cNvCxnSpPr>
          <p:nvPr/>
        </p:nvCxnSpPr>
        <p:spPr bwMode="auto">
          <a:xfrm rot="5400000" flipV="1">
            <a:off x="2247106" y="4344194"/>
            <a:ext cx="1588" cy="1219200"/>
          </a:xfrm>
          <a:prstGeom prst="curvedConnector3">
            <a:avLst>
              <a:gd name="adj1" fmla="val -1440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3273" name="AutoShape 61"/>
          <p:cNvCxnSpPr>
            <a:cxnSpLocks noChangeShapeType="1"/>
            <a:stCxn id="53316" idx="0"/>
            <a:endCxn id="53312" idx="0"/>
          </p:cNvCxnSpPr>
          <p:nvPr/>
        </p:nvCxnSpPr>
        <p:spPr bwMode="auto">
          <a:xfrm rot="5400000" flipV="1">
            <a:off x="3466306" y="4344194"/>
            <a:ext cx="1588" cy="1219200"/>
          </a:xfrm>
          <a:prstGeom prst="curvedConnector3">
            <a:avLst>
              <a:gd name="adj1" fmla="val -1440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3274" name="AutoShape 62"/>
          <p:cNvCxnSpPr>
            <a:cxnSpLocks noChangeShapeType="1"/>
            <a:stCxn id="53312" idx="0"/>
            <a:endCxn id="53308" idx="0"/>
          </p:cNvCxnSpPr>
          <p:nvPr/>
        </p:nvCxnSpPr>
        <p:spPr bwMode="auto">
          <a:xfrm rot="5400000" flipV="1">
            <a:off x="4685506" y="4344194"/>
            <a:ext cx="1588" cy="1219200"/>
          </a:xfrm>
          <a:prstGeom prst="curvedConnector3">
            <a:avLst>
              <a:gd name="adj1" fmla="val -1440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3275" name="AutoShape 63"/>
          <p:cNvCxnSpPr>
            <a:cxnSpLocks noChangeShapeType="1"/>
            <a:stCxn id="53308" idx="0"/>
            <a:endCxn id="53304" idx="0"/>
          </p:cNvCxnSpPr>
          <p:nvPr/>
        </p:nvCxnSpPr>
        <p:spPr bwMode="auto">
          <a:xfrm rot="5400000" flipV="1">
            <a:off x="5904706" y="4344194"/>
            <a:ext cx="1588" cy="1219200"/>
          </a:xfrm>
          <a:prstGeom prst="curvedConnector3">
            <a:avLst>
              <a:gd name="adj1" fmla="val -1440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3276" name="AutoShape 64"/>
          <p:cNvCxnSpPr>
            <a:cxnSpLocks noChangeShapeType="1"/>
            <a:stCxn id="53302" idx="0"/>
            <a:endCxn id="53292" idx="0"/>
          </p:cNvCxnSpPr>
          <p:nvPr/>
        </p:nvCxnSpPr>
        <p:spPr bwMode="auto">
          <a:xfrm rot="5400000" flipV="1">
            <a:off x="3161506" y="4420394"/>
            <a:ext cx="1588" cy="3048000"/>
          </a:xfrm>
          <a:prstGeom prst="curvedConnector3">
            <a:avLst>
              <a:gd name="adj1" fmla="val -1440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3277" name="AutoShape 65"/>
          <p:cNvCxnSpPr>
            <a:cxnSpLocks noChangeShapeType="1"/>
            <a:stCxn id="53292" idx="0"/>
            <a:endCxn id="53262" idx="0"/>
          </p:cNvCxnSpPr>
          <p:nvPr/>
        </p:nvCxnSpPr>
        <p:spPr bwMode="auto">
          <a:xfrm rot="5400000" flipV="1">
            <a:off x="6209506" y="4420394"/>
            <a:ext cx="1588" cy="3048000"/>
          </a:xfrm>
          <a:prstGeom prst="curvedConnector3">
            <a:avLst>
              <a:gd name="adj1" fmla="val -1440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53278" name="Group 66"/>
          <p:cNvGrpSpPr>
            <a:grpSpLocks/>
          </p:cNvGrpSpPr>
          <p:nvPr/>
        </p:nvGrpSpPr>
        <p:grpSpPr bwMode="auto">
          <a:xfrm>
            <a:off x="6934200" y="4953000"/>
            <a:ext cx="609600" cy="304800"/>
            <a:chOff x="1104" y="3168"/>
            <a:chExt cx="384" cy="192"/>
          </a:xfrm>
        </p:grpSpPr>
        <p:sp>
          <p:nvSpPr>
            <p:cNvPr id="53284" name="Rectangle 67"/>
            <p:cNvSpPr>
              <a:spLocks noChangeArrowheads="1"/>
            </p:cNvSpPr>
            <p:nvPr/>
          </p:nvSpPr>
          <p:spPr bwMode="auto">
            <a:xfrm>
              <a:off x="1104" y="3168"/>
              <a:ext cx="240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cxnSp>
          <p:nvCxnSpPr>
            <p:cNvPr id="53285" name="AutoShape 68"/>
            <p:cNvCxnSpPr>
              <a:cxnSpLocks noChangeShapeType="1"/>
              <a:stCxn id="53284" idx="3"/>
            </p:cNvCxnSpPr>
            <p:nvPr/>
          </p:nvCxnSpPr>
          <p:spPr bwMode="auto">
            <a:xfrm>
              <a:off x="1344" y="3264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3279" name="Group 69"/>
          <p:cNvGrpSpPr>
            <a:grpSpLocks/>
          </p:cNvGrpSpPr>
          <p:nvPr/>
        </p:nvGrpSpPr>
        <p:grpSpPr bwMode="auto">
          <a:xfrm>
            <a:off x="6934200" y="5943600"/>
            <a:ext cx="609600" cy="304800"/>
            <a:chOff x="1104" y="3168"/>
            <a:chExt cx="384" cy="192"/>
          </a:xfrm>
        </p:grpSpPr>
        <p:sp>
          <p:nvSpPr>
            <p:cNvPr id="53282" name="Rectangle 70"/>
            <p:cNvSpPr>
              <a:spLocks noChangeArrowheads="1"/>
            </p:cNvSpPr>
            <p:nvPr/>
          </p:nvSpPr>
          <p:spPr bwMode="auto">
            <a:xfrm>
              <a:off x="1104" y="3168"/>
              <a:ext cx="240" cy="1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cxnSp>
          <p:nvCxnSpPr>
            <p:cNvPr id="53283" name="AutoShape 71"/>
            <p:cNvCxnSpPr>
              <a:cxnSpLocks noChangeShapeType="1"/>
              <a:stCxn id="53282" idx="3"/>
            </p:cNvCxnSpPr>
            <p:nvPr/>
          </p:nvCxnSpPr>
          <p:spPr bwMode="auto">
            <a:xfrm>
              <a:off x="1344" y="3264"/>
              <a:ext cx="14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53280" name="AutoShape 72"/>
          <p:cNvCxnSpPr>
            <a:cxnSpLocks noChangeShapeType="1"/>
            <a:stCxn id="53304" idx="0"/>
            <a:endCxn id="53252" idx="0"/>
          </p:cNvCxnSpPr>
          <p:nvPr/>
        </p:nvCxnSpPr>
        <p:spPr bwMode="auto">
          <a:xfrm rot="5400000" flipV="1">
            <a:off x="7123906" y="4344194"/>
            <a:ext cx="1588" cy="1219200"/>
          </a:xfrm>
          <a:prstGeom prst="curvedConnector3">
            <a:avLst>
              <a:gd name="adj1" fmla="val -1440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3281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2.3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Placing skips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Simple heuristic: for postings of length </a:t>
            </a:r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  <a:t>L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, use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</a:t>
            </a:r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  <a:t>L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evenly-spaced skip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pointers     </a:t>
            </a:r>
            <a:r>
              <a:rPr lang="en-US" sz="2000" dirty="0" smtClean="0">
                <a:solidFill>
                  <a:srgbClr val="357E69"/>
                </a:solidFill>
                <a:latin typeface="Calibri" charset="0"/>
                <a:ea typeface="ＭＳ Ｐゴシック" charset="0"/>
                <a:cs typeface="ＭＳ Ｐゴシック" charset="0"/>
              </a:rPr>
              <a:t>[Moffat </a:t>
            </a:r>
            <a:r>
              <a:rPr lang="en-US" sz="2000" dirty="0">
                <a:solidFill>
                  <a:srgbClr val="357E69"/>
                </a:solidFill>
                <a:latin typeface="Calibri" charset="0"/>
                <a:ea typeface="ＭＳ Ｐゴシック" charset="0"/>
                <a:cs typeface="ＭＳ Ｐゴシック" charset="0"/>
              </a:rPr>
              <a:t>and </a:t>
            </a:r>
            <a:r>
              <a:rPr lang="en-US" sz="2000" dirty="0" err="1" smtClean="0">
                <a:solidFill>
                  <a:srgbClr val="357E69"/>
                </a:solidFill>
                <a:latin typeface="Calibri" charset="0"/>
                <a:ea typeface="ＭＳ Ｐゴシック" charset="0"/>
                <a:cs typeface="ＭＳ Ｐゴシック" charset="0"/>
              </a:rPr>
              <a:t>Zobel</a:t>
            </a:r>
            <a:r>
              <a:rPr lang="en-US" sz="2000" dirty="0" smtClean="0">
                <a:solidFill>
                  <a:srgbClr val="357E69"/>
                </a:solidFill>
                <a:latin typeface="Calibri" charset="0"/>
                <a:ea typeface="ＭＳ Ｐゴシック" charset="0"/>
                <a:cs typeface="ＭＳ Ｐゴシック" charset="0"/>
              </a:rPr>
              <a:t> 1996]</a:t>
            </a:r>
            <a:endParaRPr lang="en-US" sz="2000" dirty="0">
              <a:solidFill>
                <a:srgbClr val="357E69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This ignores the distribution of query terms.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Easy if the index is relatively static; harder if </a:t>
            </a:r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  <a:t>L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keeps changing because of updates.</a:t>
            </a:r>
          </a:p>
          <a:p>
            <a:pPr eaLnBrk="1" hangingPunct="1"/>
            <a:endParaRPr lang="en-US" sz="20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This definitely used to help; with modern hardware it may not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unless you’re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memory-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based   </a:t>
            </a:r>
            <a:r>
              <a:rPr lang="en-US" sz="2000" dirty="0" smtClean="0">
                <a:solidFill>
                  <a:srgbClr val="357E69"/>
                </a:solidFill>
                <a:latin typeface="Calibri" charset="0"/>
                <a:ea typeface="ＭＳ Ｐゴシック" charset="0"/>
                <a:cs typeface="ＭＳ Ｐゴシック" charset="0"/>
              </a:rPr>
              <a:t>[</a:t>
            </a:r>
            <a:r>
              <a:rPr lang="en-US" sz="2000" dirty="0" err="1">
                <a:solidFill>
                  <a:srgbClr val="357E69"/>
                </a:solidFill>
                <a:latin typeface="Calibri" charset="0"/>
                <a:ea typeface="ＭＳ Ｐゴシック" charset="0"/>
                <a:cs typeface="ＭＳ Ｐゴシック" charset="0"/>
              </a:rPr>
              <a:t>Bahle</a:t>
            </a:r>
            <a:r>
              <a:rPr lang="en-US" sz="2000" dirty="0">
                <a:solidFill>
                  <a:srgbClr val="357E69"/>
                </a:solidFill>
                <a:latin typeface="Calibri" charset="0"/>
                <a:ea typeface="ＭＳ Ｐゴシック" charset="0"/>
                <a:cs typeface="ＭＳ Ｐゴシック" charset="0"/>
              </a:rPr>
              <a:t> et al. 2002] </a:t>
            </a:r>
            <a:endParaRPr lang="en-US" sz="20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</a:rPr>
              <a:t>The I/O cost of loading a bigger postings list can outweigh the gains from quicker in memory merging!</a:t>
            </a:r>
          </a:p>
        </p:txBody>
      </p:sp>
      <p:sp>
        <p:nvSpPr>
          <p:cNvPr id="54276" name="TextBox 4"/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FBFCFF"/>
                </a:solidFill>
              </a:rPr>
              <a:t>Sec. 2.3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ea typeface="ＭＳ Ｐゴシック" charset="-128"/>
                <a:cs typeface="ＭＳ Ｐゴシック" charset="-128"/>
              </a:rPr>
              <a:t>Faster postings merges:</a:t>
            </a:r>
            <a:br>
              <a:rPr lang="en-US" dirty="0">
                <a:ea typeface="ＭＳ Ｐゴシック" charset="-128"/>
                <a:cs typeface="ＭＳ Ｐゴシック" charset="-128"/>
              </a:rPr>
            </a:br>
            <a:r>
              <a:rPr lang="en-US" dirty="0">
                <a:ea typeface="ＭＳ Ｐゴシック" charset="-128"/>
                <a:cs typeface="ＭＳ Ｐゴシック" charset="-128"/>
              </a:rPr>
              <a:t>Skip pointers/Skip lists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265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IIR-slides">
  <a:themeElements>
    <a:clrScheme name="IIR Book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37085"/>
      </a:accent1>
      <a:accent2>
        <a:srgbClr val="C0504D"/>
      </a:accent2>
      <a:accent3>
        <a:srgbClr val="357E69"/>
      </a:accent3>
      <a:accent4>
        <a:srgbClr val="918BA3"/>
      </a:accent4>
      <a:accent5>
        <a:srgbClr val="139CB7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IIR-slides.pot</Template>
  <TotalTime>21547</TotalTime>
  <Words>371</Words>
  <Application>Microsoft Macintosh PowerPoint</Application>
  <PresentationFormat>On-screen Show (4:3)</PresentationFormat>
  <Paragraphs>91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IIR-slides</vt:lpstr>
      <vt:lpstr>PowerPoint Presentation</vt:lpstr>
      <vt:lpstr>Recall basic merge</vt:lpstr>
      <vt:lpstr>Augment postings with skip pointers (at indexing time)</vt:lpstr>
      <vt:lpstr>Query processing with skip pointers</vt:lpstr>
      <vt:lpstr>Where do we place skips?</vt:lpstr>
      <vt:lpstr>Placing skips</vt:lpstr>
      <vt:lpstr>PowerPoint Presentation</vt:lpstr>
    </vt:vector>
  </TitlesOfParts>
  <Company>Stanford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Christopher Manning</dc:creator>
  <cp:lastModifiedBy>Open Classroom</cp:lastModifiedBy>
  <cp:revision>311</cp:revision>
  <cp:lastPrinted>2009-09-27T15:38:04Z</cp:lastPrinted>
  <dcterms:created xsi:type="dcterms:W3CDTF">2009-09-24T07:33:46Z</dcterms:created>
  <dcterms:modified xsi:type="dcterms:W3CDTF">2012-04-05T07:06:02Z</dcterms:modified>
</cp:coreProperties>
</file>