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handoutMasterIdLst>
    <p:handoutMasterId r:id="rId54"/>
  </p:handoutMasterIdLst>
  <p:sldIdLst>
    <p:sldId id="323" r:id="rId2"/>
    <p:sldId id="258" r:id="rId3"/>
    <p:sldId id="292" r:id="rId4"/>
    <p:sldId id="259" r:id="rId5"/>
    <p:sldId id="280" r:id="rId6"/>
    <p:sldId id="281" r:id="rId7"/>
    <p:sldId id="260" r:id="rId8"/>
    <p:sldId id="261" r:id="rId9"/>
    <p:sldId id="282" r:id="rId10"/>
    <p:sldId id="285" r:id="rId11"/>
    <p:sldId id="286" r:id="rId12"/>
    <p:sldId id="288" r:id="rId13"/>
    <p:sldId id="287" r:id="rId14"/>
    <p:sldId id="289" r:id="rId15"/>
    <p:sldId id="290" r:id="rId16"/>
    <p:sldId id="291" r:id="rId17"/>
    <p:sldId id="293" r:id="rId18"/>
    <p:sldId id="307" r:id="rId19"/>
    <p:sldId id="295" r:id="rId20"/>
    <p:sldId id="269" r:id="rId21"/>
    <p:sldId id="296" r:id="rId22"/>
    <p:sldId id="324" r:id="rId23"/>
    <p:sldId id="325" r:id="rId24"/>
    <p:sldId id="297" r:id="rId25"/>
    <p:sldId id="298" r:id="rId26"/>
    <p:sldId id="299" r:id="rId27"/>
    <p:sldId id="302" r:id="rId28"/>
    <p:sldId id="294" r:id="rId29"/>
    <p:sldId id="283" r:id="rId30"/>
    <p:sldId id="303" r:id="rId31"/>
    <p:sldId id="272" r:id="rId32"/>
    <p:sldId id="273" r:id="rId33"/>
    <p:sldId id="266" r:id="rId34"/>
    <p:sldId id="267" r:id="rId35"/>
    <p:sldId id="271" r:id="rId36"/>
    <p:sldId id="274" r:id="rId37"/>
    <p:sldId id="275" r:id="rId38"/>
    <p:sldId id="276" r:id="rId39"/>
    <p:sldId id="304" r:id="rId40"/>
    <p:sldId id="277" r:id="rId41"/>
    <p:sldId id="305" r:id="rId42"/>
    <p:sldId id="278" r:id="rId43"/>
    <p:sldId id="308" r:id="rId44"/>
    <p:sldId id="311" r:id="rId45"/>
    <p:sldId id="315" r:id="rId46"/>
    <p:sldId id="322" r:id="rId47"/>
    <p:sldId id="306" r:id="rId48"/>
    <p:sldId id="300" r:id="rId49"/>
    <p:sldId id="326" r:id="rId50"/>
    <p:sldId id="301" r:id="rId51"/>
    <p:sldId id="279" r:id="rId5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833"/>
    <p:restoredTop sz="88041"/>
  </p:normalViewPr>
  <p:slideViewPr>
    <p:cSldViewPr snapToObjects="1">
      <p:cViewPr varScale="1">
        <p:scale>
          <a:sx n="112" d="100"/>
          <a:sy n="112" d="100"/>
        </p:scale>
        <p:origin x="200" y="72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emf"/><Relationship Id="rId4" Type="http://schemas.openxmlformats.org/officeDocument/2006/relationships/image" Target="../media/image14.emf"/><Relationship Id="rId5" Type="http://schemas.openxmlformats.org/officeDocument/2006/relationships/image" Target="../media/image15.emf"/><Relationship Id="rId1" Type="http://schemas.openxmlformats.org/officeDocument/2006/relationships/image" Target="../media/image11.wmf"/><Relationship Id="rId2"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emf"/><Relationship Id="rId3"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0FEE79D-1457-AD4D-976C-DE832C996804}" type="datetime1">
              <a:rPr lang="en-US"/>
              <a:pPr>
                <a:defRPr/>
              </a:pPr>
              <a:t>5/11/17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442A6E-BE92-4F40-8C4E-315D3D32BEE8}" type="slidenum">
              <a:rPr lang="en-US"/>
              <a:pPr>
                <a:defRPr/>
              </a:pPr>
              <a:t>‹#›</a:t>
            </a:fld>
            <a:endParaRPr lang="en-US"/>
          </a:p>
        </p:txBody>
      </p:sp>
    </p:spTree>
    <p:extLst>
      <p:ext uri="{BB962C8B-B14F-4D97-AF65-F5344CB8AC3E}">
        <p14:creationId xmlns:p14="http://schemas.microsoft.com/office/powerpoint/2010/main" val="940691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4CA9E0B9-3E6C-0A46-8364-33CBD4CA4D19}" type="datetime1">
              <a:rPr lang="en-US"/>
              <a:pPr>
                <a:defRPr/>
              </a:pPr>
              <a:t>5/11/17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A09A029A-F4ED-7245-BD3E-8C2FB86AE1FB}" type="slidenum">
              <a:rPr lang="en-US"/>
              <a:pPr>
                <a:defRPr/>
              </a:pPr>
              <a:t>‹#›</a:t>
            </a:fld>
            <a:endParaRPr lang="en-US"/>
          </a:p>
        </p:txBody>
      </p:sp>
    </p:spTree>
    <p:extLst>
      <p:ext uri="{BB962C8B-B14F-4D97-AF65-F5344CB8AC3E}">
        <p14:creationId xmlns:p14="http://schemas.microsoft.com/office/powerpoint/2010/main" val="274296715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ea typeface="ＭＳ Ｐゴシック" charset="0"/>
              </a:rPr>
              <a:t>Some of you even grid searched a bit</a:t>
            </a:r>
            <a:r>
              <a:rPr lang="en-US" dirty="0" smtClean="0">
                <a:latin typeface="+mn-lt"/>
                <a:ea typeface="ＭＳ Ｐゴシック" charset="-128"/>
              </a:rPr>
              <a:t>.  Some</a:t>
            </a:r>
            <a:r>
              <a:rPr lang="en-US" baseline="0" dirty="0" smtClean="0">
                <a:latin typeface="+mn-lt"/>
                <a:ea typeface="ＭＳ Ｐゴシック" charset="-128"/>
              </a:rPr>
              <a:t> of you suffered spending a lot of time tuning</a:t>
            </a:r>
            <a:endParaRPr lang="en-US" dirty="0" smtClean="0">
              <a:latin typeface="Calibri" charset="0"/>
              <a:ea typeface="ＭＳ Ｐゴシック" charset="0"/>
            </a:endParaRPr>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7</a:t>
            </a:fld>
            <a:endParaRPr lang="en-US"/>
          </a:p>
        </p:txBody>
      </p:sp>
    </p:spTree>
    <p:extLst>
      <p:ext uri="{BB962C8B-B14F-4D97-AF65-F5344CB8AC3E}">
        <p14:creationId xmlns:p14="http://schemas.microsoft.com/office/powerpoint/2010/main" val="3278183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query term proximity isn’t so good on our</a:t>
            </a:r>
            <a:r>
              <a:rPr lang="en-US" baseline="0" dirty="0" smtClean="0"/>
              <a:t> PA3 dataset</a:t>
            </a:r>
            <a:r>
              <a:rPr lang="is-IS" baseline="0" dirty="0" smtClean="0"/>
              <a:t>….</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9</a:t>
            </a:fld>
            <a:endParaRPr lang="en-US"/>
          </a:p>
        </p:txBody>
      </p:sp>
    </p:spTree>
    <p:extLst>
      <p:ext uri="{BB962C8B-B14F-4D97-AF65-F5344CB8AC3E}">
        <p14:creationId xmlns:p14="http://schemas.microsoft.com/office/powerpoint/2010/main" val="1203102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ea typeface="ＭＳ Ｐゴシック" charset="0"/>
                <a:cs typeface="ＭＳ Ｐゴシック" charset="0"/>
              </a:rPr>
              <a:t>The r here is the notion of being relevant, like P(R|D,Q) in BIM model of probabilistic IR.  It</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s really irrelevant and could be a constant r=1.</a:t>
            </a:r>
            <a:endParaRPr lang="en-US">
              <a:latin typeface="Calibri" charset="0"/>
              <a:ea typeface="ＭＳ Ｐゴシック" charset="0"/>
              <a:cs typeface="ＭＳ Ｐゴシック" charset="0"/>
            </a:endParaRPr>
          </a:p>
        </p:txBody>
      </p:sp>
      <p:sp>
        <p:nvSpPr>
          <p:cNvPr id="286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BDDD2C-7FA9-184F-B208-E15050F38DBC}" type="slidenum">
              <a:rPr lang="en-US" sz="1200">
                <a:latin typeface="Calibri" charset="0"/>
              </a:rPr>
              <a:pPr eaLnBrk="1" hangingPunct="1"/>
              <a:t>13</a:t>
            </a:fld>
            <a:endParaRPr lang="en-US" sz="1200">
              <a:latin typeface="Calibri" charset="0"/>
            </a:endParaRPr>
          </a:p>
        </p:txBody>
      </p:sp>
    </p:spTree>
    <p:extLst>
      <p:ext uri="{BB962C8B-B14F-4D97-AF65-F5344CB8AC3E}">
        <p14:creationId xmlns:p14="http://schemas.microsoft.com/office/powerpoint/2010/main" val="484207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F4F3C5-9F38-F74D-B4EE-E4B6488C48E0}" type="slidenum">
              <a:rPr lang="en-US" altLang="zh-CN" sz="1200">
                <a:latin typeface="Calibri" charset="0"/>
                <a:ea typeface="宋体" charset="0"/>
                <a:cs typeface="宋体" charset="0"/>
              </a:rPr>
              <a:pPr eaLnBrk="1" hangingPunct="1"/>
              <a:t>20</a:t>
            </a:fld>
            <a:endParaRPr lang="en-US" altLang="zh-CN" sz="1200">
              <a:latin typeface="Calibri" charset="0"/>
              <a:ea typeface="宋体" charset="0"/>
              <a:cs typeface="宋体" charset="0"/>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126305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ea typeface="ＭＳ Ｐゴシック" charset="0"/>
                <a:cs typeface="ＭＳ Ｐゴシック" charset="0"/>
              </a:rPr>
              <a:t>Don</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t learn from draws.</a:t>
            </a:r>
          </a:p>
          <a:p>
            <a:pPr eaLnBrk="1" hangingPunct="1"/>
            <a:r>
              <a:rPr lang="en-US">
                <a:latin typeface="Calibri" charset="0"/>
                <a:ea typeface="ＭＳ Ｐゴシック" charset="0"/>
                <a:cs typeface="ＭＳ Ｐゴシック" charset="0"/>
              </a:rPr>
              <a:t>Each example appears twice, one in each direction, so you only need to use one.</a:t>
            </a:r>
          </a:p>
        </p:txBody>
      </p:sp>
      <p:sp>
        <p:nvSpPr>
          <p:cNvPr id="3891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201CADC-1D5F-5D46-B07A-F4932A72AB0E}" type="slidenum">
              <a:rPr lang="en-US" sz="1200">
                <a:latin typeface="Calibri" charset="0"/>
              </a:rPr>
              <a:pPr eaLnBrk="1" hangingPunct="1"/>
              <a:t>21</a:t>
            </a:fld>
            <a:endParaRPr lang="en-US" sz="1200">
              <a:latin typeface="Calibri" charset="0"/>
            </a:endParaRPr>
          </a:p>
        </p:txBody>
      </p:sp>
    </p:spTree>
    <p:extLst>
      <p:ext uri="{BB962C8B-B14F-4D97-AF65-F5344CB8AC3E}">
        <p14:creationId xmlns:p14="http://schemas.microsoft.com/office/powerpoint/2010/main" val="1582107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latin typeface="Calibri" charset="0"/>
                <a:ea typeface="ＭＳ Ｐゴシック" charset="0"/>
                <a:cs typeface="ＭＳ Ｐゴシック" charset="0"/>
              </a:rPr>
              <a:t>Two different queries by open/solid; 3 different relevance levels by shape </a:t>
            </a:r>
            <a:r>
              <a:rPr lang="en-US" dirty="0" smtClean="0">
                <a:latin typeface="Calibri" charset="0"/>
                <a:ea typeface="ＭＳ Ｐゴシック" charset="0"/>
                <a:cs typeface="ＭＳ Ｐゴシック" charset="0"/>
              </a:rPr>
              <a:t>and color.</a:t>
            </a:r>
            <a:endParaRPr lang="en-US" dirty="0">
              <a:latin typeface="Calibri" charset="0"/>
              <a:ea typeface="ＭＳ Ｐゴシック" charset="0"/>
              <a:cs typeface="ＭＳ Ｐゴシック" charset="0"/>
            </a:endParaRPr>
          </a:p>
        </p:txBody>
      </p:sp>
      <p:sp>
        <p:nvSpPr>
          <p:cNvPr id="4915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C67CD78-E693-6742-80DE-FDB8CE65BB73}" type="slidenum">
              <a:rPr lang="en-US" sz="1200">
                <a:latin typeface="Calibri" charset="0"/>
              </a:rPr>
              <a:pPr eaLnBrk="1" hangingPunct="1"/>
              <a:t>30</a:t>
            </a:fld>
            <a:endParaRPr lang="en-US" sz="1200">
              <a:latin typeface="Calibri" charset="0"/>
            </a:endParaRPr>
          </a:p>
        </p:txBody>
      </p:sp>
    </p:spTree>
    <p:extLst>
      <p:ext uri="{BB962C8B-B14F-4D97-AF65-F5344CB8AC3E}">
        <p14:creationId xmlns:p14="http://schemas.microsoft.com/office/powerpoint/2010/main" val="342151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ED18DF8-F988-1942-B04C-BDA0218D96C3}" type="slidenum">
              <a:rPr lang="en-US" altLang="zh-CN" sz="1200">
                <a:latin typeface="Calibri" charset="0"/>
                <a:ea typeface="宋体" charset="0"/>
                <a:cs typeface="宋体" charset="0"/>
              </a:rPr>
              <a:pPr eaLnBrk="1" hangingPunct="1"/>
              <a:t>31</a:t>
            </a:fld>
            <a:endParaRPr lang="en-US" altLang="zh-CN" sz="1200">
              <a:latin typeface="Calibri" charset="0"/>
              <a:ea typeface="宋体" charset="0"/>
              <a:cs typeface="宋体" charset="0"/>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ea typeface="ＭＳ Ｐゴシック" charset="0"/>
                <a:cs typeface="ＭＳ Ｐゴシック" charset="0"/>
              </a:rPr>
              <a:t>Rank r2 and r1 documents dominate, so RSVM is close to them, not the crucial r3-r2 distinction</a:t>
            </a:r>
          </a:p>
        </p:txBody>
      </p:sp>
    </p:spTree>
    <p:extLst>
      <p:ext uri="{BB962C8B-B14F-4D97-AF65-F5344CB8AC3E}">
        <p14:creationId xmlns:p14="http://schemas.microsoft.com/office/powerpoint/2010/main" val="172447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D8C99ED-720D-3A44-AEE9-A260B2AA5CF9}" type="slidenum">
              <a:rPr lang="en-US" altLang="zh-CN" sz="1200">
                <a:latin typeface="Calibri" charset="0"/>
                <a:ea typeface="宋体" charset="0"/>
                <a:cs typeface="宋体" charset="0"/>
              </a:rPr>
              <a:pPr eaLnBrk="1" hangingPunct="1"/>
              <a:t>32</a:t>
            </a:fld>
            <a:endParaRPr lang="en-US" altLang="zh-CN" sz="1200">
              <a:latin typeface="Calibri" charset="0"/>
              <a:ea typeface="宋体" charset="0"/>
              <a:cs typeface="宋体" charset="0"/>
            </a:endParaRPr>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ea typeface="ＭＳ Ｐゴシック" charset="0"/>
                <a:cs typeface="ＭＳ Ｐゴシック" charset="0"/>
              </a:rPr>
              <a:t>There are many more training documents for q50 than q12, so it dominates where the normal vector is drawn.</a:t>
            </a:r>
          </a:p>
        </p:txBody>
      </p:sp>
    </p:spTree>
    <p:extLst>
      <p:ext uri="{BB962C8B-B14F-4D97-AF65-F5344CB8AC3E}">
        <p14:creationId xmlns:p14="http://schemas.microsoft.com/office/powerpoint/2010/main" val="731687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E01F9E0-0706-C54F-B1D3-7BEDE02DD70C}" type="slidenum">
              <a:rPr lang="en-US" altLang="zh-CN" sz="1200">
                <a:latin typeface="Calibri" charset="0"/>
                <a:ea typeface="宋体" charset="0"/>
                <a:cs typeface="宋体" charset="0"/>
              </a:rPr>
              <a:pPr eaLnBrk="1" hangingPunct="1"/>
              <a:t>33</a:t>
            </a:fld>
            <a:endParaRPr lang="en-US" altLang="zh-CN" sz="1200">
              <a:latin typeface="Calibri" charset="0"/>
              <a:ea typeface="宋体" charset="0"/>
              <a:cs typeface="宋体" charset="0"/>
            </a:endParaRPr>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982601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689914-C4CA-444B-93D4-CA6C4115DF4D}" type="slidenum">
              <a:rPr lang="en-US" altLang="zh-CN" sz="1200">
                <a:latin typeface="Calibri" charset="0"/>
                <a:ea typeface="宋体" charset="0"/>
                <a:cs typeface="宋体" charset="0"/>
              </a:rPr>
              <a:pPr eaLnBrk="1" hangingPunct="1"/>
              <a:t>34</a:t>
            </a:fld>
            <a:endParaRPr lang="en-US" altLang="zh-CN" sz="1200">
              <a:latin typeface="Calibri" charset="0"/>
              <a:ea typeface="宋体" charset="0"/>
              <a:cs typeface="宋体" charset="0"/>
            </a:endParaRPr>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427005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F63E47F-B2D9-BF40-8801-2DF9F86384BF}" type="slidenum">
              <a:rPr lang="en-US" altLang="zh-CN" sz="1200">
                <a:latin typeface="Calibri" charset="0"/>
                <a:ea typeface="宋体" charset="0"/>
                <a:cs typeface="宋体" charset="0"/>
              </a:rPr>
              <a:pPr eaLnBrk="1" hangingPunct="1"/>
              <a:t>35</a:t>
            </a:fld>
            <a:endParaRPr lang="en-US" altLang="zh-CN" sz="1200">
              <a:latin typeface="Calibri" charset="0"/>
              <a:ea typeface="宋体" charset="0"/>
              <a:cs typeface="宋体" charset="0"/>
            </a:endParaRPr>
          </a:p>
        </p:txBody>
      </p:sp>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ea typeface="ＭＳ Ｐゴシック" charset="0"/>
                <a:cs typeface="ＭＳ Ｐゴシック" charset="0"/>
              </a:rPr>
              <a:t>Note how number of pairs blows out versus size of scored result set</a:t>
            </a:r>
            <a:r>
              <a:rPr lang="en-US" dirty="0" smtClean="0">
                <a:latin typeface="Calibri" charset="0"/>
                <a:ea typeface="ＭＳ Ｐゴシック" charset="0"/>
                <a:cs typeface="ＭＳ Ｐゴシック" charset="0"/>
              </a:rPr>
              <a:t>. This is doing in the model what NDCG does in evaluation.</a:t>
            </a: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174227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8C7C5AF-8DF2-7A4A-8F8D-2C0ED39AC41C}" type="slidenum">
              <a:rPr lang="en-US" altLang="zh-CN" sz="1200">
                <a:latin typeface="Calibri" charset="0"/>
                <a:ea typeface="宋体" charset="0"/>
                <a:cs typeface="宋体" charset="0"/>
              </a:rPr>
              <a:pPr eaLnBrk="1" hangingPunct="1"/>
              <a:t>36</a:t>
            </a:fld>
            <a:endParaRPr lang="en-US" altLang="zh-CN" sz="1200">
              <a:latin typeface="Calibri" charset="0"/>
              <a:ea typeface="宋体" charset="0"/>
              <a:cs typeface="宋体" charset="0"/>
            </a:endParaRPr>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2007318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70EDAF6-B464-3B41-8BBE-2253636C7037}" type="slidenum">
              <a:rPr lang="en-US" altLang="zh-CN" sz="1200">
                <a:latin typeface="Calibri" charset="0"/>
                <a:ea typeface="宋体" charset="0"/>
                <a:cs typeface="宋体" charset="0"/>
              </a:rPr>
              <a:pPr eaLnBrk="1" hangingPunct="1"/>
              <a:t>37</a:t>
            </a:fld>
            <a:endParaRPr lang="en-US" altLang="zh-CN" sz="1200">
              <a:latin typeface="Calibri" charset="0"/>
              <a:ea typeface="宋体" charset="0"/>
              <a:cs typeface="宋体" charset="0"/>
            </a:endParaRPr>
          </a:p>
        </p:txBody>
      </p:sp>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26943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CE0BBC5-5505-734A-ABF9-90B7020193E2}" type="slidenum">
              <a:rPr lang="en-US" altLang="zh-CN" sz="1200">
                <a:latin typeface="Calibri" charset="0"/>
                <a:ea typeface="宋体" charset="0"/>
                <a:cs typeface="宋体" charset="0"/>
              </a:rPr>
              <a:pPr eaLnBrk="1" hangingPunct="1"/>
              <a:t>38</a:t>
            </a:fld>
            <a:endParaRPr lang="en-US" altLang="zh-CN" sz="1200">
              <a:latin typeface="Calibri" charset="0"/>
              <a:ea typeface="宋体" charset="0"/>
              <a:cs typeface="宋体"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1866460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ea typeface="ＭＳ Ｐゴシック" charset="0"/>
              </a:rPr>
              <a:t>A scoring function derived from a probabilistic approach to IR, which has traditionally done well in TREC evaluations, etc.</a:t>
            </a:r>
          </a:p>
          <a:p>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39</a:t>
            </a:fld>
            <a:endParaRPr lang="en-US"/>
          </a:p>
        </p:txBody>
      </p:sp>
    </p:spTree>
    <p:extLst>
      <p:ext uri="{BB962C8B-B14F-4D97-AF65-F5344CB8AC3E}">
        <p14:creationId xmlns:p14="http://schemas.microsoft.com/office/powerpoint/2010/main" val="1600988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90F6286-6725-7E43-8069-8707B545AB9B}" type="slidenum">
              <a:rPr lang="en-US" altLang="zh-CN" sz="1200">
                <a:latin typeface="Calibri" charset="0"/>
                <a:ea typeface="宋体" charset="0"/>
                <a:cs typeface="宋体" charset="0"/>
              </a:rPr>
              <a:pPr eaLnBrk="1" hangingPunct="1"/>
              <a:t>40</a:t>
            </a:fld>
            <a:endParaRPr lang="en-US" altLang="zh-CN" sz="1200">
              <a:latin typeface="Calibri" charset="0"/>
              <a:ea typeface="宋体" charset="0"/>
              <a:cs typeface="宋体" charset="0"/>
            </a:endParaRPr>
          </a:p>
        </p:txBody>
      </p:sp>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ea typeface="ＭＳ Ｐゴシック" charset="0"/>
                <a:cs typeface="ＭＳ Ｐゴシック" charset="0"/>
              </a:rPr>
              <a:t>Bottom level groupings are different evaluation measures, MAP and NDCG, looking at top K results.</a:t>
            </a:r>
          </a:p>
          <a:p>
            <a:pPr eaLnBrk="1" hangingPunct="1">
              <a:spcBef>
                <a:spcPct val="0"/>
              </a:spcBef>
            </a:pPr>
            <a:r>
              <a:rPr lang="en-US">
                <a:latin typeface="Calibri" charset="0"/>
                <a:ea typeface="ＭＳ Ｐゴシック" charset="0"/>
                <a:cs typeface="ＭＳ Ｐゴシック" charset="0"/>
              </a:rPr>
              <a:t>ODIR is their method.  You can optimize it by Quadratic Programming or Gradient Descent</a:t>
            </a:r>
          </a:p>
          <a:p>
            <a:pPr eaLnBrk="1" hangingPunct="1">
              <a:spcBef>
                <a:spcPct val="0"/>
              </a:spcBef>
            </a:pPr>
            <a:r>
              <a:rPr lang="en-US">
                <a:latin typeface="Calibri" charset="0"/>
                <a:ea typeface="ＭＳ Ｐゴシック" charset="0"/>
                <a:cs typeface="ＭＳ Ｐゴシック" charset="0"/>
              </a:rPr>
              <a:t>You can also apply only the adjustment focusing on high ranks, or only the adjustment focusing on the number of results per query.</a:t>
            </a:r>
          </a:p>
          <a:p>
            <a:pPr eaLnBrk="1" hangingPunct="1">
              <a:spcBef>
                <a:spcPct val="0"/>
              </a:spcBef>
            </a:pPr>
            <a:r>
              <a:rPr lang="en-US">
                <a:latin typeface="Calibri" charset="0"/>
                <a:ea typeface="ＭＳ Ｐゴシック" charset="0"/>
                <a:cs typeface="ＭＳ Ｐゴシック" charset="0"/>
              </a:rPr>
              <a:t>Or you can do both.</a:t>
            </a:r>
          </a:p>
        </p:txBody>
      </p:sp>
    </p:spTree>
    <p:extLst>
      <p:ext uri="{BB962C8B-B14F-4D97-AF65-F5344CB8AC3E}">
        <p14:creationId xmlns:p14="http://schemas.microsoft.com/office/powerpoint/2010/main" val="1307252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595DDB5-2B24-374A-836D-770C7CBB9623}" type="slidenum">
              <a:rPr lang="en-US" altLang="zh-CN" sz="1200">
                <a:latin typeface="Calibri" charset="0"/>
                <a:ea typeface="宋体" charset="0"/>
                <a:cs typeface="宋体" charset="0"/>
              </a:rPr>
              <a:pPr eaLnBrk="1" hangingPunct="1"/>
              <a:t>42</a:t>
            </a:fld>
            <a:endParaRPr lang="en-US" altLang="zh-CN" sz="1200">
              <a:latin typeface="Calibri" charset="0"/>
              <a:ea typeface="宋体" charset="0"/>
              <a:cs typeface="宋体" charset="0"/>
            </a:endParaRPr>
          </a:p>
        </p:txBody>
      </p:sp>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83591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75778"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ea typeface="ＭＳ Ｐゴシック" charset="0"/>
                <a:cs typeface="ＭＳ Ｐゴシック" charset="0"/>
              </a:rPr>
              <a:t>References:</a:t>
            </a:r>
          </a:p>
          <a:p>
            <a:pPr eaLnBrk="1" hangingPunct="1">
              <a:spcBef>
                <a:spcPct val="0"/>
              </a:spcBef>
            </a:pPr>
            <a:r>
              <a:rPr lang="en-US">
                <a:latin typeface="Calibri" charset="0"/>
                <a:ea typeface="ＭＳ Ｐゴシック" charset="0"/>
                <a:cs typeface="ＭＳ Ｐゴシック" charset="0"/>
              </a:rPr>
              <a:t>I. Tsochantaridis, T. Joachims, T. Hofmann, Y. Altun. </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Large Margin Methods for Structured and Interdependent Output Variables.</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 Journal of Machine Learning Research, 6, 1453-1484, 2005.</a:t>
            </a: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472808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3600" smtClean="0">
                <a:solidFill>
                  <a:srgbClr val="FBFCFF"/>
                </a:solidFill>
                <a:latin typeface="Calibri"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a:spLocks noChangeArrowheads="1"/>
          </p:cNvSpPr>
          <p:nvPr/>
        </p:nvSpPr>
        <p:spPr bwMode="auto">
          <a:xfrm>
            <a:off x="830263" y="2590800"/>
            <a:ext cx="5646737"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pPr>
              <a:defRPr/>
            </a:pPr>
            <a:fld id="{D5E78C1E-6ECD-1345-A1C9-BD742C017985}" type="datetime1">
              <a:rPr lang="en-US"/>
              <a:pPr>
                <a:defRPr/>
              </a:pPr>
              <a:t>5/11/17</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BB3536C4-E0A2-734D-8616-B01471B5F76E}" type="slidenum">
              <a:rPr lang="en-US"/>
              <a:pPr>
                <a:defRPr/>
              </a:pPr>
              <a:t>‹#›</a:t>
            </a:fld>
            <a:endParaRPr lang="en-US"/>
          </a:p>
        </p:txBody>
      </p:sp>
    </p:spTree>
    <p:extLst>
      <p:ext uri="{BB962C8B-B14F-4D97-AF65-F5344CB8AC3E}">
        <p14:creationId xmlns:p14="http://schemas.microsoft.com/office/powerpoint/2010/main" val="3057451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4F43E50-67D6-6741-B391-CF7C87B0B2C2}" type="datetime1">
              <a:rPr lang="en-US"/>
              <a:pPr>
                <a:defRPr/>
              </a:pPr>
              <a:t>5/11/17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55C86B-FF2D-824D-9EE2-3C6D5BC43C4B}" type="slidenum">
              <a:rPr lang="en-US"/>
              <a:pPr>
                <a:defRPr/>
              </a:pPr>
              <a:t>‹#›</a:t>
            </a:fld>
            <a:endParaRPr lang="en-US"/>
          </a:p>
        </p:txBody>
      </p:sp>
    </p:spTree>
    <p:extLst>
      <p:ext uri="{BB962C8B-B14F-4D97-AF65-F5344CB8AC3E}">
        <p14:creationId xmlns:p14="http://schemas.microsoft.com/office/powerpoint/2010/main" val="4124581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81541AF-7271-D24C-83E1-1DBA578401C9}" type="datetime1">
              <a:rPr lang="en-US"/>
              <a:pPr>
                <a:defRPr/>
              </a:pPr>
              <a:t>5/11/17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5CE607-BF41-734F-B15C-57416883FF14}" type="slidenum">
              <a:rPr lang="en-US"/>
              <a:pPr>
                <a:defRPr/>
              </a:pPr>
              <a:t>‹#›</a:t>
            </a:fld>
            <a:endParaRPr lang="en-US"/>
          </a:p>
        </p:txBody>
      </p:sp>
    </p:spTree>
    <p:extLst>
      <p:ext uri="{BB962C8B-B14F-4D97-AF65-F5344CB8AC3E}">
        <p14:creationId xmlns:p14="http://schemas.microsoft.com/office/powerpoint/2010/main" val="227897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24BF186A-8324-B546-85CD-44843C31FE15}" type="datetime1">
              <a:rPr lang="en-US"/>
              <a:pPr>
                <a:defRPr/>
              </a:pPr>
              <a:t>5/11/17</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822B3D46-6FC5-1342-9D21-A6D05BD68276}" type="slidenum">
              <a:rPr lang="en-US"/>
              <a:pPr>
                <a:defRPr/>
              </a:pPr>
              <a:t>‹#›</a:t>
            </a:fld>
            <a:endParaRPr lang="en-US"/>
          </a:p>
        </p:txBody>
      </p:sp>
    </p:spTree>
    <p:extLst>
      <p:ext uri="{BB962C8B-B14F-4D97-AF65-F5344CB8AC3E}">
        <p14:creationId xmlns:p14="http://schemas.microsoft.com/office/powerpoint/2010/main" val="203131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pPr>
              <a:defRPr/>
            </a:pPr>
            <a:fld id="{BA7066C1-9291-B142-BD20-E1993CE4B705}" type="datetime1">
              <a:rPr lang="en-US"/>
              <a:pPr>
                <a:defRPr/>
              </a:pPr>
              <a:t>5/11/17</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91DC04B8-F135-6E47-B9F2-C87C8AA253E1}" type="slidenum">
              <a:rPr lang="en-US"/>
              <a:pPr>
                <a:defRPr/>
              </a:pPr>
              <a:t>‹#›</a:t>
            </a:fld>
            <a:endParaRPr lang="en-US"/>
          </a:p>
        </p:txBody>
      </p:sp>
    </p:spTree>
    <p:extLst>
      <p:ext uri="{BB962C8B-B14F-4D97-AF65-F5344CB8AC3E}">
        <p14:creationId xmlns:p14="http://schemas.microsoft.com/office/powerpoint/2010/main" val="214822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5377F789-BCCC-1544-BF08-8477F214B715}" type="datetime1">
              <a:rPr lang="en-US"/>
              <a:pPr>
                <a:defRPr/>
              </a:pPr>
              <a:t>5/11/17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95FC1A9-01A8-4448-8F08-2CF272147DD2}" type="slidenum">
              <a:rPr lang="en-US"/>
              <a:pPr>
                <a:defRPr/>
              </a:pPr>
              <a:t>‹#›</a:t>
            </a:fld>
            <a:endParaRPr lang="en-US"/>
          </a:p>
        </p:txBody>
      </p:sp>
    </p:spTree>
    <p:extLst>
      <p:ext uri="{BB962C8B-B14F-4D97-AF65-F5344CB8AC3E}">
        <p14:creationId xmlns:p14="http://schemas.microsoft.com/office/powerpoint/2010/main" val="327712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905010C-C41D-6B46-8C4A-C3CA3EBE7932}" type="datetime1">
              <a:rPr lang="en-US"/>
              <a:pPr>
                <a:defRPr/>
              </a:pPr>
              <a:t>5/11/17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A11C2F-6635-604B-81FF-78AFCE7855B2}" type="slidenum">
              <a:rPr lang="en-US"/>
              <a:pPr>
                <a:defRPr/>
              </a:pPr>
              <a:t>‹#›</a:t>
            </a:fld>
            <a:endParaRPr lang="en-US"/>
          </a:p>
        </p:txBody>
      </p:sp>
    </p:spTree>
    <p:extLst>
      <p:ext uri="{BB962C8B-B14F-4D97-AF65-F5344CB8AC3E}">
        <p14:creationId xmlns:p14="http://schemas.microsoft.com/office/powerpoint/2010/main" val="10271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2CA4381-2946-7041-B746-C13F9212CC40}" type="datetime1">
              <a:rPr lang="en-US"/>
              <a:pPr>
                <a:defRPr/>
              </a:pPr>
              <a:t>5/11/17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9B18B4-469A-4744-8BA9-163BE6829C5F}" type="slidenum">
              <a:rPr lang="en-US"/>
              <a:pPr>
                <a:defRPr/>
              </a:pPr>
              <a:t>‹#›</a:t>
            </a:fld>
            <a:endParaRPr lang="en-US"/>
          </a:p>
        </p:txBody>
      </p:sp>
    </p:spTree>
    <p:extLst>
      <p:ext uri="{BB962C8B-B14F-4D97-AF65-F5344CB8AC3E}">
        <p14:creationId xmlns:p14="http://schemas.microsoft.com/office/powerpoint/2010/main" val="67997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574C3C8-B71E-D947-A051-ECC3CA8F3605}" type="datetime1">
              <a:rPr lang="en-US"/>
              <a:pPr>
                <a:defRPr/>
              </a:pPr>
              <a:t>5/11/17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01C90A-7D96-9045-8531-D6F5287CE53D}" type="slidenum">
              <a:rPr lang="en-US"/>
              <a:pPr>
                <a:defRPr/>
              </a:pPr>
              <a:t>‹#›</a:t>
            </a:fld>
            <a:endParaRPr lang="en-US"/>
          </a:p>
        </p:txBody>
      </p:sp>
    </p:spTree>
    <p:extLst>
      <p:ext uri="{BB962C8B-B14F-4D97-AF65-F5344CB8AC3E}">
        <p14:creationId xmlns:p14="http://schemas.microsoft.com/office/powerpoint/2010/main" val="3126353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E10F975-4118-2443-B713-2CDB13C9FBCF}" type="datetime1">
              <a:rPr lang="en-US"/>
              <a:pPr>
                <a:defRPr/>
              </a:pPr>
              <a:t>5/11/17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120477-AF3C-504E-B276-B009887754A3}" type="slidenum">
              <a:rPr lang="en-US"/>
              <a:pPr>
                <a:defRPr/>
              </a:pPr>
              <a:t>‹#›</a:t>
            </a:fld>
            <a:endParaRPr lang="en-US"/>
          </a:p>
        </p:txBody>
      </p:sp>
    </p:spTree>
    <p:extLst>
      <p:ext uri="{BB962C8B-B14F-4D97-AF65-F5344CB8AC3E}">
        <p14:creationId xmlns:p14="http://schemas.microsoft.com/office/powerpoint/2010/main" val="245866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F35D05-24F5-804E-AA0D-F1CD0DE80FC0}" type="datetime1">
              <a:rPr lang="en-US"/>
              <a:pPr>
                <a:defRPr/>
              </a:pPr>
              <a:t>5/11/17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EC97AB-2966-B24C-97E8-5D7E82EFA19D}" type="slidenum">
              <a:rPr lang="en-US"/>
              <a:pPr>
                <a:defRPr/>
              </a:pPr>
              <a:t>‹#›</a:t>
            </a:fld>
            <a:endParaRPr lang="en-US"/>
          </a:p>
        </p:txBody>
      </p:sp>
    </p:spTree>
    <p:extLst>
      <p:ext uri="{BB962C8B-B14F-4D97-AF65-F5344CB8AC3E}">
        <p14:creationId xmlns:p14="http://schemas.microsoft.com/office/powerpoint/2010/main" val="22687959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8F0E068D-C80E-4048-B212-251225BC31C7}" type="datetime1">
              <a:rPr lang="en-US"/>
              <a:pPr>
                <a:defRPr/>
              </a:pPr>
              <a:t>5/11/17</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5AB3BC55-60CB-0F4C-BE23-88163CEDADF4}"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i="1" dirty="0"/>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46" r:id="rId3"/>
    <p:sldLayoutId id="2147483753" r:id="rId4"/>
    <p:sldLayoutId id="2147483754" r:id="rId5"/>
    <p:sldLayoutId id="2147483755" r:id="rId6"/>
    <p:sldLayoutId id="2147483747" r:id="rId7"/>
    <p:sldLayoutId id="2147483748" r:id="rId8"/>
    <p:sldLayoutId id="2147483749" r:id="rId9"/>
    <p:sldLayoutId id="2147483756" r:id="rId10"/>
    <p:sldLayoutId id="2147483750" r:id="rId11"/>
  </p:sldLayoutIdLst>
  <p:txStyles>
    <p:titleStyle>
      <a:lvl1pPr algn="l" defTabSz="457200" rtl="0" eaLnBrk="0" fontAlgn="base" hangingPunct="0">
        <a:spcBef>
          <a:spcPct val="0"/>
        </a:spcBef>
        <a:spcAft>
          <a:spcPct val="0"/>
        </a:spcAft>
        <a:defRPr sz="4000" kern="1200">
          <a:solidFill>
            <a:schemeClr val="tx1"/>
          </a:solidFill>
          <a:latin typeface="+mj-lt"/>
          <a:ea typeface="ＭＳ Ｐゴシック" charset="-128"/>
          <a:cs typeface="ＭＳ Ｐゴシック"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5pPr>
      <a:lvl6pPr marL="4572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5.png"/><Relationship Id="rId5" Type="http://schemas.openxmlformats.org/officeDocument/2006/relationships/oleObject" Target="../embeddings/oleObject1.bin"/><Relationship Id="rId6"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11" Type="http://schemas.openxmlformats.org/officeDocument/2006/relationships/image" Target="../media/image14.emf"/><Relationship Id="rId12" Type="http://schemas.openxmlformats.org/officeDocument/2006/relationships/oleObject" Target="../embeddings/oleObject6.bin"/><Relationship Id="rId13" Type="http://schemas.openxmlformats.org/officeDocument/2006/relationships/image" Target="../media/image15.emf"/><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notesSlide" Target="../notesSlides/notesSlide10.xml"/><Relationship Id="rId4" Type="http://schemas.openxmlformats.org/officeDocument/2006/relationships/oleObject" Target="../embeddings/oleObject2.bin"/><Relationship Id="rId5" Type="http://schemas.openxmlformats.org/officeDocument/2006/relationships/image" Target="../media/image11.wmf"/><Relationship Id="rId6" Type="http://schemas.openxmlformats.org/officeDocument/2006/relationships/oleObject" Target="../embeddings/oleObject3.bin"/><Relationship Id="rId7" Type="http://schemas.openxmlformats.org/officeDocument/2006/relationships/image" Target="../media/image12.emf"/><Relationship Id="rId8" Type="http://schemas.openxmlformats.org/officeDocument/2006/relationships/oleObject" Target="../embeddings/oleObject4.bin"/><Relationship Id="rId9" Type="http://schemas.openxmlformats.org/officeDocument/2006/relationships/image" Target="../media/image13.emf"/><Relationship Id="rId10" Type="http://schemas.openxmlformats.org/officeDocument/2006/relationships/oleObject" Target="../embeddings/oleObject5.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17.wmf"/><Relationship Id="rId5" Type="http://schemas.openxmlformats.org/officeDocument/2006/relationships/oleObject" Target="../embeddings/oleObject7.bin"/><Relationship Id="rId6" Type="http://schemas.openxmlformats.org/officeDocument/2006/relationships/image" Target="../media/image16.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8.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8.bin"/><Relationship Id="rId5" Type="http://schemas.openxmlformats.org/officeDocument/2006/relationships/image" Target="../media/image19.emf"/><Relationship Id="rId6" Type="http://schemas.openxmlformats.org/officeDocument/2006/relationships/oleObject" Target="../embeddings/oleObject9.bin"/><Relationship Id="rId7" Type="http://schemas.openxmlformats.org/officeDocument/2006/relationships/image" Target="../media/image20.emf"/><Relationship Id="rId8" Type="http://schemas.openxmlformats.org/officeDocument/2006/relationships/oleObject" Target="../embeddings/oleObject10.bin"/><Relationship Id="rId9" Type="http://schemas.openxmlformats.org/officeDocument/2006/relationships/image" Target="../media/image2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 Id="rId3" Type="http://schemas.openxmlformats.org/officeDocument/2006/relationships/image" Target="../media/image2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quora.com/Why-is-machine-learning-used-heavily-for-Googles-ad-ranking-and-less-for-their-search-ranking" TargetMode="External"/><Relationship Id="rId3" Type="http://schemas.openxmlformats.org/officeDocument/2006/relationships/image" Target="../media/image2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027"/>
          <p:cNvSpPr>
            <a:spLocks noGrp="1" noChangeArrowheads="1"/>
          </p:cNvSpPr>
          <p:nvPr>
            <p:ph type="subTitle" idx="1"/>
          </p:nvPr>
        </p:nvSpPr>
        <p:spPr>
          <a:xfrm>
            <a:off x="1066800" y="3886200"/>
            <a:ext cx="7010400" cy="2362200"/>
          </a:xfrm>
        </p:spPr>
        <p:txBody>
          <a:bodyPr/>
          <a:lstStyle/>
          <a:p>
            <a:pPr eaLnBrk="1" hangingPunct="1"/>
            <a:r>
              <a:rPr lang="en-US" dirty="0">
                <a:latin typeface="Calibri" charset="0"/>
                <a:ea typeface="ＭＳ Ｐゴシック" charset="0"/>
                <a:cs typeface="ＭＳ Ｐゴシック" charset="0"/>
              </a:rPr>
              <a:t>CS276: </a:t>
            </a:r>
            <a:r>
              <a:rPr lang="en-US" dirty="0">
                <a:latin typeface="Calibri" charset="0"/>
                <a:ea typeface="ＭＳ Ｐゴシック" charset="0"/>
                <a:cs typeface="Times New Roman" charset="0"/>
              </a:rPr>
              <a:t>Information Retrieval and Web Search</a:t>
            </a:r>
          </a:p>
          <a:p>
            <a:pPr eaLnBrk="1" hangingPunct="1">
              <a:spcAft>
                <a:spcPts val="2400"/>
              </a:spcAft>
            </a:pPr>
            <a:r>
              <a:rPr lang="en-US" dirty="0">
                <a:latin typeface="Calibri" charset="0"/>
                <a:ea typeface="ＭＳ Ｐゴシック" charset="0"/>
                <a:cs typeface="Times New Roman" charset="0"/>
              </a:rPr>
              <a:t>Christopher </a:t>
            </a:r>
            <a:r>
              <a:rPr lang="en-US" dirty="0" smtClean="0">
                <a:latin typeface="Calibri" charset="0"/>
                <a:ea typeface="ＭＳ Ｐゴシック" charset="0"/>
                <a:cs typeface="Times New Roman" charset="0"/>
              </a:rPr>
              <a:t>Manning and </a:t>
            </a:r>
            <a:r>
              <a:rPr lang="en-US" dirty="0">
                <a:latin typeface="Calibri" charset="0"/>
                <a:ea typeface="ＭＳ Ｐゴシック" charset="0"/>
                <a:cs typeface="Times New Roman" charset="0"/>
              </a:rPr>
              <a:t>Pandu </a:t>
            </a:r>
            <a:r>
              <a:rPr lang="en-US" dirty="0" err="1" smtClean="0">
                <a:latin typeface="Calibri" charset="0"/>
                <a:ea typeface="ＭＳ Ｐゴシック" charset="0"/>
                <a:cs typeface="Times New Roman" charset="0"/>
              </a:rPr>
              <a:t>Nayak</a:t>
            </a:r>
            <a:endParaRPr lang="en-US" dirty="0">
              <a:latin typeface="Calibri" charset="0"/>
              <a:ea typeface="ＭＳ Ｐゴシック" charset="0"/>
              <a:cs typeface="Times New Roman" charset="0"/>
            </a:endParaRPr>
          </a:p>
          <a:p>
            <a:pPr eaLnBrk="1" hangingPunct="1"/>
            <a:r>
              <a:rPr lang="en-US" dirty="0">
                <a:latin typeface="Calibri" charset="0"/>
                <a:ea typeface="ＭＳ Ｐゴシック" charset="0"/>
                <a:cs typeface="ＭＳ Ｐゴシック" charset="0"/>
              </a:rPr>
              <a:t>Lecture 14: Learning to Rank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Machine learning for IR ranking?</a:t>
            </a:r>
          </a:p>
        </p:txBody>
      </p:sp>
      <p:sp>
        <p:nvSpPr>
          <p:cNvPr id="16386" name="Content Placeholder 2"/>
          <p:cNvSpPr>
            <a:spLocks noGrp="1"/>
          </p:cNvSpPr>
          <p:nvPr>
            <p:ph idx="1"/>
          </p:nvPr>
        </p:nvSpPr>
        <p:spPr>
          <a:xfrm>
            <a:off x="457200" y="1600200"/>
            <a:ext cx="8382000" cy="4953000"/>
          </a:xfrm>
        </p:spPr>
        <p:txBody>
          <a:bodyPr/>
          <a:lstStyle/>
          <a:p>
            <a:pPr eaLnBrk="1" hangingPunct="1">
              <a:defRPr/>
            </a:pPr>
            <a:r>
              <a:rPr lang="en-US" dirty="0">
                <a:latin typeface="Calibri" charset="0"/>
                <a:ea typeface="ＭＳ Ｐゴシック" charset="0"/>
                <a:cs typeface="ＭＳ Ｐゴシック" charset="0"/>
              </a:rPr>
              <a:t>We’ve looked at methods for ranking documents in IR</a:t>
            </a:r>
          </a:p>
          <a:p>
            <a:pPr lvl="1" eaLnBrk="1" hangingPunct="1">
              <a:defRPr/>
            </a:pPr>
            <a:r>
              <a:rPr lang="en-US" sz="2000" dirty="0">
                <a:latin typeface="Calibri" charset="0"/>
                <a:ea typeface="ＭＳ Ｐゴシック" charset="0"/>
              </a:rPr>
              <a:t>Cosine similarity, inverse document frequency, </a:t>
            </a:r>
            <a:r>
              <a:rPr lang="en-US" sz="2000" dirty="0" smtClean="0">
                <a:latin typeface="Calibri" charset="0"/>
                <a:ea typeface="ＭＳ Ｐゴシック" charset="0"/>
              </a:rPr>
              <a:t>BM25, proximity</a:t>
            </a:r>
            <a:r>
              <a:rPr lang="en-US" sz="2000" dirty="0">
                <a:latin typeface="Calibri" charset="0"/>
                <a:ea typeface="ＭＳ Ｐゴシック" charset="0"/>
              </a:rPr>
              <a:t>, pivoted document length normalization, </a:t>
            </a:r>
            <a:r>
              <a:rPr lang="en-US" sz="2000" dirty="0" smtClean="0">
                <a:latin typeface="Calibri" charset="0"/>
                <a:ea typeface="ＭＳ Ｐゴシック" charset="0"/>
              </a:rPr>
              <a:t>(will look at) </a:t>
            </a:r>
            <a:r>
              <a:rPr lang="en-US" sz="2000" dirty="0" err="1" smtClean="0">
                <a:latin typeface="Calibri" charset="0"/>
                <a:ea typeface="ＭＳ Ｐゴシック" charset="0"/>
              </a:rPr>
              <a:t>Pagerank</a:t>
            </a:r>
            <a:r>
              <a:rPr lang="en-US" sz="2000" dirty="0">
                <a:latin typeface="Calibri" charset="0"/>
                <a:ea typeface="ＭＳ Ｐゴシック" charset="0"/>
              </a:rPr>
              <a:t>, …</a:t>
            </a:r>
          </a:p>
          <a:p>
            <a:pPr eaLnBrk="1" hangingPunct="1">
              <a:defRPr/>
            </a:pPr>
            <a:r>
              <a:rPr lang="en-US" dirty="0">
                <a:latin typeface="Calibri" charset="0"/>
                <a:ea typeface="ＭＳ Ｐゴシック" charset="0"/>
                <a:cs typeface="ＭＳ Ｐゴシック" charset="0"/>
              </a:rPr>
              <a:t>We’ve looked at methods for classifying documents using supervised machine learning classifiers</a:t>
            </a:r>
          </a:p>
          <a:p>
            <a:pPr lvl="1" eaLnBrk="1" hangingPunct="1">
              <a:defRPr/>
            </a:pPr>
            <a:r>
              <a:rPr lang="en-US" dirty="0" err="1" smtClean="0">
                <a:latin typeface="Calibri" charset="0"/>
                <a:ea typeface="ＭＳ Ｐゴシック" charset="0"/>
              </a:rPr>
              <a:t>Rocchio</a:t>
            </a:r>
            <a:r>
              <a:rPr lang="en-US" dirty="0">
                <a:latin typeface="Calibri" charset="0"/>
                <a:ea typeface="ＭＳ Ｐゴシック" charset="0"/>
              </a:rPr>
              <a:t>, </a:t>
            </a:r>
            <a:r>
              <a:rPr lang="en-US" dirty="0" err="1">
                <a:latin typeface="Calibri" charset="0"/>
                <a:ea typeface="ＭＳ Ｐゴシック" charset="0"/>
              </a:rPr>
              <a:t>kNN</a:t>
            </a:r>
            <a:r>
              <a:rPr lang="en-US" dirty="0">
                <a:latin typeface="Calibri" charset="0"/>
                <a:ea typeface="ＭＳ Ｐゴシック" charset="0"/>
              </a:rPr>
              <a:t>, </a:t>
            </a:r>
            <a:r>
              <a:rPr lang="en-US" dirty="0" smtClean="0">
                <a:latin typeface="Calibri" charset="0"/>
                <a:ea typeface="ＭＳ Ｐゴシック" charset="0"/>
              </a:rPr>
              <a:t>SVMs, etc.</a:t>
            </a:r>
            <a:endParaRPr lang="en-US" dirty="0">
              <a:latin typeface="Calibri" charset="0"/>
              <a:ea typeface="ＭＳ Ｐゴシック" charset="0"/>
            </a:endParaRPr>
          </a:p>
          <a:p>
            <a:pPr lvl="1" eaLnBrk="1" hangingPunct="1">
              <a:defRPr/>
            </a:pPr>
            <a:endParaRPr lang="en-US" sz="2000" dirty="0">
              <a:latin typeface="Calibri" charset="0"/>
              <a:ea typeface="ＭＳ Ｐゴシック" charset="0"/>
            </a:endParaRPr>
          </a:p>
          <a:p>
            <a:pPr eaLnBrk="1" hangingPunct="1">
              <a:defRPr/>
            </a:pPr>
            <a:r>
              <a:rPr lang="en-US" dirty="0">
                <a:latin typeface="Calibri" charset="0"/>
                <a:ea typeface="ＭＳ Ｐゴシック" charset="0"/>
                <a:cs typeface="ＭＳ Ｐゴシック" charset="0"/>
              </a:rPr>
              <a:t>Surely we can also use </a:t>
            </a:r>
            <a:r>
              <a:rPr lang="en-US" i="1" dirty="0">
                <a:solidFill>
                  <a:schemeClr val="accent5"/>
                </a:solidFill>
                <a:latin typeface="Calibri" charset="0"/>
                <a:ea typeface="ＭＳ Ｐゴシック" charset="0"/>
                <a:cs typeface="ＭＳ Ｐゴシック" charset="0"/>
              </a:rPr>
              <a:t>machine learning </a:t>
            </a:r>
            <a:r>
              <a:rPr lang="en-US" dirty="0">
                <a:latin typeface="Calibri" charset="0"/>
                <a:ea typeface="ＭＳ Ｐゴシック" charset="0"/>
                <a:cs typeface="ＭＳ Ｐゴシック" charset="0"/>
              </a:rPr>
              <a:t>to rank the documents displayed in search results?</a:t>
            </a:r>
          </a:p>
          <a:p>
            <a:pPr lvl="1" eaLnBrk="1" hangingPunct="1">
              <a:defRPr/>
            </a:pPr>
            <a:r>
              <a:rPr lang="en-US" dirty="0">
                <a:latin typeface="Calibri" charset="0"/>
                <a:ea typeface="ＭＳ Ｐゴシック" charset="0"/>
              </a:rPr>
              <a:t>Sounds like a good idea</a:t>
            </a:r>
          </a:p>
          <a:p>
            <a:pPr lvl="1" eaLnBrk="1" hangingPunct="1">
              <a:defRPr/>
            </a:pPr>
            <a:r>
              <a:rPr lang="en-US" dirty="0">
                <a:latin typeface="Calibri" charset="0"/>
                <a:ea typeface="ＭＳ Ｐゴシック" charset="0"/>
              </a:rPr>
              <a:t>A.k.a. “machine-learned relevance” or “learning to rank”</a:t>
            </a:r>
          </a:p>
        </p:txBody>
      </p:sp>
      <p:sp>
        <p:nvSpPr>
          <p:cNvPr id="16387" name="TextBox 4"/>
          <p:cNvSpPr txBox="1">
            <a:spLocks noChangeArrowheads="1"/>
          </p:cNvSpPr>
          <p:nvPr/>
        </p:nvSpPr>
        <p:spPr bwMode="auto">
          <a:xfrm>
            <a:off x="7620000" y="-33338"/>
            <a:ext cx="9302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88925"/>
            <a:ext cx="9144000" cy="6569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Machine learning for IR ranking</a:t>
            </a:r>
          </a:p>
        </p:txBody>
      </p:sp>
      <p:sp>
        <p:nvSpPr>
          <p:cNvPr id="18434"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This “good idea” has been actively researched – and actively deployed by major web search engines – in the last </a:t>
            </a:r>
            <a:r>
              <a:rPr lang="en-US" dirty="0" smtClean="0">
                <a:latin typeface="Calibri" charset="0"/>
                <a:ea typeface="ＭＳ Ｐゴシック" charset="0"/>
                <a:cs typeface="ＭＳ Ｐゴシック" charset="0"/>
              </a:rPr>
              <a:t>7</a:t>
            </a:r>
            <a:r>
              <a:rPr lang="mr-IN" dirty="0" smtClean="0">
                <a:latin typeface="Calibri" charset="0"/>
                <a:ea typeface="ＭＳ Ｐゴシック" charset="0"/>
                <a:cs typeface="ＭＳ Ｐゴシック" charset="0"/>
              </a:rPr>
              <a:t>–</a:t>
            </a:r>
            <a:r>
              <a:rPr lang="en-US" dirty="0" smtClean="0">
                <a:latin typeface="Calibri" charset="0"/>
                <a:ea typeface="ＭＳ Ｐゴシック" charset="0"/>
                <a:cs typeface="ＭＳ Ｐゴシック" charset="0"/>
              </a:rPr>
              <a:t>10 years</a:t>
            </a:r>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Why didn’t it happen earlier?  </a:t>
            </a:r>
          </a:p>
          <a:p>
            <a:pPr lvl="1" eaLnBrk="1" hangingPunct="1"/>
            <a:r>
              <a:rPr lang="en-US" dirty="0">
                <a:latin typeface="Calibri" charset="0"/>
                <a:ea typeface="ＭＳ Ｐゴシック" charset="0"/>
              </a:rPr>
              <a:t>Modern supervised ML has been around for about 20 years…</a:t>
            </a:r>
          </a:p>
          <a:p>
            <a:pPr lvl="1" eaLnBrk="1" hangingPunct="1"/>
            <a:r>
              <a:rPr lang="en-US" dirty="0">
                <a:latin typeface="Calibri" charset="0"/>
                <a:ea typeface="ＭＳ Ｐゴシック" charset="0"/>
              </a:rPr>
              <a:t>Naïve Bayes has been around for about 50 years…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Machine learning for IR ranking</a:t>
            </a:r>
          </a:p>
        </p:txBody>
      </p:sp>
      <p:sp>
        <p:nvSpPr>
          <p:cNvPr id="19458"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There’s some truth to the fact that the IR community wasn’t very connected to the ML community</a:t>
            </a:r>
          </a:p>
          <a:p>
            <a:pPr eaLnBrk="1" hangingPunct="1"/>
            <a:r>
              <a:rPr lang="en-US">
                <a:latin typeface="Calibri" charset="0"/>
                <a:ea typeface="ＭＳ Ｐゴシック" charset="0"/>
                <a:cs typeface="ＭＳ Ｐゴシック" charset="0"/>
              </a:rPr>
              <a:t>But there were a whole bunch of precursors:</a:t>
            </a:r>
          </a:p>
          <a:p>
            <a:pPr lvl="1" eaLnBrk="1" hangingPunct="1"/>
            <a:r>
              <a:rPr lang="en-US">
                <a:latin typeface="Calibri" charset="0"/>
                <a:ea typeface="ＭＳ Ｐゴシック" charset="0"/>
              </a:rPr>
              <a:t>Wong, S.K. et al. 1988. Linear structure in information retrieval. </a:t>
            </a:r>
            <a:r>
              <a:rPr lang="en-US" i="1">
                <a:latin typeface="Calibri" charset="0"/>
                <a:ea typeface="ＭＳ Ｐゴシック" charset="0"/>
              </a:rPr>
              <a:t>SIGIR 1988.</a:t>
            </a:r>
          </a:p>
          <a:p>
            <a:pPr lvl="1" eaLnBrk="1" hangingPunct="1"/>
            <a:r>
              <a:rPr lang="en-US">
                <a:latin typeface="Calibri" charset="0"/>
                <a:ea typeface="ＭＳ Ｐゴシック" charset="0"/>
              </a:rPr>
              <a:t>Fuhr, N. 1992. Probabilistic methods in information retrieval. </a:t>
            </a:r>
            <a:r>
              <a:rPr lang="en-US" i="1">
                <a:latin typeface="Calibri" charset="0"/>
                <a:ea typeface="ＭＳ Ｐゴシック" charset="0"/>
              </a:rPr>
              <a:t>Computer Journal.</a:t>
            </a:r>
          </a:p>
          <a:p>
            <a:pPr lvl="1" eaLnBrk="1" hangingPunct="1"/>
            <a:r>
              <a:rPr lang="en-US">
                <a:latin typeface="Calibri" charset="0"/>
                <a:ea typeface="ＭＳ Ｐゴシック" charset="0"/>
              </a:rPr>
              <a:t>Gey, F. C. 1994. Inferring probability of relevance using the method of logistic regression. </a:t>
            </a:r>
            <a:r>
              <a:rPr lang="en-US" i="1">
                <a:latin typeface="Calibri" charset="0"/>
                <a:ea typeface="ＭＳ Ｐゴシック" charset="0"/>
              </a:rPr>
              <a:t>SIGIR 1994.</a:t>
            </a:r>
          </a:p>
          <a:p>
            <a:pPr lvl="1" eaLnBrk="1" hangingPunct="1"/>
            <a:r>
              <a:rPr lang="en-US">
                <a:latin typeface="Calibri" charset="0"/>
                <a:ea typeface="ＭＳ Ｐゴシック" charset="0"/>
              </a:rPr>
              <a:t>Herbrich, R. et al. 2000. Large Margin Rank Boundaries for Ordinal Regression. </a:t>
            </a:r>
            <a:r>
              <a:rPr lang="en-US" i="1">
                <a:latin typeface="Calibri" charset="0"/>
                <a:ea typeface="ＭＳ Ｐゴシック" charset="0"/>
              </a:rPr>
              <a:t>Advances in Large Margin Classifiers.</a:t>
            </a:r>
            <a:endParaRPr lang="en-US">
              <a:latin typeface="Calibri" charset="0"/>
              <a:ea typeface="ＭＳ Ｐゴシック"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dirty="0">
                <a:latin typeface="Calibri" charset="0"/>
                <a:ea typeface="ＭＳ Ｐゴシック" charset="0"/>
                <a:cs typeface="ＭＳ Ｐゴシック" charset="0"/>
              </a:rPr>
              <a:t>Why </a:t>
            </a:r>
            <a:r>
              <a:rPr lang="en-US" sz="3600" dirty="0" smtClean="0">
                <a:latin typeface="Calibri" charset="0"/>
                <a:ea typeface="ＭＳ Ｐゴシック" charset="0"/>
                <a:cs typeface="ＭＳ Ｐゴシック" charset="0"/>
              </a:rPr>
              <a:t>weren’t </a:t>
            </a:r>
            <a:r>
              <a:rPr lang="en-US" sz="3600" dirty="0">
                <a:latin typeface="Calibri" charset="0"/>
                <a:ea typeface="ＭＳ Ｐゴシック" charset="0"/>
                <a:cs typeface="ＭＳ Ｐゴシック" charset="0"/>
              </a:rPr>
              <a:t>early attempts very successful/influential?</a:t>
            </a:r>
          </a:p>
        </p:txBody>
      </p:sp>
      <p:sp>
        <p:nvSpPr>
          <p:cNvPr id="20482" name="Content Placeholder 2"/>
          <p:cNvSpPr>
            <a:spLocks noGrp="1"/>
          </p:cNvSpPr>
          <p:nvPr>
            <p:ph idx="1"/>
          </p:nvPr>
        </p:nvSpPr>
        <p:spPr>
          <a:xfrm>
            <a:off x="457200" y="1600200"/>
            <a:ext cx="8382000" cy="4953000"/>
          </a:xfrm>
        </p:spPr>
        <p:txBody>
          <a:bodyPr/>
          <a:lstStyle/>
          <a:p>
            <a:pPr eaLnBrk="1" hangingPunct="1"/>
            <a:r>
              <a:rPr lang="en-US">
                <a:latin typeface="Calibri" charset="0"/>
                <a:ea typeface="ＭＳ Ｐゴシック" charset="0"/>
                <a:cs typeface="ＭＳ Ｐゴシック" charset="0"/>
              </a:rPr>
              <a:t>Sometimes an idea just takes time to be appreciated…</a:t>
            </a:r>
          </a:p>
          <a:p>
            <a:pPr eaLnBrk="1" hangingPunct="1"/>
            <a:r>
              <a:rPr lang="en-US" b="1">
                <a:latin typeface="Calibri" charset="0"/>
                <a:ea typeface="ＭＳ Ｐゴシック" charset="0"/>
                <a:cs typeface="ＭＳ Ｐゴシック" charset="0"/>
              </a:rPr>
              <a:t>Limited training data</a:t>
            </a:r>
          </a:p>
          <a:p>
            <a:pPr lvl="1" eaLnBrk="1" hangingPunct="1"/>
            <a:r>
              <a:rPr lang="en-US">
                <a:latin typeface="Calibri" charset="0"/>
                <a:ea typeface="ＭＳ Ｐゴシック" charset="0"/>
              </a:rPr>
              <a:t>Especially for real world use (as opposed to writing academic papers), it was very hard to gather test collection queries and relevance judgments that are representative of real user needs and judgments on documents returned</a:t>
            </a:r>
          </a:p>
          <a:p>
            <a:pPr lvl="2" eaLnBrk="1" hangingPunct="1"/>
            <a:r>
              <a:rPr lang="en-US">
                <a:latin typeface="Calibri" charset="0"/>
                <a:ea typeface="ＭＳ Ｐゴシック" charset="0"/>
              </a:rPr>
              <a:t>This has changed, both in academia and industry</a:t>
            </a:r>
          </a:p>
          <a:p>
            <a:pPr eaLnBrk="1" hangingPunct="1"/>
            <a:r>
              <a:rPr lang="en-US">
                <a:latin typeface="Calibri" charset="0"/>
                <a:ea typeface="ＭＳ Ｐゴシック" charset="0"/>
                <a:cs typeface="ＭＳ Ｐゴシック" charset="0"/>
              </a:rPr>
              <a:t>Poor machine learning techniques</a:t>
            </a:r>
          </a:p>
          <a:p>
            <a:pPr eaLnBrk="1" hangingPunct="1"/>
            <a:r>
              <a:rPr lang="en-US">
                <a:latin typeface="Calibri" charset="0"/>
                <a:ea typeface="ＭＳ Ｐゴシック" charset="0"/>
                <a:cs typeface="ＭＳ Ｐゴシック" charset="0"/>
              </a:rPr>
              <a:t>Insufficient customization to IR problem</a:t>
            </a:r>
          </a:p>
          <a:p>
            <a:pPr eaLnBrk="1" hangingPunct="1"/>
            <a:r>
              <a:rPr lang="en-US">
                <a:latin typeface="Calibri" charset="0"/>
                <a:ea typeface="ＭＳ Ｐゴシック" charset="0"/>
                <a:cs typeface="ＭＳ Ｐゴシック" charset="0"/>
              </a:rPr>
              <a:t>Not enough features for ML to show value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Why wasn’t ML much needed?</a:t>
            </a:r>
          </a:p>
        </p:txBody>
      </p:sp>
      <p:sp>
        <p:nvSpPr>
          <p:cNvPr id="21506"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Traditional ranking functions in IR used a very small number of features, e.g.,</a:t>
            </a:r>
          </a:p>
          <a:p>
            <a:pPr lvl="1" eaLnBrk="1" hangingPunct="1"/>
            <a:r>
              <a:rPr lang="en-US" dirty="0">
                <a:latin typeface="Calibri" charset="0"/>
                <a:ea typeface="ＭＳ Ｐゴシック" charset="0"/>
              </a:rPr>
              <a:t>Term frequency</a:t>
            </a:r>
          </a:p>
          <a:p>
            <a:pPr lvl="1" eaLnBrk="1" hangingPunct="1"/>
            <a:r>
              <a:rPr lang="en-US" dirty="0">
                <a:latin typeface="Calibri" charset="0"/>
                <a:ea typeface="ＭＳ Ｐゴシック" charset="0"/>
              </a:rPr>
              <a:t>Inverse document frequency</a:t>
            </a:r>
          </a:p>
          <a:p>
            <a:pPr lvl="1" eaLnBrk="1" hangingPunct="1"/>
            <a:r>
              <a:rPr lang="en-US" dirty="0">
                <a:latin typeface="Calibri" charset="0"/>
                <a:ea typeface="ＭＳ Ｐゴシック" charset="0"/>
              </a:rPr>
              <a:t>Document length</a:t>
            </a:r>
          </a:p>
          <a:p>
            <a:pPr eaLnBrk="1" hangingPunct="1"/>
            <a:r>
              <a:rPr lang="en-US" dirty="0">
                <a:latin typeface="Calibri" charset="0"/>
                <a:ea typeface="ＭＳ Ｐゴシック" charset="0"/>
                <a:cs typeface="ＭＳ Ｐゴシック" charset="0"/>
              </a:rPr>
              <a:t>It was </a:t>
            </a:r>
            <a:r>
              <a:rPr lang="en-US" strike="sngStrike" dirty="0">
                <a:latin typeface="Calibri" charset="0"/>
                <a:ea typeface="ＭＳ Ｐゴシック" charset="0"/>
                <a:cs typeface="ＭＳ Ｐゴシック" charset="0"/>
              </a:rPr>
              <a:t>easy</a:t>
            </a:r>
            <a:r>
              <a:rPr lang="en-US" dirty="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possible to </a:t>
            </a:r>
            <a:r>
              <a:rPr lang="en-US" dirty="0">
                <a:latin typeface="Calibri" charset="0"/>
                <a:ea typeface="ＭＳ Ｐゴシック" charset="0"/>
                <a:cs typeface="ＭＳ Ｐゴシック" charset="0"/>
              </a:rPr>
              <a:t>tune weighting coefficients by hand</a:t>
            </a:r>
          </a:p>
          <a:p>
            <a:pPr lvl="1" eaLnBrk="1" hangingPunct="1"/>
            <a:r>
              <a:rPr lang="en-US" dirty="0">
                <a:latin typeface="Calibri" charset="0"/>
                <a:ea typeface="ＭＳ Ｐゴシック" charset="0"/>
              </a:rPr>
              <a:t>And people did</a:t>
            </a:r>
          </a:p>
          <a:p>
            <a:pPr lvl="1" eaLnBrk="1" hangingPunct="1"/>
            <a:r>
              <a:rPr lang="en-US" dirty="0">
                <a:latin typeface="Calibri" charset="0"/>
                <a:ea typeface="ＭＳ Ｐゴシック" charset="0"/>
              </a:rPr>
              <a:t>You </a:t>
            </a:r>
            <a:r>
              <a:rPr lang="en-US" dirty="0" smtClean="0">
                <a:latin typeface="Calibri" charset="0"/>
                <a:ea typeface="ＭＳ Ｐゴシック" charset="0"/>
              </a:rPr>
              <a:t>students do it </a:t>
            </a:r>
            <a:r>
              <a:rPr lang="en-US" dirty="0">
                <a:latin typeface="Calibri" charset="0"/>
                <a:ea typeface="ＭＳ Ｐゴシック" charset="0"/>
              </a:rPr>
              <a:t>in PA3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Why is ML needed now?</a:t>
            </a:r>
          </a:p>
        </p:txBody>
      </p:sp>
      <p:sp>
        <p:nvSpPr>
          <p:cNvPr id="22530" name="Content Placeholder 2"/>
          <p:cNvSpPr>
            <a:spLocks noGrp="1"/>
          </p:cNvSpPr>
          <p:nvPr>
            <p:ph idx="1"/>
          </p:nvPr>
        </p:nvSpPr>
        <p:spPr>
          <a:xfrm>
            <a:off x="457200" y="1600200"/>
            <a:ext cx="8229600" cy="5029200"/>
          </a:xfrm>
        </p:spPr>
        <p:txBody>
          <a:bodyPr/>
          <a:lstStyle/>
          <a:p>
            <a:pPr eaLnBrk="1" hangingPunct="1">
              <a:lnSpc>
                <a:spcPct val="90000"/>
              </a:lnSpc>
            </a:pPr>
            <a:r>
              <a:rPr lang="en-US" sz="2600" dirty="0">
                <a:latin typeface="Calibri" charset="0"/>
                <a:ea typeface="ＭＳ Ｐゴシック" charset="0"/>
                <a:cs typeface="ＭＳ Ｐゴシック" charset="0"/>
              </a:rPr>
              <a:t>Modern systems – especially on the Web – use a great number of features:</a:t>
            </a:r>
          </a:p>
          <a:p>
            <a:pPr lvl="2" eaLnBrk="1" hangingPunct="1">
              <a:lnSpc>
                <a:spcPct val="90000"/>
              </a:lnSpc>
            </a:pPr>
            <a:r>
              <a:rPr lang="en-US" sz="1900" dirty="0">
                <a:latin typeface="Calibri" charset="0"/>
                <a:ea typeface="ＭＳ Ｐゴシック" charset="0"/>
              </a:rPr>
              <a:t>Arbitrary useful features – not a single unified model</a:t>
            </a:r>
          </a:p>
          <a:p>
            <a:pPr lvl="1" eaLnBrk="1" hangingPunct="1">
              <a:lnSpc>
                <a:spcPct val="90000"/>
              </a:lnSpc>
            </a:pPr>
            <a:r>
              <a:rPr lang="en-US" sz="2000" dirty="0">
                <a:latin typeface="Calibri" charset="0"/>
                <a:ea typeface="ＭＳ Ｐゴシック" charset="0"/>
              </a:rPr>
              <a:t>Log frequency of query word in anchor text?</a:t>
            </a:r>
          </a:p>
          <a:p>
            <a:pPr lvl="1" eaLnBrk="1" hangingPunct="1">
              <a:lnSpc>
                <a:spcPct val="90000"/>
              </a:lnSpc>
            </a:pPr>
            <a:r>
              <a:rPr lang="en-US" sz="2000" dirty="0">
                <a:latin typeface="Calibri" charset="0"/>
                <a:ea typeface="ＭＳ Ｐゴシック" charset="0"/>
              </a:rPr>
              <a:t>Query word in color on page?</a:t>
            </a:r>
          </a:p>
          <a:p>
            <a:pPr lvl="1" eaLnBrk="1" hangingPunct="1">
              <a:lnSpc>
                <a:spcPct val="90000"/>
              </a:lnSpc>
            </a:pPr>
            <a:r>
              <a:rPr lang="en-US" sz="2000" dirty="0">
                <a:latin typeface="Calibri" charset="0"/>
                <a:ea typeface="ＭＳ Ｐゴシック" charset="0"/>
              </a:rPr>
              <a:t># of images on page?</a:t>
            </a:r>
          </a:p>
          <a:p>
            <a:pPr lvl="1" eaLnBrk="1" hangingPunct="1">
              <a:lnSpc>
                <a:spcPct val="90000"/>
              </a:lnSpc>
            </a:pPr>
            <a:r>
              <a:rPr lang="en-US" sz="2000" dirty="0">
                <a:latin typeface="Calibri" charset="0"/>
                <a:ea typeface="ＭＳ Ｐゴシック" charset="0"/>
              </a:rPr>
              <a:t># of (out) links on page?</a:t>
            </a:r>
          </a:p>
          <a:p>
            <a:pPr lvl="1" eaLnBrk="1" hangingPunct="1">
              <a:lnSpc>
                <a:spcPct val="90000"/>
              </a:lnSpc>
            </a:pPr>
            <a:r>
              <a:rPr lang="en-US" sz="2000" dirty="0">
                <a:latin typeface="Calibri" charset="0"/>
                <a:ea typeface="ＭＳ Ｐゴシック" charset="0"/>
              </a:rPr>
              <a:t>PageRank of page?</a:t>
            </a:r>
          </a:p>
          <a:p>
            <a:pPr lvl="1" eaLnBrk="1" hangingPunct="1">
              <a:lnSpc>
                <a:spcPct val="90000"/>
              </a:lnSpc>
            </a:pPr>
            <a:r>
              <a:rPr lang="en-US" sz="2000" dirty="0">
                <a:latin typeface="Calibri" charset="0"/>
                <a:ea typeface="ＭＳ Ｐゴシック" charset="0"/>
              </a:rPr>
              <a:t>URL length?</a:t>
            </a:r>
          </a:p>
          <a:p>
            <a:pPr lvl="1" eaLnBrk="1" hangingPunct="1">
              <a:lnSpc>
                <a:spcPct val="90000"/>
              </a:lnSpc>
            </a:pPr>
            <a:r>
              <a:rPr lang="en-US" sz="2000" dirty="0">
                <a:latin typeface="Calibri" charset="0"/>
                <a:ea typeface="ＭＳ Ｐゴシック" charset="0"/>
              </a:rPr>
              <a:t>URL contains </a:t>
            </a:r>
            <a:r>
              <a:rPr lang="ja-JP" altLang="en-US" sz="2000" dirty="0">
                <a:latin typeface="Calibri" charset="0"/>
                <a:ea typeface="ＭＳ Ｐゴシック" charset="0"/>
              </a:rPr>
              <a:t>“</a:t>
            </a:r>
            <a:r>
              <a:rPr lang="en-US" altLang="ja-JP" sz="2000" dirty="0">
                <a:latin typeface="Calibri" charset="0"/>
                <a:ea typeface="ＭＳ Ｐゴシック" charset="0"/>
              </a:rPr>
              <a:t>~</a:t>
            </a:r>
            <a:r>
              <a:rPr lang="ja-JP" altLang="en-US" sz="2000" dirty="0">
                <a:latin typeface="Calibri" charset="0"/>
                <a:ea typeface="ＭＳ Ｐゴシック" charset="0"/>
              </a:rPr>
              <a:t>”</a:t>
            </a:r>
            <a:r>
              <a:rPr lang="en-US" altLang="ja-JP" sz="2000" dirty="0">
                <a:latin typeface="Calibri" charset="0"/>
                <a:ea typeface="ＭＳ Ｐゴシック" charset="0"/>
              </a:rPr>
              <a:t>?</a:t>
            </a:r>
          </a:p>
          <a:p>
            <a:pPr lvl="1" eaLnBrk="1" hangingPunct="1">
              <a:lnSpc>
                <a:spcPct val="90000"/>
              </a:lnSpc>
            </a:pPr>
            <a:r>
              <a:rPr lang="en-US" sz="2000" dirty="0">
                <a:latin typeface="Calibri" charset="0"/>
                <a:ea typeface="ＭＳ Ｐゴシック" charset="0"/>
              </a:rPr>
              <a:t>Page edit recency?</a:t>
            </a:r>
          </a:p>
          <a:p>
            <a:pPr lvl="1" eaLnBrk="1" hangingPunct="1">
              <a:lnSpc>
                <a:spcPct val="90000"/>
              </a:lnSpc>
            </a:pPr>
            <a:r>
              <a:rPr lang="en-US" sz="2000" dirty="0">
                <a:latin typeface="Calibri" charset="0"/>
                <a:ea typeface="ＭＳ Ｐゴシック" charset="0"/>
              </a:rPr>
              <a:t>Page </a:t>
            </a:r>
            <a:r>
              <a:rPr lang="en-US" sz="2000" dirty="0" smtClean="0">
                <a:latin typeface="Calibri" charset="0"/>
                <a:ea typeface="ＭＳ Ｐゴシック" charset="0"/>
              </a:rPr>
              <a:t>loading speed</a:t>
            </a:r>
            <a:endParaRPr lang="en-US" sz="2000" dirty="0">
              <a:latin typeface="Calibri" charset="0"/>
              <a:ea typeface="ＭＳ Ｐゴシック" charset="0"/>
            </a:endParaRPr>
          </a:p>
          <a:p>
            <a:pPr eaLnBrk="1" hangingPunct="1">
              <a:lnSpc>
                <a:spcPct val="90000"/>
              </a:lnSpc>
            </a:pPr>
            <a:r>
              <a:rPr lang="en-US" sz="2400" dirty="0">
                <a:latin typeface="Calibri" charset="0"/>
                <a:ea typeface="ＭＳ Ｐゴシック" charset="0"/>
                <a:cs typeface="ＭＳ Ｐゴシック" charset="0"/>
              </a:rPr>
              <a:t>The </a:t>
            </a:r>
            <a:r>
              <a:rPr lang="en-US" sz="2400" i="1" dirty="0">
                <a:latin typeface="Calibri" charset="0"/>
                <a:ea typeface="ＭＳ Ｐゴシック" charset="0"/>
                <a:cs typeface="ＭＳ Ｐゴシック" charset="0"/>
              </a:rPr>
              <a:t>New York Times </a:t>
            </a:r>
            <a:r>
              <a:rPr lang="en-US" sz="2400" dirty="0" smtClean="0">
                <a:latin typeface="Calibri" charset="0"/>
                <a:ea typeface="ＭＳ Ｐゴシック" charset="0"/>
                <a:cs typeface="ＭＳ Ｐゴシック" charset="0"/>
              </a:rPr>
              <a:t>in 2008</a:t>
            </a:r>
            <a:r>
              <a:rPr lang="en-US" sz="2400" dirty="0">
                <a:latin typeface="Calibri" charset="0"/>
                <a:ea typeface="ＭＳ Ｐゴシック" charset="0"/>
                <a:cs typeface="ＭＳ Ｐゴシック" charset="0"/>
              </a:rPr>
              <a:t>-06-</a:t>
            </a:r>
            <a:r>
              <a:rPr lang="en-US" sz="2400" dirty="0" smtClean="0">
                <a:latin typeface="Calibri" charset="0"/>
                <a:ea typeface="ＭＳ Ｐゴシック" charset="0"/>
                <a:cs typeface="ＭＳ Ｐゴシック" charset="0"/>
              </a:rPr>
              <a:t>03 </a:t>
            </a:r>
            <a:r>
              <a:rPr lang="en-US" sz="2400" dirty="0">
                <a:latin typeface="Calibri" charset="0"/>
                <a:ea typeface="ＭＳ Ｐゴシック" charset="0"/>
                <a:cs typeface="ＭＳ Ｐゴシック" charset="0"/>
              </a:rPr>
              <a:t>quoted Amit </a:t>
            </a:r>
            <a:r>
              <a:rPr lang="en-US" sz="2400" dirty="0" err="1">
                <a:latin typeface="Calibri" charset="0"/>
                <a:ea typeface="ＭＳ Ｐゴシック" charset="0"/>
                <a:cs typeface="ＭＳ Ｐゴシック" charset="0"/>
              </a:rPr>
              <a:t>Singhal</a:t>
            </a:r>
            <a:r>
              <a:rPr lang="en-US" sz="2400" dirty="0">
                <a:latin typeface="Calibri" charset="0"/>
                <a:ea typeface="ＭＳ Ｐゴシック" charset="0"/>
                <a:cs typeface="ＭＳ Ｐゴシック" charset="0"/>
              </a:rPr>
              <a:t> as saying Google was using over 200 such </a:t>
            </a:r>
            <a:r>
              <a:rPr lang="en-US" sz="2400" dirty="0" smtClean="0">
                <a:latin typeface="Calibri" charset="0"/>
                <a:ea typeface="ＭＳ Ｐゴシック" charset="0"/>
                <a:cs typeface="ＭＳ Ｐゴシック" charset="0"/>
              </a:rPr>
              <a:t>features (“signals”)</a:t>
            </a:r>
            <a:endParaRPr lang="en-US" sz="2400" dirty="0">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Simple example: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Using classification for ad hoc IR</a:t>
            </a:r>
          </a:p>
        </p:txBody>
      </p:sp>
      <p:sp>
        <p:nvSpPr>
          <p:cNvPr id="23554" name="Content Placeholder 2"/>
          <p:cNvSpPr>
            <a:spLocks noGrp="1"/>
          </p:cNvSpPr>
          <p:nvPr>
            <p:ph idx="1"/>
          </p:nvPr>
        </p:nvSpPr>
        <p:spPr>
          <a:xfrm>
            <a:off x="457200" y="1600200"/>
            <a:ext cx="8382000" cy="4953000"/>
          </a:xfrm>
        </p:spPr>
        <p:txBody>
          <a:bodyPr/>
          <a:lstStyle/>
          <a:p>
            <a:pPr eaLnBrk="1" hangingPunct="1"/>
            <a:r>
              <a:rPr lang="en-US" sz="2000" dirty="0">
                <a:latin typeface="Calibri" charset="0"/>
                <a:ea typeface="ＭＳ Ｐゴシック" charset="0"/>
                <a:cs typeface="ＭＳ Ｐゴシック" charset="0"/>
              </a:rPr>
              <a:t>Collect a training corpus of (</a:t>
            </a:r>
            <a:r>
              <a:rPr lang="en-US" sz="2000" i="1" dirty="0">
                <a:latin typeface="Calibri" charset="0"/>
                <a:ea typeface="ＭＳ Ｐゴシック" charset="0"/>
                <a:cs typeface="ＭＳ Ｐゴシック" charset="0"/>
              </a:rPr>
              <a:t>q, d, r</a:t>
            </a:r>
            <a:r>
              <a:rPr lang="en-US" sz="2000" dirty="0">
                <a:latin typeface="Calibri" charset="0"/>
                <a:ea typeface="ＭＳ Ｐゴシック" charset="0"/>
                <a:cs typeface="ＭＳ Ｐゴシック" charset="0"/>
              </a:rPr>
              <a:t>) triples</a:t>
            </a:r>
          </a:p>
          <a:p>
            <a:pPr lvl="1" eaLnBrk="1" hangingPunct="1"/>
            <a:r>
              <a:rPr lang="en-US" sz="2000" dirty="0">
                <a:latin typeface="Calibri" charset="0"/>
                <a:ea typeface="ＭＳ Ｐゴシック" charset="0"/>
              </a:rPr>
              <a:t>Relevance </a:t>
            </a:r>
            <a:r>
              <a:rPr lang="en-US" sz="2000" i="1" dirty="0">
                <a:latin typeface="Calibri" charset="0"/>
                <a:ea typeface="ＭＳ Ｐゴシック" charset="0"/>
              </a:rPr>
              <a:t>r </a:t>
            </a:r>
            <a:r>
              <a:rPr lang="en-US" sz="2000" dirty="0">
                <a:latin typeface="Calibri" charset="0"/>
                <a:ea typeface="ＭＳ Ｐゴシック" charset="0"/>
              </a:rPr>
              <a:t>is here binary </a:t>
            </a:r>
            <a:r>
              <a:rPr lang="en-US" sz="2000" dirty="0">
                <a:solidFill>
                  <a:srgbClr val="437085"/>
                </a:solidFill>
                <a:latin typeface="Calibri" charset="0"/>
                <a:ea typeface="ＭＳ Ｐゴシック" charset="0"/>
              </a:rPr>
              <a:t> </a:t>
            </a:r>
            <a:r>
              <a:rPr lang="en-US" sz="1600" dirty="0">
                <a:solidFill>
                  <a:srgbClr val="437085"/>
                </a:solidFill>
                <a:latin typeface="Calibri" charset="0"/>
                <a:ea typeface="ＭＳ Ｐゴシック" charset="0"/>
              </a:rPr>
              <a:t>(but may be multiclass, with 3–7 values)</a:t>
            </a:r>
            <a:endParaRPr lang="en-US" sz="2000" dirty="0">
              <a:solidFill>
                <a:srgbClr val="437085"/>
              </a:solidFill>
              <a:latin typeface="Calibri" charset="0"/>
              <a:ea typeface="ＭＳ Ｐゴシック" charset="0"/>
            </a:endParaRPr>
          </a:p>
          <a:p>
            <a:pPr lvl="1" eaLnBrk="1" hangingPunct="1"/>
            <a:r>
              <a:rPr lang="en-US" sz="2000" dirty="0">
                <a:latin typeface="Calibri" charset="0"/>
                <a:ea typeface="ＭＳ Ｐゴシック" charset="0"/>
              </a:rPr>
              <a:t>Document is represented by a feature vector</a:t>
            </a:r>
          </a:p>
          <a:p>
            <a:pPr lvl="2" eaLnBrk="1" hangingPunct="1"/>
            <a:r>
              <a:rPr lang="en-US" b="1" dirty="0">
                <a:latin typeface="Calibri" charset="0"/>
                <a:ea typeface="ＭＳ Ｐゴシック" charset="0"/>
              </a:rPr>
              <a:t>x</a:t>
            </a:r>
            <a:r>
              <a:rPr lang="en-US" dirty="0">
                <a:latin typeface="Calibri" charset="0"/>
                <a:ea typeface="ＭＳ Ｐゴシック" charset="0"/>
              </a:rPr>
              <a:t> = (α, </a:t>
            </a:r>
            <a:r>
              <a:rPr lang="en-US" dirty="0" err="1">
                <a:latin typeface="Calibri" charset="0"/>
                <a:ea typeface="ＭＳ Ｐゴシック" charset="0"/>
              </a:rPr>
              <a:t>ω</a:t>
            </a:r>
            <a:r>
              <a:rPr lang="en-US" dirty="0">
                <a:latin typeface="Calibri" charset="0"/>
                <a:ea typeface="ＭＳ Ｐゴシック" charset="0"/>
              </a:rPr>
              <a:t>)	α is cosine similarity, </a:t>
            </a:r>
            <a:r>
              <a:rPr lang="en-US" dirty="0" err="1">
                <a:latin typeface="Calibri" charset="0"/>
                <a:ea typeface="ＭＳ Ｐゴシック" charset="0"/>
              </a:rPr>
              <a:t>ω</a:t>
            </a:r>
            <a:r>
              <a:rPr lang="en-US" dirty="0">
                <a:latin typeface="Calibri" charset="0"/>
                <a:ea typeface="ＭＳ Ｐゴシック" charset="0"/>
              </a:rPr>
              <a:t> is minimum query window size</a:t>
            </a:r>
          </a:p>
          <a:p>
            <a:pPr lvl="3" eaLnBrk="1" hangingPunct="1"/>
            <a:r>
              <a:rPr lang="en-US" dirty="0" err="1">
                <a:latin typeface="Calibri" charset="0"/>
                <a:ea typeface="ＭＳ Ｐゴシック" charset="0"/>
              </a:rPr>
              <a:t>ω</a:t>
            </a:r>
            <a:r>
              <a:rPr lang="en-US" dirty="0">
                <a:latin typeface="Calibri" charset="0"/>
                <a:ea typeface="ＭＳ Ｐゴシック" charset="0"/>
              </a:rPr>
              <a:t> is the the shortest text span that includes all query words</a:t>
            </a:r>
          </a:p>
          <a:p>
            <a:pPr lvl="3" eaLnBrk="1" hangingPunct="1"/>
            <a:r>
              <a:rPr lang="en-US" dirty="0">
                <a:latin typeface="Calibri" charset="0"/>
                <a:ea typeface="ＭＳ Ｐゴシック" charset="0"/>
              </a:rPr>
              <a:t>Query term proximity is </a:t>
            </a:r>
            <a:r>
              <a:rPr lang="en-US" dirty="0" smtClean="0">
                <a:latin typeface="Calibri" charset="0"/>
                <a:ea typeface="ＭＳ Ｐゴシック" charset="0"/>
              </a:rPr>
              <a:t>an </a:t>
            </a:r>
            <a:r>
              <a:rPr lang="en-US" b="1" dirty="0" smtClean="0">
                <a:latin typeface="Calibri" charset="0"/>
                <a:ea typeface="ＭＳ Ｐゴシック" charset="0"/>
              </a:rPr>
              <a:t>important</a:t>
            </a:r>
            <a:r>
              <a:rPr lang="en-US" dirty="0" smtClean="0">
                <a:latin typeface="Calibri" charset="0"/>
                <a:ea typeface="ＭＳ Ｐゴシック" charset="0"/>
              </a:rPr>
              <a:t> </a:t>
            </a:r>
            <a:r>
              <a:rPr lang="en-US" dirty="0">
                <a:latin typeface="Calibri" charset="0"/>
                <a:ea typeface="ＭＳ Ｐゴシック" charset="0"/>
              </a:rPr>
              <a:t>new weighting factor</a:t>
            </a:r>
          </a:p>
          <a:p>
            <a:pPr lvl="1" eaLnBrk="1" hangingPunct="1"/>
            <a:r>
              <a:rPr lang="en-US" sz="2000" dirty="0">
                <a:latin typeface="Calibri" charset="0"/>
                <a:ea typeface="ＭＳ Ｐゴシック" charset="0"/>
              </a:rPr>
              <a:t>Train a machine learning model to predict the class </a:t>
            </a:r>
            <a:r>
              <a:rPr lang="en-US" sz="2000" i="1" dirty="0">
                <a:latin typeface="Calibri" charset="0"/>
                <a:ea typeface="ＭＳ Ｐゴシック" charset="0"/>
              </a:rPr>
              <a:t>r </a:t>
            </a:r>
            <a:r>
              <a:rPr lang="en-US" sz="2000" dirty="0">
                <a:latin typeface="Calibri" charset="0"/>
                <a:ea typeface="ＭＳ Ｐゴシック" charset="0"/>
              </a:rPr>
              <a:t>of a document-query pair </a:t>
            </a:r>
          </a:p>
        </p:txBody>
      </p:sp>
      <p:pic>
        <p:nvPicPr>
          <p:cNvPr id="23555" name="Picture 3"/>
          <p:cNvPicPr>
            <a:picLocks noChangeAspect="1"/>
          </p:cNvPicPr>
          <p:nvPr/>
        </p:nvPicPr>
        <p:blipFill>
          <a:blip r:embed="rId3">
            <a:extLst>
              <a:ext uri="{28A0092B-C50C-407E-A947-70E740481C1C}">
                <a14:useLocalDpi xmlns:a14="http://schemas.microsoft.com/office/drawing/2010/main" val="0"/>
              </a:ext>
            </a:extLst>
          </a:blip>
          <a:srcRect b="14684"/>
          <a:stretch>
            <a:fillRect/>
          </a:stretch>
        </p:blipFill>
        <p:spPr bwMode="auto">
          <a:xfrm>
            <a:off x="76200" y="4495800"/>
            <a:ext cx="8991600"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6" name="TextBox 4"/>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15.4.1</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Simple example: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Using classification for ad hoc IR</a:t>
            </a:r>
          </a:p>
        </p:txBody>
      </p:sp>
      <p:sp>
        <p:nvSpPr>
          <p:cNvPr id="24578"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A linear score function is then </a:t>
            </a:r>
          </a:p>
          <a:p>
            <a:pPr algn="ctr" eaLnBrk="1" hangingPunct="1">
              <a:buFont typeface="Wingdings" charset="0"/>
              <a:buNone/>
            </a:pPr>
            <a:r>
              <a:rPr lang="en-US" i="1">
                <a:latin typeface="Calibri" charset="0"/>
                <a:ea typeface="ＭＳ Ｐゴシック" charset="0"/>
                <a:cs typeface="ＭＳ Ｐゴシック" charset="0"/>
              </a:rPr>
              <a:t>Score(d, q) = Score(α, ω) = aα + bω + c</a:t>
            </a:r>
          </a:p>
          <a:p>
            <a:pPr eaLnBrk="1" hangingPunct="1"/>
            <a:r>
              <a:rPr lang="en-US">
                <a:latin typeface="Calibri" charset="0"/>
                <a:ea typeface="ＭＳ Ｐゴシック" charset="0"/>
                <a:cs typeface="ＭＳ Ｐゴシック" charset="0"/>
              </a:rPr>
              <a:t>And the linear classifier is</a:t>
            </a:r>
          </a:p>
          <a:p>
            <a:pPr algn="ctr" eaLnBrk="1" hangingPunct="1">
              <a:buFont typeface="Wingdings" charset="0"/>
              <a:buNone/>
            </a:pPr>
            <a:r>
              <a:rPr lang="en-US">
                <a:latin typeface="Calibri" charset="0"/>
                <a:ea typeface="ＭＳ Ｐゴシック" charset="0"/>
                <a:cs typeface="ＭＳ Ｐゴシック" charset="0"/>
              </a:rPr>
              <a:t>Decide relevant if </a:t>
            </a:r>
            <a:r>
              <a:rPr lang="en-US" i="1">
                <a:latin typeface="Calibri" charset="0"/>
                <a:ea typeface="ＭＳ Ｐゴシック" charset="0"/>
                <a:cs typeface="ＭＳ Ｐゴシック" charset="0"/>
              </a:rPr>
              <a:t>Score(d, q) &gt; </a:t>
            </a:r>
            <a:r>
              <a:rPr lang="en-US" i="1">
                <a:latin typeface="Lucida Grande" charset="0"/>
                <a:ea typeface="ＭＳ Ｐゴシック" charset="0"/>
                <a:cs typeface="Lucida Grande" charset="0"/>
              </a:rPr>
              <a:t>θ</a:t>
            </a:r>
            <a:endParaRPr lang="en-US">
              <a:latin typeface="Calibri" charset="0"/>
              <a:ea typeface="ＭＳ Ｐゴシック" charset="0"/>
              <a:cs typeface="ＭＳ Ｐゴシック" charset="0"/>
            </a:endParaRPr>
          </a:p>
          <a:p>
            <a:pPr eaLnBrk="1" hangingPunct="1">
              <a:buFont typeface="Wingdings" charset="0"/>
              <a:buNone/>
            </a:pPr>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 just like when we were doing text classification</a:t>
            </a:r>
          </a:p>
        </p:txBody>
      </p:sp>
      <p:sp>
        <p:nvSpPr>
          <p:cNvPr id="24579"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Simple example: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Using classification for ad hoc IR</a:t>
            </a:r>
          </a:p>
        </p:txBody>
      </p:sp>
      <p:sp>
        <p:nvSpPr>
          <p:cNvPr id="25602" name="Line 4"/>
          <p:cNvSpPr>
            <a:spLocks noChangeShapeType="1"/>
          </p:cNvSpPr>
          <p:nvPr/>
        </p:nvSpPr>
        <p:spPr bwMode="auto">
          <a:xfrm>
            <a:off x="1295400" y="5867400"/>
            <a:ext cx="4800600" cy="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5603" name="Line 5"/>
          <p:cNvSpPr>
            <a:spLocks noChangeShapeType="1"/>
          </p:cNvSpPr>
          <p:nvPr/>
        </p:nvSpPr>
        <p:spPr bwMode="auto">
          <a:xfrm flipV="1">
            <a:off x="1295400" y="1752600"/>
            <a:ext cx="0" cy="411480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5604" name="Text Box 6"/>
          <p:cNvSpPr txBox="1">
            <a:spLocks noChangeArrowheads="1"/>
          </p:cNvSpPr>
          <p:nvPr/>
        </p:nvSpPr>
        <p:spPr bwMode="auto">
          <a:xfrm>
            <a:off x="990600" y="55626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0</a:t>
            </a:r>
          </a:p>
        </p:txBody>
      </p:sp>
      <p:sp>
        <p:nvSpPr>
          <p:cNvPr id="25605" name="Text Box 12"/>
          <p:cNvSpPr txBox="1">
            <a:spLocks noChangeArrowheads="1"/>
          </p:cNvSpPr>
          <p:nvPr/>
        </p:nvSpPr>
        <p:spPr bwMode="auto">
          <a:xfrm>
            <a:off x="11430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2</a:t>
            </a:r>
          </a:p>
        </p:txBody>
      </p:sp>
      <p:sp>
        <p:nvSpPr>
          <p:cNvPr id="25606" name="Text Box 13"/>
          <p:cNvSpPr txBox="1">
            <a:spLocks noChangeArrowheads="1"/>
          </p:cNvSpPr>
          <p:nvPr/>
        </p:nvSpPr>
        <p:spPr bwMode="auto">
          <a:xfrm>
            <a:off x="20574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3</a:t>
            </a:r>
          </a:p>
        </p:txBody>
      </p:sp>
      <p:sp>
        <p:nvSpPr>
          <p:cNvPr id="25607" name="Text Box 14"/>
          <p:cNvSpPr txBox="1">
            <a:spLocks noChangeArrowheads="1"/>
          </p:cNvSpPr>
          <p:nvPr/>
        </p:nvSpPr>
        <p:spPr bwMode="auto">
          <a:xfrm>
            <a:off x="29718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4</a:t>
            </a:r>
          </a:p>
        </p:txBody>
      </p:sp>
      <p:sp>
        <p:nvSpPr>
          <p:cNvPr id="25608" name="Text Box 15"/>
          <p:cNvSpPr txBox="1">
            <a:spLocks noChangeArrowheads="1"/>
          </p:cNvSpPr>
          <p:nvPr/>
        </p:nvSpPr>
        <p:spPr bwMode="auto">
          <a:xfrm>
            <a:off x="38862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5</a:t>
            </a:r>
          </a:p>
        </p:txBody>
      </p:sp>
      <p:sp>
        <p:nvSpPr>
          <p:cNvPr id="25609" name="Text Box 16"/>
          <p:cNvSpPr txBox="1">
            <a:spLocks noChangeArrowheads="1"/>
          </p:cNvSpPr>
          <p:nvPr/>
        </p:nvSpPr>
        <p:spPr bwMode="auto">
          <a:xfrm>
            <a:off x="685800" y="1995488"/>
            <a:ext cx="628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0.05</a:t>
            </a:r>
          </a:p>
        </p:txBody>
      </p:sp>
      <p:sp>
        <p:nvSpPr>
          <p:cNvPr id="25610" name="Text Box 17"/>
          <p:cNvSpPr txBox="1">
            <a:spLocks noChangeArrowheads="1"/>
          </p:cNvSpPr>
          <p:nvPr/>
        </p:nvSpPr>
        <p:spPr bwMode="auto">
          <a:xfrm>
            <a:off x="533400" y="3886200"/>
            <a:ext cx="7556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0.025</a:t>
            </a:r>
          </a:p>
        </p:txBody>
      </p:sp>
      <p:sp>
        <p:nvSpPr>
          <p:cNvPr id="25611" name="Text Box 18"/>
          <p:cNvSpPr txBox="1">
            <a:spLocks noChangeArrowheads="1"/>
          </p:cNvSpPr>
          <p:nvPr/>
        </p:nvSpPr>
        <p:spPr bwMode="auto">
          <a:xfrm rot="-5400000">
            <a:off x="-196850" y="2863850"/>
            <a:ext cx="16748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i="1">
                <a:latin typeface="Calibri" charset="0"/>
              </a:rPr>
              <a:t>cosine score </a:t>
            </a:r>
            <a:r>
              <a:rPr lang="en-US" sz="1800" i="1">
                <a:latin typeface="Calibri" charset="0"/>
                <a:sym typeface="Symbol" charset="0"/>
              </a:rPr>
              <a:t></a:t>
            </a:r>
          </a:p>
        </p:txBody>
      </p:sp>
      <p:sp>
        <p:nvSpPr>
          <p:cNvPr id="25612" name="Text Box 19"/>
          <p:cNvSpPr txBox="1">
            <a:spLocks noChangeArrowheads="1"/>
          </p:cNvSpPr>
          <p:nvPr/>
        </p:nvSpPr>
        <p:spPr bwMode="auto">
          <a:xfrm>
            <a:off x="2286000" y="6172200"/>
            <a:ext cx="19161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i="1">
                <a:latin typeface="Calibri" charset="0"/>
              </a:rPr>
              <a:t>Term proximity </a:t>
            </a:r>
            <a:r>
              <a:rPr lang="en-US" sz="1800" i="1">
                <a:latin typeface="Calibri" charset="0"/>
                <a:sym typeface="Symbol" charset="0"/>
              </a:rPr>
              <a:t></a:t>
            </a:r>
          </a:p>
        </p:txBody>
      </p:sp>
      <p:sp>
        <p:nvSpPr>
          <p:cNvPr id="25613" name="Line 24"/>
          <p:cNvSpPr>
            <a:spLocks noChangeShapeType="1"/>
          </p:cNvSpPr>
          <p:nvPr/>
        </p:nvSpPr>
        <p:spPr bwMode="auto">
          <a:xfrm flipV="1">
            <a:off x="1295400" y="2667000"/>
            <a:ext cx="4572000" cy="220980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614" name="Text Box 25"/>
          <p:cNvSpPr txBox="1">
            <a:spLocks noChangeArrowheads="1"/>
          </p:cNvSpPr>
          <p:nvPr/>
        </p:nvSpPr>
        <p:spPr bwMode="auto">
          <a:xfrm>
            <a:off x="2043113" y="408305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5" name="Text Box 31"/>
          <p:cNvSpPr txBox="1">
            <a:spLocks noChangeArrowheads="1"/>
          </p:cNvSpPr>
          <p:nvPr/>
        </p:nvSpPr>
        <p:spPr bwMode="auto">
          <a:xfrm>
            <a:off x="2043113" y="38862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6" name="Text Box 32"/>
          <p:cNvSpPr txBox="1">
            <a:spLocks noChangeArrowheads="1"/>
          </p:cNvSpPr>
          <p:nvPr/>
        </p:nvSpPr>
        <p:spPr bwMode="auto">
          <a:xfrm>
            <a:off x="1204913" y="438785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7" name="Text Box 33"/>
          <p:cNvSpPr txBox="1">
            <a:spLocks noChangeArrowheads="1"/>
          </p:cNvSpPr>
          <p:nvPr/>
        </p:nvSpPr>
        <p:spPr bwMode="auto">
          <a:xfrm>
            <a:off x="2957513" y="40386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8" name="Text Box 34"/>
          <p:cNvSpPr txBox="1">
            <a:spLocks noChangeArrowheads="1"/>
          </p:cNvSpPr>
          <p:nvPr/>
        </p:nvSpPr>
        <p:spPr bwMode="auto">
          <a:xfrm>
            <a:off x="2957513" y="32766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9" name="Text Box 35"/>
          <p:cNvSpPr txBox="1">
            <a:spLocks noChangeArrowheads="1"/>
          </p:cNvSpPr>
          <p:nvPr/>
        </p:nvSpPr>
        <p:spPr bwMode="auto">
          <a:xfrm>
            <a:off x="3871913" y="32004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0" name="Text Box 36"/>
          <p:cNvSpPr txBox="1">
            <a:spLocks noChangeArrowheads="1"/>
          </p:cNvSpPr>
          <p:nvPr/>
        </p:nvSpPr>
        <p:spPr bwMode="auto">
          <a:xfrm>
            <a:off x="3871913" y="28956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1" name="Text Box 37"/>
          <p:cNvSpPr txBox="1">
            <a:spLocks noChangeArrowheads="1"/>
          </p:cNvSpPr>
          <p:nvPr/>
        </p:nvSpPr>
        <p:spPr bwMode="auto">
          <a:xfrm>
            <a:off x="4862513" y="25908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2" name="Text Box 38"/>
          <p:cNvSpPr txBox="1">
            <a:spLocks noChangeArrowheads="1"/>
          </p:cNvSpPr>
          <p:nvPr/>
        </p:nvSpPr>
        <p:spPr bwMode="auto">
          <a:xfrm>
            <a:off x="3871913" y="27432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3" name="Text Box 39"/>
          <p:cNvSpPr txBox="1">
            <a:spLocks noChangeArrowheads="1"/>
          </p:cNvSpPr>
          <p:nvPr/>
        </p:nvSpPr>
        <p:spPr bwMode="auto">
          <a:xfrm>
            <a:off x="2057400" y="2895600"/>
            <a:ext cx="319088"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4" name="Text Box 40"/>
          <p:cNvSpPr txBox="1">
            <a:spLocks noChangeArrowheads="1"/>
          </p:cNvSpPr>
          <p:nvPr/>
        </p:nvSpPr>
        <p:spPr bwMode="auto">
          <a:xfrm>
            <a:off x="2957513" y="30480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5" name="Text Box 41"/>
          <p:cNvSpPr txBox="1">
            <a:spLocks noChangeArrowheads="1"/>
          </p:cNvSpPr>
          <p:nvPr/>
        </p:nvSpPr>
        <p:spPr bwMode="auto">
          <a:xfrm>
            <a:off x="2109788" y="507365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6" name="Text Box 42"/>
          <p:cNvSpPr txBox="1">
            <a:spLocks noChangeArrowheads="1"/>
          </p:cNvSpPr>
          <p:nvPr/>
        </p:nvSpPr>
        <p:spPr bwMode="auto">
          <a:xfrm>
            <a:off x="2109788" y="44196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7" name="Text Box 43"/>
          <p:cNvSpPr txBox="1">
            <a:spLocks noChangeArrowheads="1"/>
          </p:cNvSpPr>
          <p:nvPr/>
        </p:nvSpPr>
        <p:spPr bwMode="auto">
          <a:xfrm>
            <a:off x="2971800" y="48006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8" name="Text Box 44"/>
          <p:cNvSpPr txBox="1">
            <a:spLocks noChangeArrowheads="1"/>
          </p:cNvSpPr>
          <p:nvPr/>
        </p:nvSpPr>
        <p:spPr bwMode="auto">
          <a:xfrm>
            <a:off x="2971800" y="43434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9" name="Text Box 45"/>
          <p:cNvSpPr txBox="1">
            <a:spLocks noChangeArrowheads="1"/>
          </p:cNvSpPr>
          <p:nvPr/>
        </p:nvSpPr>
        <p:spPr bwMode="auto">
          <a:xfrm>
            <a:off x="3938588" y="37338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0" name="Text Box 46"/>
          <p:cNvSpPr txBox="1">
            <a:spLocks noChangeArrowheads="1"/>
          </p:cNvSpPr>
          <p:nvPr/>
        </p:nvSpPr>
        <p:spPr bwMode="auto">
          <a:xfrm>
            <a:off x="4852988" y="28194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1" name="Text Box 47"/>
          <p:cNvSpPr txBox="1">
            <a:spLocks noChangeArrowheads="1"/>
          </p:cNvSpPr>
          <p:nvPr/>
        </p:nvSpPr>
        <p:spPr bwMode="auto">
          <a:xfrm>
            <a:off x="3938588" y="49530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2" name="Text Box 48"/>
          <p:cNvSpPr txBox="1">
            <a:spLocks noChangeArrowheads="1"/>
          </p:cNvSpPr>
          <p:nvPr/>
        </p:nvSpPr>
        <p:spPr bwMode="auto">
          <a:xfrm>
            <a:off x="2971800" y="51054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3" name="Text Box 49"/>
          <p:cNvSpPr txBox="1">
            <a:spLocks noChangeArrowheads="1"/>
          </p:cNvSpPr>
          <p:nvPr/>
        </p:nvSpPr>
        <p:spPr bwMode="auto">
          <a:xfrm>
            <a:off x="4852988" y="44958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4" name="Text Box 50"/>
          <p:cNvSpPr txBox="1">
            <a:spLocks noChangeArrowheads="1"/>
          </p:cNvSpPr>
          <p:nvPr/>
        </p:nvSpPr>
        <p:spPr bwMode="auto">
          <a:xfrm>
            <a:off x="4852988" y="37338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5" name="TextBox 36"/>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15.4.1</a:t>
            </a:r>
          </a:p>
        </p:txBody>
      </p:sp>
      <p:sp>
        <p:nvSpPr>
          <p:cNvPr id="38" name="Left Arrow 37"/>
          <p:cNvSpPr/>
          <p:nvPr/>
        </p:nvSpPr>
        <p:spPr>
          <a:xfrm>
            <a:off x="5868988" y="2438400"/>
            <a:ext cx="1903412" cy="685800"/>
          </a:xfrm>
          <a:prstGeom prst="leftArrow">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Decision surface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More complex example of using classification for search ranking  </a:t>
            </a:r>
            <a:r>
              <a:rPr lang="en-US" sz="2400">
                <a:solidFill>
                  <a:srgbClr val="437085"/>
                </a:solidFill>
                <a:latin typeface="Calibri" charset="0"/>
                <a:ea typeface="ＭＳ Ｐゴシック" charset="0"/>
                <a:cs typeface="ＭＳ Ｐゴシック" charset="0"/>
              </a:rPr>
              <a:t>[Nallapati 2004]</a:t>
            </a:r>
          </a:p>
        </p:txBody>
      </p:sp>
      <p:sp>
        <p:nvSpPr>
          <p:cNvPr id="26626"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We can generalize this to classifier functions over more features</a:t>
            </a:r>
          </a:p>
          <a:p>
            <a:pPr eaLnBrk="1" hangingPunct="1"/>
            <a:r>
              <a:rPr lang="en-US">
                <a:latin typeface="Calibri" charset="0"/>
                <a:ea typeface="ＭＳ Ｐゴシック" charset="0"/>
                <a:cs typeface="ＭＳ Ｐゴシック" charset="0"/>
              </a:rPr>
              <a:t>We can use methods we have seen previously for learning the linear classifier weights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z="3600">
                <a:latin typeface="Calibri" charset="0"/>
                <a:ea typeface="ＭＳ Ｐゴシック" charset="0"/>
                <a:cs typeface="ＭＳ Ｐゴシック" charset="0"/>
              </a:rPr>
              <a:t>An SVM classifier for information retrieval  </a:t>
            </a:r>
            <a:r>
              <a:rPr lang="en-US" sz="2400">
                <a:solidFill>
                  <a:srgbClr val="437085"/>
                </a:solidFill>
                <a:latin typeface="Calibri" charset="0"/>
                <a:ea typeface="ＭＳ Ｐゴシック" charset="0"/>
                <a:cs typeface="ＭＳ Ｐゴシック" charset="0"/>
              </a:rPr>
              <a:t>[Nallapati 2004]</a:t>
            </a:r>
          </a:p>
        </p:txBody>
      </p:sp>
      <p:sp>
        <p:nvSpPr>
          <p:cNvPr id="27650" name="Content Placeholder 2"/>
          <p:cNvSpPr>
            <a:spLocks noGrp="1"/>
          </p:cNvSpPr>
          <p:nvPr>
            <p:ph idx="1"/>
          </p:nvPr>
        </p:nvSpPr>
        <p:spPr/>
        <p:txBody>
          <a:bodyPr/>
          <a:lstStyle/>
          <a:p>
            <a:pPr eaLnBrk="1" hangingPunct="1">
              <a:lnSpc>
                <a:spcPct val="90000"/>
              </a:lnSpc>
            </a:pPr>
            <a:r>
              <a:rPr lang="en-US" dirty="0" smtClean="0">
                <a:latin typeface="Calibri" charset="0"/>
                <a:ea typeface="ＭＳ Ｐゴシック" charset="0"/>
                <a:cs typeface="ＭＳ Ｐゴシック" charset="0"/>
              </a:rPr>
              <a:t>Let relevance score </a:t>
            </a:r>
            <a:r>
              <a:rPr lang="en-US" i="1" dirty="0" smtClean="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a:t>
            </a:r>
            <a:r>
              <a:rPr lang="en-US" b="1" dirty="0" err="1">
                <a:latin typeface="Calibri" charset="0"/>
                <a:ea typeface="ＭＳ Ｐゴシック" charset="0"/>
                <a:cs typeface="ＭＳ Ｐゴシック" charset="0"/>
              </a:rPr>
              <a:t>w</a:t>
            </a:r>
            <a:r>
              <a:rPr lang="en-US" dirty="0" err="1">
                <a:latin typeface="Wingdings" charset="0"/>
                <a:ea typeface="ＭＳ Ｐゴシック" charset="0"/>
                <a:cs typeface="Wingdings" charset="0"/>
              </a:rPr>
              <a:t></a:t>
            </a:r>
            <a:r>
              <a:rPr lang="en-US" i="1" dirty="0" err="1">
                <a:latin typeface="Calibri" charset="0"/>
                <a:ea typeface="ＭＳ Ｐゴシック" charset="0"/>
                <a:cs typeface="Wingdings" charset="0"/>
              </a:rPr>
              <a:t>f</a:t>
            </a:r>
            <a:r>
              <a:rPr lang="en-US" dirty="0">
                <a:latin typeface="Calibri" charset="0"/>
                <a:ea typeface="ＭＳ Ｐゴシック" charset="0"/>
                <a:cs typeface="Wingdings" charset="0"/>
              </a:rPr>
              <a:t>(</a:t>
            </a:r>
            <a:r>
              <a:rPr lang="en-US" i="1" dirty="0" err="1">
                <a:latin typeface="Calibri" charset="0"/>
                <a:ea typeface="ＭＳ Ｐゴシック" charset="0"/>
                <a:cs typeface="Wingdings" charset="0"/>
              </a:rPr>
              <a:t>d</a:t>
            </a:r>
            <a:r>
              <a:rPr lang="en-US" dirty="0" err="1">
                <a:latin typeface="Calibri" charset="0"/>
                <a:ea typeface="ＭＳ Ｐゴシック" charset="0"/>
                <a:cs typeface="Wingdings" charset="0"/>
              </a:rPr>
              <a:t>,</a:t>
            </a:r>
            <a:r>
              <a:rPr lang="en-US" i="1" dirty="0" err="1">
                <a:latin typeface="Calibri" charset="0"/>
                <a:ea typeface="ＭＳ Ｐゴシック" charset="0"/>
                <a:cs typeface="Wingdings" charset="0"/>
              </a:rPr>
              <a:t>q</a:t>
            </a:r>
            <a:r>
              <a:rPr lang="en-US" dirty="0">
                <a:latin typeface="Calibri" charset="0"/>
                <a:ea typeface="ＭＳ Ｐゴシック" charset="0"/>
                <a:cs typeface="Wingdings" charset="0"/>
              </a:rPr>
              <a:t>) + </a:t>
            </a:r>
            <a:r>
              <a:rPr lang="en-US" i="1" dirty="0">
                <a:latin typeface="Calibri" charset="0"/>
                <a:ea typeface="ＭＳ Ｐゴシック" charset="0"/>
                <a:cs typeface="Wingdings" charset="0"/>
              </a:rPr>
              <a:t>b</a:t>
            </a:r>
            <a:endParaRPr lang="en-US" dirty="0">
              <a:latin typeface="Calibri" charset="0"/>
              <a:ea typeface="ＭＳ Ｐゴシック" charset="0"/>
              <a:cs typeface="Wingdings" charset="0"/>
            </a:endParaRPr>
          </a:p>
          <a:p>
            <a:pPr eaLnBrk="1" hangingPunct="1">
              <a:lnSpc>
                <a:spcPct val="90000"/>
              </a:lnSpc>
            </a:pPr>
            <a:r>
              <a:rPr lang="en-US" dirty="0">
                <a:latin typeface="Calibri" charset="0"/>
                <a:ea typeface="ＭＳ Ｐゴシック" charset="0"/>
                <a:cs typeface="Wingdings" charset="0"/>
              </a:rPr>
              <a:t>SVM training: want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−1 for nonrelevant documents and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1 for relevant documents</a:t>
            </a:r>
          </a:p>
          <a:p>
            <a:pPr eaLnBrk="1" hangingPunct="1">
              <a:lnSpc>
                <a:spcPct val="90000"/>
              </a:lnSpc>
            </a:pPr>
            <a:r>
              <a:rPr lang="en-US" dirty="0">
                <a:latin typeface="Calibri" charset="0"/>
                <a:ea typeface="ＭＳ Ｐゴシック" charset="0"/>
                <a:cs typeface="ＭＳ Ｐゴシック" charset="0"/>
              </a:rPr>
              <a:t>SVM testing: decide relevant </a:t>
            </a:r>
            <a:r>
              <a:rPr lang="en-US" dirty="0" err="1">
                <a:latin typeface="Calibri" charset="0"/>
                <a:ea typeface="ＭＳ Ｐゴシック" charset="0"/>
                <a:cs typeface="ＭＳ Ｐゴシック" charset="0"/>
              </a:rPr>
              <a:t>iff</a:t>
            </a:r>
            <a:r>
              <a:rPr lang="en-US" dirty="0">
                <a:latin typeface="Calibri" charset="0"/>
                <a:ea typeface="ＭＳ Ｐゴシック" charset="0"/>
                <a:cs typeface="ＭＳ Ｐゴシック" charset="0"/>
              </a:rPr>
              <a:t>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0</a:t>
            </a:r>
          </a:p>
          <a:p>
            <a:pPr eaLnBrk="1" hangingPunct="1">
              <a:lnSpc>
                <a:spcPct val="90000"/>
              </a:lnSpc>
            </a:pPr>
            <a:endParaRPr lang="en-US" sz="2600" dirty="0">
              <a:latin typeface="Calibri" charset="0"/>
              <a:ea typeface="ＭＳ Ｐゴシック" charset="0"/>
              <a:cs typeface="ＭＳ Ｐゴシック" charset="0"/>
            </a:endParaRPr>
          </a:p>
          <a:p>
            <a:pPr eaLnBrk="1" hangingPunct="1">
              <a:lnSpc>
                <a:spcPct val="90000"/>
              </a:lnSpc>
            </a:pPr>
            <a:r>
              <a:rPr lang="en-US" sz="2600" dirty="0">
                <a:latin typeface="Calibri" charset="0"/>
                <a:ea typeface="ＭＳ Ｐゴシック" charset="0"/>
                <a:cs typeface="ＭＳ Ｐゴシック" charset="0"/>
              </a:rPr>
              <a:t>Features are </a:t>
            </a:r>
            <a:r>
              <a:rPr lang="en-US" sz="2600" i="1" dirty="0">
                <a:latin typeface="Calibri" charset="0"/>
                <a:ea typeface="ＭＳ Ｐゴシック" charset="0"/>
                <a:cs typeface="ＭＳ Ｐゴシック" charset="0"/>
              </a:rPr>
              <a:t>not</a:t>
            </a:r>
            <a:r>
              <a:rPr lang="en-US" sz="2600" dirty="0">
                <a:latin typeface="Calibri" charset="0"/>
                <a:ea typeface="ＭＳ Ｐゴシック" charset="0"/>
                <a:cs typeface="ＭＳ Ｐゴシック" charset="0"/>
              </a:rPr>
              <a:t> word presence features (how would you deal with query words not in your training data?) but scores like the summed (log) </a:t>
            </a:r>
            <a:r>
              <a:rPr lang="en-US" sz="2600" dirty="0" err="1">
                <a:latin typeface="Calibri" charset="0"/>
                <a:ea typeface="ＭＳ Ｐゴシック" charset="0"/>
                <a:cs typeface="ＭＳ Ｐゴシック" charset="0"/>
              </a:rPr>
              <a:t>tf</a:t>
            </a:r>
            <a:r>
              <a:rPr lang="en-US" sz="2600" dirty="0">
                <a:latin typeface="Calibri" charset="0"/>
                <a:ea typeface="ＭＳ Ｐゴシック" charset="0"/>
                <a:cs typeface="ＭＳ Ｐゴシック" charset="0"/>
              </a:rPr>
              <a:t> of all query terms</a:t>
            </a:r>
          </a:p>
          <a:p>
            <a:pPr eaLnBrk="1" hangingPunct="1">
              <a:lnSpc>
                <a:spcPct val="90000"/>
              </a:lnSpc>
            </a:pPr>
            <a:r>
              <a:rPr lang="en-US" sz="2600" dirty="0">
                <a:latin typeface="Calibri" charset="0"/>
                <a:ea typeface="ＭＳ Ｐゴシック" charset="0"/>
                <a:cs typeface="ＭＳ Ｐゴシック" charset="0"/>
              </a:rPr>
              <a:t>Unbalanced data (which can result in trivial always-say-nonrelevant classifiers) is dealt with by </a:t>
            </a:r>
            <a:r>
              <a:rPr lang="en-US" sz="2600" dirty="0" err="1">
                <a:latin typeface="Calibri" charset="0"/>
                <a:ea typeface="ＭＳ Ｐゴシック" charset="0"/>
                <a:cs typeface="ＭＳ Ｐゴシック" charset="0"/>
              </a:rPr>
              <a:t>undersampling</a:t>
            </a:r>
            <a:r>
              <a:rPr lang="en-US" sz="2600" dirty="0">
                <a:latin typeface="Calibri" charset="0"/>
                <a:ea typeface="ＭＳ Ｐゴシック" charset="0"/>
                <a:cs typeface="ＭＳ Ｐゴシック" charset="0"/>
              </a:rPr>
              <a:t> nonrelevant documents during training (just take some at random)     </a:t>
            </a:r>
            <a:r>
              <a:rPr lang="en-US" sz="2000" dirty="0">
                <a:solidFill>
                  <a:srgbClr val="437085"/>
                </a:solidFill>
                <a:latin typeface="Calibri" charset="0"/>
                <a:ea typeface="ＭＳ Ｐゴシック" charset="0"/>
                <a:cs typeface="ＭＳ Ｐゴシック" charset="0"/>
              </a:rPr>
              <a:t>[there are other ways of doing this – cf. Cao et al. later]</a:t>
            </a:r>
            <a:endParaRPr lang="en-US" sz="2600" dirty="0">
              <a:solidFill>
                <a:srgbClr val="437085"/>
              </a:solidFill>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z="3600">
                <a:latin typeface="Calibri" charset="0"/>
                <a:ea typeface="ＭＳ Ｐゴシック" charset="0"/>
                <a:cs typeface="ＭＳ Ｐゴシック" charset="0"/>
              </a:rPr>
              <a:t>An SVM classifier for information retrieval  </a:t>
            </a:r>
            <a:r>
              <a:rPr lang="en-US" sz="2400">
                <a:solidFill>
                  <a:srgbClr val="437085"/>
                </a:solidFill>
                <a:latin typeface="Calibri" charset="0"/>
                <a:ea typeface="ＭＳ Ｐゴシック" charset="0"/>
                <a:cs typeface="ＭＳ Ｐゴシック" charset="0"/>
              </a:rPr>
              <a:t>[Nallapati 2004]</a:t>
            </a:r>
            <a:endParaRPr lang="en-US" sz="3600">
              <a:latin typeface="Calibri" charset="0"/>
              <a:ea typeface="ＭＳ Ｐゴシック" charset="0"/>
              <a:cs typeface="ＭＳ Ｐゴシック" charset="0"/>
            </a:endParaRPr>
          </a:p>
        </p:txBody>
      </p:sp>
      <p:sp>
        <p:nvSpPr>
          <p:cNvPr id="29698"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Experiments:</a:t>
            </a:r>
          </a:p>
          <a:p>
            <a:pPr lvl="1" eaLnBrk="1" hangingPunct="1"/>
            <a:r>
              <a:rPr lang="en-US">
                <a:latin typeface="Calibri" charset="0"/>
                <a:ea typeface="ＭＳ Ｐゴシック" charset="0"/>
              </a:rPr>
              <a:t>4 TREC data sets</a:t>
            </a:r>
          </a:p>
          <a:p>
            <a:pPr lvl="1" eaLnBrk="1" hangingPunct="1"/>
            <a:r>
              <a:rPr lang="en-US">
                <a:latin typeface="Calibri" charset="0"/>
                <a:ea typeface="ＭＳ Ｐゴシック" charset="0"/>
              </a:rPr>
              <a:t>Comparisons with Lemur, a state-of-the-art open source IR engine (Language Model (LM)-based – see </a:t>
            </a:r>
            <a:r>
              <a:rPr lang="en-US" i="1">
                <a:latin typeface="Calibri" charset="0"/>
                <a:ea typeface="ＭＳ Ｐゴシック" charset="0"/>
              </a:rPr>
              <a:t>IIR </a:t>
            </a:r>
            <a:r>
              <a:rPr lang="en-US">
                <a:latin typeface="Calibri" charset="0"/>
                <a:ea typeface="ＭＳ Ｐゴシック" charset="0"/>
              </a:rPr>
              <a:t>ch. 12)</a:t>
            </a:r>
          </a:p>
          <a:p>
            <a:pPr lvl="1" eaLnBrk="1" hangingPunct="1"/>
            <a:r>
              <a:rPr lang="en-US">
                <a:latin typeface="Calibri" charset="0"/>
                <a:ea typeface="ＭＳ Ｐゴシック" charset="0"/>
              </a:rPr>
              <a:t>Linear kernel normally best or almost as good as quadratic kernel, and so used in reported results</a:t>
            </a:r>
          </a:p>
          <a:p>
            <a:pPr lvl="1" eaLnBrk="1" hangingPunct="1"/>
            <a:r>
              <a:rPr lang="en-US">
                <a:latin typeface="Calibri" charset="0"/>
                <a:ea typeface="ＭＳ Ｐゴシック" charset="0"/>
              </a:rPr>
              <a:t>6 features, all variants of tf, idf, and tf.idf scores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An SVM classifier for information retrieval  [Nallapati 2004]</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97386599"/>
              </p:ext>
            </p:extLst>
          </p:nvPr>
        </p:nvGraphicFramePr>
        <p:xfrm>
          <a:off x="762000" y="1651000"/>
          <a:ext cx="7239000" cy="1857375"/>
        </p:xfrm>
        <a:graphic>
          <a:graphicData uri="http://schemas.openxmlformats.org/drawingml/2006/table">
            <a:tbl>
              <a:tblPr/>
              <a:tblGrid>
                <a:gridCol w="1447800"/>
                <a:gridCol w="1447800"/>
                <a:gridCol w="1447800"/>
                <a:gridCol w="1447800"/>
                <a:gridCol w="14478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Train \ Test</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Calibri" charset="0"/>
                        <a:ea typeface="ＭＳ Ｐゴシック" charset="0"/>
                        <a:cs typeface="ＭＳ Ｐゴシック" charset="0"/>
                      </a:endParaRP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Disk 3</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Disk 4-5</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WT10G (web)</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TREC Disk </a:t>
                      </a: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3</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Lemur</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0.1785</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0.2503</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0.2666</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charset="0"/>
                        <a:ea typeface="ＭＳ Ｐゴシック" charset="0"/>
                        <a:cs typeface="ＭＳ Ｐゴシック" charset="0"/>
                      </a:endParaRP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SVM</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0.1728</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0.2432</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0.2750</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Disk 4-5</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Lemur</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0.1773</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0.2516</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0.2656</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charset="0"/>
                        <a:ea typeface="ＭＳ Ｐゴシック" charset="0"/>
                        <a:cs typeface="ＭＳ Ｐゴシック" charset="0"/>
                      </a:endParaRP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SVM</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0.1646</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0.2355</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rPr>
                        <a:t>0.2675</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r>
            </a:tbl>
          </a:graphicData>
        </a:graphic>
      </p:graphicFrame>
      <p:sp>
        <p:nvSpPr>
          <p:cNvPr id="30763" name="Content Placeholder 10"/>
          <p:cNvSpPr>
            <a:spLocks noGrp="1"/>
          </p:cNvSpPr>
          <p:nvPr>
            <p:ph sz="half" idx="2"/>
          </p:nvPr>
        </p:nvSpPr>
        <p:spPr>
          <a:xfrm>
            <a:off x="762000" y="3810000"/>
            <a:ext cx="7239000" cy="2667000"/>
          </a:xfrm>
        </p:spPr>
        <p:txBody>
          <a:bodyPr/>
          <a:lstStyle/>
          <a:p>
            <a:pPr eaLnBrk="1" hangingPunct="1">
              <a:lnSpc>
                <a:spcPct val="90000"/>
              </a:lnSpc>
            </a:pPr>
            <a:r>
              <a:rPr lang="en-US" sz="2600" dirty="0">
                <a:latin typeface="Calibri" charset="0"/>
                <a:ea typeface="ＭＳ Ｐゴシック" charset="0"/>
                <a:cs typeface="ＭＳ Ｐゴシック" charset="0"/>
              </a:rPr>
              <a:t>At best the results are about equal to </a:t>
            </a:r>
            <a:r>
              <a:rPr lang="en-US" sz="2600" dirty="0" smtClean="0">
                <a:latin typeface="Calibri" charset="0"/>
                <a:ea typeface="ＭＳ Ｐゴシック" charset="0"/>
                <a:cs typeface="ＭＳ Ｐゴシック" charset="0"/>
              </a:rPr>
              <a:t>Lemur</a:t>
            </a:r>
            <a:endParaRPr lang="en-US" sz="2600" dirty="0">
              <a:latin typeface="Calibri" charset="0"/>
              <a:ea typeface="ＭＳ Ｐゴシック" charset="0"/>
              <a:cs typeface="ＭＳ Ｐゴシック" charset="0"/>
            </a:endParaRPr>
          </a:p>
          <a:p>
            <a:pPr lvl="1" eaLnBrk="1" hangingPunct="1">
              <a:lnSpc>
                <a:spcPct val="90000"/>
              </a:lnSpc>
            </a:pPr>
            <a:r>
              <a:rPr lang="en-US" sz="2200" dirty="0">
                <a:latin typeface="Calibri" charset="0"/>
                <a:ea typeface="ＭＳ Ｐゴシック" charset="0"/>
              </a:rPr>
              <a:t>Actually a little bit below</a:t>
            </a:r>
          </a:p>
          <a:p>
            <a:pPr eaLnBrk="1" hangingPunct="1">
              <a:lnSpc>
                <a:spcPct val="90000"/>
              </a:lnSpc>
            </a:pPr>
            <a:r>
              <a:rPr lang="en-US" sz="2600" dirty="0">
                <a:latin typeface="Calibri" charset="0"/>
                <a:ea typeface="ＭＳ Ｐゴシック" charset="0"/>
                <a:cs typeface="ＭＳ Ｐゴシック" charset="0"/>
              </a:rPr>
              <a:t>Paper’s advertisement: Easy to add more features</a:t>
            </a:r>
          </a:p>
          <a:p>
            <a:pPr lvl="1" eaLnBrk="1" hangingPunct="1">
              <a:lnSpc>
                <a:spcPct val="90000"/>
              </a:lnSpc>
            </a:pPr>
            <a:r>
              <a:rPr lang="en-US" sz="2200" dirty="0">
                <a:latin typeface="Calibri" charset="0"/>
                <a:ea typeface="ＭＳ Ｐゴシック" charset="0"/>
              </a:rPr>
              <a:t>This is illustrated on a homepage finding task on WT10G:</a:t>
            </a:r>
          </a:p>
          <a:p>
            <a:pPr lvl="2" eaLnBrk="1" hangingPunct="1">
              <a:lnSpc>
                <a:spcPct val="90000"/>
              </a:lnSpc>
            </a:pPr>
            <a:r>
              <a:rPr lang="en-US" sz="1800" dirty="0">
                <a:latin typeface="Calibri" charset="0"/>
                <a:ea typeface="ＭＳ Ｐゴシック" charset="0"/>
              </a:rPr>
              <a:t>Baseline </a:t>
            </a:r>
            <a:r>
              <a:rPr lang="en-US" sz="1800" dirty="0" smtClean="0">
                <a:latin typeface="Calibri" charset="0"/>
                <a:ea typeface="ＭＳ Ｐゴシック" charset="0"/>
              </a:rPr>
              <a:t>Lemur </a:t>
            </a:r>
            <a:r>
              <a:rPr lang="en-US" sz="1800" dirty="0">
                <a:latin typeface="Calibri" charset="0"/>
                <a:ea typeface="ＭＳ Ｐゴシック" charset="0"/>
              </a:rPr>
              <a:t>52% success@10, baseline SVM 58%</a:t>
            </a:r>
          </a:p>
          <a:p>
            <a:pPr lvl="2" eaLnBrk="1" hangingPunct="1">
              <a:lnSpc>
                <a:spcPct val="90000"/>
              </a:lnSpc>
            </a:pPr>
            <a:r>
              <a:rPr lang="en-US" sz="1800" dirty="0">
                <a:latin typeface="Calibri" charset="0"/>
                <a:ea typeface="ＭＳ Ｐゴシック" charset="0"/>
              </a:rPr>
              <a:t>SVM with URL-depth, and in-link features: 78% </a:t>
            </a:r>
            <a:r>
              <a:rPr lang="en-US" sz="1800" dirty="0" smtClean="0">
                <a:latin typeface="Calibri" charset="0"/>
                <a:ea typeface="ＭＳ Ｐゴシック" charset="0"/>
              </a:rPr>
              <a:t>success@10</a:t>
            </a:r>
            <a:endParaRPr lang="en-US" sz="1800" dirty="0">
              <a:latin typeface="Calibri" charset="0"/>
              <a:ea typeface="ＭＳ Ｐゴシック" charset="0"/>
            </a:endParaRPr>
          </a:p>
          <a:p>
            <a:pPr lvl="1" eaLnBrk="1" hangingPunct="1">
              <a:lnSpc>
                <a:spcPct val="90000"/>
              </a:lnSpc>
            </a:pPr>
            <a:endParaRPr lang="en-US" sz="2200" dirty="0">
              <a:latin typeface="Calibri" charset="0"/>
              <a:ea typeface="ＭＳ Ｐゴシック"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“Learning to rank”</a:t>
            </a:r>
          </a:p>
        </p:txBody>
      </p:sp>
      <p:sp>
        <p:nvSpPr>
          <p:cNvPr id="31746" name="Content Placeholder 2"/>
          <p:cNvSpPr>
            <a:spLocks noGrp="1"/>
          </p:cNvSpPr>
          <p:nvPr>
            <p:ph idx="1"/>
          </p:nvPr>
        </p:nvSpPr>
        <p:spPr>
          <a:xfrm>
            <a:off x="457200" y="1600200"/>
            <a:ext cx="8382000" cy="4953000"/>
          </a:xfrm>
        </p:spPr>
        <p:txBody>
          <a:bodyPr/>
          <a:lstStyle/>
          <a:p>
            <a:pPr eaLnBrk="1" hangingPunct="1"/>
            <a:r>
              <a:rPr lang="en-US">
                <a:latin typeface="Calibri" charset="0"/>
                <a:ea typeface="ＭＳ Ｐゴシック" charset="0"/>
                <a:cs typeface="ＭＳ Ｐゴシック" charset="0"/>
              </a:rPr>
              <a:t>Classification probably isn’t the right way to think about approaching ad hoc IR:</a:t>
            </a:r>
          </a:p>
          <a:p>
            <a:pPr lvl="1" eaLnBrk="1" hangingPunct="1"/>
            <a:r>
              <a:rPr lang="en-US">
                <a:latin typeface="Calibri" charset="0"/>
                <a:ea typeface="ＭＳ Ｐゴシック" charset="0"/>
              </a:rPr>
              <a:t>Classification problems: Map to an unordered set of classes</a:t>
            </a:r>
          </a:p>
          <a:p>
            <a:pPr lvl="1" eaLnBrk="1" hangingPunct="1"/>
            <a:r>
              <a:rPr lang="en-US">
                <a:latin typeface="Calibri" charset="0"/>
                <a:ea typeface="ＭＳ Ｐゴシック" charset="0"/>
              </a:rPr>
              <a:t>Regression problems: Map to a real value </a:t>
            </a:r>
            <a:r>
              <a:rPr lang="en-US">
                <a:solidFill>
                  <a:srgbClr val="139CB7"/>
                </a:solidFill>
                <a:latin typeface="Calibri" charset="0"/>
                <a:ea typeface="ＭＳ Ｐゴシック" charset="0"/>
              </a:rPr>
              <a:t>[Start of PA4]</a:t>
            </a:r>
          </a:p>
          <a:p>
            <a:pPr lvl="1" eaLnBrk="1" hangingPunct="1"/>
            <a:r>
              <a:rPr lang="en-US">
                <a:latin typeface="Calibri" charset="0"/>
                <a:ea typeface="ＭＳ Ｐゴシック" charset="0"/>
              </a:rPr>
              <a:t>Ordinal regression problems: Map to an </a:t>
            </a:r>
            <a:r>
              <a:rPr lang="en-US" i="1">
                <a:latin typeface="Calibri" charset="0"/>
                <a:ea typeface="ＭＳ Ｐゴシック" charset="0"/>
              </a:rPr>
              <a:t>ordered</a:t>
            </a:r>
            <a:r>
              <a:rPr lang="en-US">
                <a:latin typeface="Calibri" charset="0"/>
                <a:ea typeface="ＭＳ Ｐゴシック" charset="0"/>
              </a:rPr>
              <a:t> set of classes</a:t>
            </a:r>
          </a:p>
          <a:p>
            <a:pPr lvl="2" eaLnBrk="1" hangingPunct="1"/>
            <a:r>
              <a:rPr lang="en-US">
                <a:latin typeface="Calibri" charset="0"/>
                <a:ea typeface="ＭＳ Ｐゴシック" charset="0"/>
              </a:rPr>
              <a:t>A fairly obscure sub-branch of statistics, but what we want here</a:t>
            </a:r>
          </a:p>
          <a:p>
            <a:pPr eaLnBrk="1" hangingPunct="1"/>
            <a:r>
              <a:rPr lang="en-US">
                <a:latin typeface="Calibri" charset="0"/>
                <a:ea typeface="ＭＳ Ｐゴシック" charset="0"/>
                <a:cs typeface="ＭＳ Ｐゴシック" charset="0"/>
              </a:rPr>
              <a:t>This formulation gives extra power:</a:t>
            </a:r>
          </a:p>
          <a:p>
            <a:pPr lvl="1" eaLnBrk="1" hangingPunct="1"/>
            <a:r>
              <a:rPr lang="en-US">
                <a:latin typeface="Calibri" charset="0"/>
                <a:ea typeface="ＭＳ Ｐゴシック" charset="0"/>
              </a:rPr>
              <a:t>Relations between relevance levels are modeled</a:t>
            </a:r>
          </a:p>
          <a:p>
            <a:pPr lvl="1" eaLnBrk="1" hangingPunct="1"/>
            <a:r>
              <a:rPr lang="en-US">
                <a:latin typeface="Calibri" charset="0"/>
                <a:ea typeface="ＭＳ Ｐゴシック" charset="0"/>
              </a:rPr>
              <a:t>Documents are good versus other documents for query given collection; not an absolute scale of goodness</a:t>
            </a:r>
          </a:p>
        </p:txBody>
      </p:sp>
      <p:sp>
        <p:nvSpPr>
          <p:cNvPr id="31747"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15.4.2</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“Learning to rank”</a:t>
            </a:r>
            <a:endParaRPr lang="en-US" sz="2200">
              <a:solidFill>
                <a:srgbClr val="437085"/>
              </a:solidFill>
              <a:latin typeface="Calibri" charset="0"/>
              <a:ea typeface="ＭＳ Ｐゴシック" charset="0"/>
              <a:cs typeface="ＭＳ Ｐゴシック" charset="0"/>
            </a:endParaRPr>
          </a:p>
        </p:txBody>
      </p:sp>
      <p:sp>
        <p:nvSpPr>
          <p:cNvPr id="32770" name="Content Placeholder 2"/>
          <p:cNvSpPr>
            <a:spLocks noGrp="1"/>
          </p:cNvSpPr>
          <p:nvPr>
            <p:ph idx="1"/>
          </p:nvPr>
        </p:nvSpPr>
        <p:spPr/>
        <p:txBody>
          <a:bodyPr/>
          <a:lstStyle/>
          <a:p>
            <a:pPr eaLnBrk="1" hangingPunct="1">
              <a:lnSpc>
                <a:spcPct val="90000"/>
              </a:lnSpc>
            </a:pPr>
            <a:r>
              <a:rPr lang="en-US" sz="2600">
                <a:latin typeface="Calibri" charset="0"/>
                <a:ea typeface="ＭＳ Ｐゴシック" charset="0"/>
                <a:cs typeface="ＭＳ Ｐゴシック" charset="0"/>
              </a:rPr>
              <a:t>Assume a number of categories </a:t>
            </a:r>
            <a:r>
              <a:rPr lang="en-US" sz="2600" b="1" i="1">
                <a:latin typeface="Calibri" charset="0"/>
                <a:ea typeface="ＭＳ Ｐゴシック" charset="0"/>
                <a:cs typeface="ＭＳ Ｐゴシック" charset="0"/>
              </a:rPr>
              <a:t>C</a:t>
            </a:r>
            <a:r>
              <a:rPr lang="en-US" sz="2600" i="1">
                <a:latin typeface="Calibri" charset="0"/>
                <a:ea typeface="ＭＳ Ｐゴシック" charset="0"/>
                <a:cs typeface="ＭＳ Ｐゴシック" charset="0"/>
              </a:rPr>
              <a:t> </a:t>
            </a:r>
            <a:r>
              <a:rPr lang="en-US" sz="2600">
                <a:latin typeface="Calibri" charset="0"/>
                <a:ea typeface="ＭＳ Ｐゴシック" charset="0"/>
                <a:cs typeface="ＭＳ Ｐゴシック" charset="0"/>
              </a:rPr>
              <a:t>of relevance exist</a:t>
            </a:r>
          </a:p>
          <a:p>
            <a:pPr lvl="1" eaLnBrk="1" hangingPunct="1">
              <a:lnSpc>
                <a:spcPct val="90000"/>
              </a:lnSpc>
            </a:pPr>
            <a:r>
              <a:rPr lang="en-US" sz="2200">
                <a:latin typeface="Calibri" charset="0"/>
                <a:ea typeface="ＭＳ Ｐゴシック" charset="0"/>
              </a:rPr>
              <a:t>These are totally ordered: </a:t>
            </a:r>
            <a:r>
              <a:rPr lang="en-US" sz="2200" i="1">
                <a:latin typeface="Calibri" charset="0"/>
                <a:ea typeface="ＭＳ Ｐゴシック" charset="0"/>
              </a:rPr>
              <a:t>c</a:t>
            </a:r>
            <a:r>
              <a:rPr lang="en-US" sz="2200" baseline="-25000">
                <a:latin typeface="Calibri" charset="0"/>
                <a:ea typeface="ＭＳ Ｐゴシック" charset="0"/>
              </a:rPr>
              <a:t>1</a:t>
            </a:r>
            <a:r>
              <a:rPr lang="en-US" sz="2200">
                <a:latin typeface="Calibri" charset="0"/>
                <a:ea typeface="ＭＳ Ｐゴシック" charset="0"/>
              </a:rPr>
              <a:t> &lt; </a:t>
            </a:r>
            <a:r>
              <a:rPr lang="en-US" sz="2200" i="1">
                <a:latin typeface="Calibri" charset="0"/>
                <a:ea typeface="ＭＳ Ｐゴシック" charset="0"/>
              </a:rPr>
              <a:t>c</a:t>
            </a:r>
            <a:r>
              <a:rPr lang="en-US" sz="2200" baseline="-25000">
                <a:latin typeface="Calibri" charset="0"/>
                <a:ea typeface="ＭＳ Ｐゴシック" charset="0"/>
              </a:rPr>
              <a:t>2</a:t>
            </a:r>
            <a:r>
              <a:rPr lang="en-US" sz="2200">
                <a:latin typeface="Calibri" charset="0"/>
                <a:ea typeface="ＭＳ Ｐゴシック" charset="0"/>
              </a:rPr>
              <a:t> &lt; … &lt; </a:t>
            </a:r>
            <a:r>
              <a:rPr lang="en-US" sz="2200" i="1">
                <a:latin typeface="Calibri" charset="0"/>
                <a:ea typeface="ＭＳ Ｐゴシック" charset="0"/>
              </a:rPr>
              <a:t>c</a:t>
            </a:r>
            <a:r>
              <a:rPr lang="en-US" sz="2200" i="1" baseline="-25000">
                <a:latin typeface="Calibri" charset="0"/>
                <a:ea typeface="ＭＳ Ｐゴシック" charset="0"/>
              </a:rPr>
              <a:t>J</a:t>
            </a:r>
          </a:p>
          <a:p>
            <a:pPr lvl="1" eaLnBrk="1" hangingPunct="1">
              <a:lnSpc>
                <a:spcPct val="90000"/>
              </a:lnSpc>
            </a:pPr>
            <a:r>
              <a:rPr lang="en-US" sz="2200">
                <a:latin typeface="Calibri" charset="0"/>
                <a:ea typeface="ＭＳ Ｐゴシック" charset="0"/>
              </a:rPr>
              <a:t>This is the ordinal regression setup</a:t>
            </a:r>
          </a:p>
          <a:p>
            <a:pPr eaLnBrk="1" hangingPunct="1">
              <a:lnSpc>
                <a:spcPct val="90000"/>
              </a:lnSpc>
            </a:pPr>
            <a:r>
              <a:rPr lang="en-US" sz="2600">
                <a:latin typeface="Calibri" charset="0"/>
                <a:ea typeface="ＭＳ Ｐゴシック" charset="0"/>
                <a:cs typeface="ＭＳ Ｐゴシック" charset="0"/>
              </a:rPr>
              <a:t>Assume training data is available consisting of document-query pairs represented as feature vectors ψ</a:t>
            </a:r>
            <a:r>
              <a:rPr lang="en-US" sz="2600" i="1" baseline="-25000">
                <a:latin typeface="Calibri" charset="0"/>
                <a:ea typeface="ＭＳ Ｐゴシック" charset="0"/>
                <a:cs typeface="ＭＳ Ｐゴシック" charset="0"/>
              </a:rPr>
              <a:t>i</a:t>
            </a:r>
            <a:r>
              <a:rPr lang="en-US" sz="2600">
                <a:latin typeface="Calibri" charset="0"/>
                <a:ea typeface="ＭＳ Ｐゴシック" charset="0"/>
                <a:cs typeface="ＭＳ Ｐゴシック" charset="0"/>
              </a:rPr>
              <a:t> and relevance ranking </a:t>
            </a:r>
            <a:r>
              <a:rPr lang="en-US" sz="2600" i="1">
                <a:latin typeface="Calibri" charset="0"/>
                <a:ea typeface="ＭＳ Ｐゴシック" charset="0"/>
                <a:cs typeface="ＭＳ Ｐゴシック" charset="0"/>
              </a:rPr>
              <a:t>c</a:t>
            </a:r>
            <a:r>
              <a:rPr lang="en-US" sz="2600" i="1" baseline="-25000">
                <a:latin typeface="Calibri" charset="0"/>
                <a:ea typeface="ＭＳ Ｐゴシック" charset="0"/>
                <a:cs typeface="ＭＳ Ｐゴシック" charset="0"/>
              </a:rPr>
              <a:t>i</a:t>
            </a:r>
          </a:p>
          <a:p>
            <a:pPr eaLnBrk="1" hangingPunct="1">
              <a:lnSpc>
                <a:spcPct val="90000"/>
              </a:lnSpc>
            </a:pPr>
            <a:endParaRPr lang="en-US" sz="2600" baseline="-25000">
              <a:latin typeface="Calibri" charset="0"/>
              <a:ea typeface="ＭＳ Ｐゴシック" charset="0"/>
              <a:cs typeface="ＭＳ Ｐゴシック" charset="0"/>
            </a:endParaRPr>
          </a:p>
          <a:p>
            <a:pPr eaLnBrk="1" hangingPunct="1">
              <a:lnSpc>
                <a:spcPct val="90000"/>
              </a:lnSpc>
            </a:pPr>
            <a:r>
              <a:rPr lang="en-US" sz="2600">
                <a:latin typeface="Calibri" charset="0"/>
                <a:ea typeface="ＭＳ Ｐゴシック" charset="0"/>
                <a:cs typeface="ＭＳ Ｐゴシック" charset="0"/>
              </a:rPr>
              <a:t>We could do </a:t>
            </a:r>
            <a:r>
              <a:rPr lang="en-US" sz="2600" b="1" i="1">
                <a:latin typeface="Calibri" charset="0"/>
                <a:ea typeface="ＭＳ Ｐゴシック" charset="0"/>
                <a:cs typeface="ＭＳ Ｐゴシック" charset="0"/>
              </a:rPr>
              <a:t>point-wise </a:t>
            </a:r>
            <a:r>
              <a:rPr lang="en-US" sz="2600" b="1">
                <a:latin typeface="Calibri" charset="0"/>
                <a:ea typeface="ＭＳ Ｐゴシック" charset="0"/>
                <a:cs typeface="ＭＳ Ｐゴシック" charset="0"/>
              </a:rPr>
              <a:t>learning</a:t>
            </a:r>
            <a:r>
              <a:rPr lang="en-US" sz="2600">
                <a:latin typeface="Calibri" charset="0"/>
                <a:ea typeface="ＭＳ Ｐゴシック" charset="0"/>
                <a:cs typeface="ＭＳ Ｐゴシック" charset="0"/>
              </a:rPr>
              <a:t>, where we try to map items of a certain relevance rank to a subinterval (e.g, Crammer et al. 2002 PRank)</a:t>
            </a:r>
          </a:p>
          <a:p>
            <a:pPr eaLnBrk="1" hangingPunct="1">
              <a:lnSpc>
                <a:spcPct val="90000"/>
              </a:lnSpc>
            </a:pPr>
            <a:r>
              <a:rPr lang="en-US" sz="2600">
                <a:latin typeface="Calibri" charset="0"/>
                <a:ea typeface="ＭＳ Ｐゴシック" charset="0"/>
                <a:cs typeface="ＭＳ Ｐゴシック" charset="0"/>
              </a:rPr>
              <a:t>But most work does </a:t>
            </a:r>
            <a:r>
              <a:rPr lang="en-US" sz="2600" b="1" i="1">
                <a:latin typeface="Calibri" charset="0"/>
                <a:ea typeface="ＭＳ Ｐゴシック" charset="0"/>
                <a:cs typeface="ＭＳ Ｐゴシック" charset="0"/>
              </a:rPr>
              <a:t>pair-wise </a:t>
            </a:r>
            <a:r>
              <a:rPr lang="en-US" sz="2600" b="1">
                <a:latin typeface="Calibri" charset="0"/>
                <a:ea typeface="ＭＳ Ｐゴシック" charset="0"/>
                <a:cs typeface="ＭＳ Ｐゴシック" charset="0"/>
              </a:rPr>
              <a:t>learning</a:t>
            </a:r>
            <a:r>
              <a:rPr lang="en-US" sz="2600">
                <a:latin typeface="Calibri" charset="0"/>
                <a:ea typeface="ＭＳ Ｐゴシック" charset="0"/>
                <a:cs typeface="ＭＳ Ｐゴシック" charset="0"/>
              </a:rPr>
              <a:t>, where the input is a pair of results for a query, and the class is the relevance ordering relationship between them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Point-wise learning</a:t>
            </a:r>
          </a:p>
        </p:txBody>
      </p:sp>
      <p:sp>
        <p:nvSpPr>
          <p:cNvPr id="33794"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Goal is to learn a threshold to separate each rank</a:t>
            </a:r>
          </a:p>
        </p:txBody>
      </p:sp>
      <p:pic>
        <p:nvPicPr>
          <p:cNvPr id="3379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306638"/>
            <a:ext cx="8763000" cy="4322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Pairwise learning: The Ranking SVM </a:t>
            </a:r>
            <a:br>
              <a:rPr lang="en-US">
                <a:latin typeface="Calibri" charset="0"/>
                <a:ea typeface="ＭＳ Ｐゴシック" charset="0"/>
                <a:cs typeface="ＭＳ Ｐゴシック" charset="0"/>
              </a:rPr>
            </a:br>
            <a:r>
              <a:rPr lang="en-US" sz="2200">
                <a:solidFill>
                  <a:srgbClr val="437085"/>
                </a:solidFill>
                <a:latin typeface="Calibri" charset="0"/>
                <a:ea typeface="ＭＳ Ｐゴシック" charset="0"/>
                <a:cs typeface="ＭＳ Ｐゴシック" charset="0"/>
              </a:rPr>
              <a:t>[Herbrich et al. 1999, 2000; Joachims et al. 2002]</a:t>
            </a:r>
          </a:p>
        </p:txBody>
      </p:sp>
      <p:sp>
        <p:nvSpPr>
          <p:cNvPr id="34818"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Aim is to classify instance pairs as correctly ranked or incorrectly ranked</a:t>
            </a:r>
          </a:p>
          <a:p>
            <a:pPr lvl="1" eaLnBrk="1" hangingPunct="1"/>
            <a:r>
              <a:rPr lang="en-US" dirty="0">
                <a:latin typeface="Calibri" charset="0"/>
                <a:ea typeface="ＭＳ Ｐゴシック" charset="0"/>
              </a:rPr>
              <a:t>This turns an ordinal regression problem back into a binary classification </a:t>
            </a:r>
            <a:r>
              <a:rPr lang="en-US" dirty="0" smtClean="0">
                <a:latin typeface="Calibri" charset="0"/>
                <a:ea typeface="ＭＳ Ｐゴシック" charset="0"/>
              </a:rPr>
              <a:t>problem in an expanded space</a:t>
            </a:r>
            <a:endParaRPr lang="en-US" dirty="0">
              <a:latin typeface="Calibri" charset="0"/>
              <a:ea typeface="ＭＳ Ｐゴシック" charset="0"/>
            </a:endParaRPr>
          </a:p>
          <a:p>
            <a:pPr eaLnBrk="1" hangingPunct="1"/>
            <a:r>
              <a:rPr lang="en-US" dirty="0">
                <a:latin typeface="Calibri" charset="0"/>
                <a:ea typeface="ＭＳ Ｐゴシック" charset="0"/>
                <a:cs typeface="ＭＳ Ｐゴシック" charset="0"/>
              </a:rPr>
              <a:t>We want a ranking function </a:t>
            </a:r>
            <a:r>
              <a:rPr lang="en-US" i="1" dirty="0">
                <a:latin typeface="Calibri" charset="0"/>
                <a:ea typeface="ＭＳ Ｐゴシック" charset="0"/>
                <a:cs typeface="ＭＳ Ｐゴシック" charset="0"/>
              </a:rPr>
              <a:t>f </a:t>
            </a:r>
            <a:r>
              <a:rPr lang="en-US" dirty="0">
                <a:latin typeface="Calibri" charset="0"/>
                <a:ea typeface="ＭＳ Ｐゴシック" charset="0"/>
                <a:cs typeface="ＭＳ Ｐゴシック" charset="0"/>
              </a:rPr>
              <a:t>such that</a:t>
            </a:r>
          </a:p>
          <a:p>
            <a:pPr algn="ctr" eaLnBrk="1" hangingPunct="1">
              <a:buFont typeface="Wingdings" charset="0"/>
              <a:buNone/>
            </a:pPr>
            <a:r>
              <a:rPr lang="en-US" i="1" dirty="0">
                <a:latin typeface="Calibri" charset="0"/>
                <a:ea typeface="ＭＳ Ｐゴシック" charset="0"/>
                <a:cs typeface="ＭＳ Ｐゴシック" charset="0"/>
              </a:rPr>
              <a:t>c</a:t>
            </a:r>
            <a:r>
              <a:rPr lang="en-US" i="1" baseline="-25000" dirty="0">
                <a:latin typeface="Calibri" charset="0"/>
                <a:ea typeface="ＭＳ Ｐゴシック" charset="0"/>
                <a:cs typeface="ＭＳ Ｐゴシック" charset="0"/>
              </a:rPr>
              <a:t>i</a:t>
            </a:r>
            <a:r>
              <a:rPr lang="en-US" i="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&gt; </a:t>
            </a:r>
            <a:r>
              <a:rPr lang="en-US" i="1" dirty="0" err="1">
                <a:latin typeface="Calibri" charset="0"/>
                <a:ea typeface="ＭＳ Ｐゴシック" charset="0"/>
                <a:cs typeface="ＭＳ Ｐゴシック" charset="0"/>
              </a:rPr>
              <a:t>c</a:t>
            </a:r>
            <a:r>
              <a:rPr lang="en-US" i="1" baseline="-25000" dirty="0" err="1">
                <a:latin typeface="Calibri" charset="0"/>
                <a:ea typeface="ＭＳ Ｐゴシック" charset="0"/>
                <a:cs typeface="ＭＳ Ｐゴシック" charset="0"/>
              </a:rPr>
              <a:t>k</a:t>
            </a:r>
            <a:r>
              <a:rPr lang="en-US" i="1"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iff</a:t>
            </a:r>
            <a:r>
              <a:rPr lang="en-US" dirty="0">
                <a:latin typeface="Calibri" charset="0"/>
                <a:ea typeface="ＭＳ Ｐゴシック" charset="0"/>
                <a:cs typeface="ＭＳ Ｐゴシック" charset="0"/>
              </a:rPr>
              <a:t> </a:t>
            </a:r>
            <a:r>
              <a:rPr lang="en-US" i="1" dirty="0">
                <a:latin typeface="Calibri" charset="0"/>
                <a:ea typeface="ＭＳ Ｐゴシック" charset="0"/>
                <a:cs typeface="ＭＳ Ｐゴシック" charset="0"/>
              </a:rPr>
              <a:t>f</a:t>
            </a:r>
            <a:r>
              <a:rPr lang="en-US" dirty="0">
                <a:latin typeface="Calibri" charset="0"/>
                <a:ea typeface="ＭＳ Ｐゴシック" charset="0"/>
                <a:cs typeface="ＭＳ Ｐゴシック" charset="0"/>
              </a:rPr>
              <a:t>(</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&gt; </a:t>
            </a:r>
            <a:r>
              <a:rPr lang="en-US" i="1" dirty="0">
                <a:latin typeface="Calibri" charset="0"/>
                <a:ea typeface="ＭＳ Ｐゴシック" charset="0"/>
                <a:cs typeface="ＭＳ Ｐゴシック" charset="0"/>
              </a:rPr>
              <a:t>f</a:t>
            </a:r>
            <a:r>
              <a:rPr lang="en-US" dirty="0">
                <a:latin typeface="Calibri" charset="0"/>
                <a:ea typeface="ＭＳ Ｐゴシック" charset="0"/>
                <a:cs typeface="ＭＳ Ｐゴシック" charset="0"/>
              </a:rPr>
              <a:t>(</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k</a:t>
            </a:r>
            <a:r>
              <a:rPr lang="en-US" dirty="0">
                <a:latin typeface="Calibri" charset="0"/>
                <a:ea typeface="ＭＳ Ｐゴシック" charset="0"/>
                <a:cs typeface="ＭＳ Ｐゴシック" charset="0"/>
              </a:rPr>
              <a:t>)</a:t>
            </a:r>
            <a:endParaRPr lang="en-US" i="1"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 or at least one that tries to do this with minimal error</a:t>
            </a:r>
          </a:p>
          <a:p>
            <a:pPr eaLnBrk="1" hangingPunct="1"/>
            <a:r>
              <a:rPr lang="en-US" dirty="0">
                <a:latin typeface="Calibri" charset="0"/>
                <a:ea typeface="ＭＳ Ｐゴシック" charset="0"/>
                <a:cs typeface="ＭＳ Ｐゴシック" charset="0"/>
              </a:rPr>
              <a:t>Suppose that </a:t>
            </a:r>
            <a:r>
              <a:rPr lang="en-US" i="1" dirty="0">
                <a:latin typeface="Calibri" charset="0"/>
                <a:ea typeface="ＭＳ Ｐゴシック" charset="0"/>
                <a:cs typeface="ＭＳ Ｐゴシック" charset="0"/>
              </a:rPr>
              <a:t>f</a:t>
            </a:r>
            <a:r>
              <a:rPr lang="en-US" dirty="0">
                <a:latin typeface="Calibri" charset="0"/>
                <a:ea typeface="ＭＳ Ｐゴシック" charset="0"/>
                <a:cs typeface="ＭＳ Ｐゴシック" charset="0"/>
              </a:rPr>
              <a:t> is a linear function </a:t>
            </a:r>
          </a:p>
          <a:p>
            <a:pPr algn="ctr" eaLnBrk="1" hangingPunct="1">
              <a:buFont typeface="Wingdings" charset="0"/>
              <a:buNone/>
            </a:pPr>
            <a:r>
              <a:rPr lang="en-US" i="1" dirty="0">
                <a:latin typeface="Calibri" charset="0"/>
                <a:ea typeface="ＭＳ Ｐゴシック" charset="0"/>
                <a:cs typeface="ＭＳ Ｐゴシック" charset="0"/>
              </a:rPr>
              <a:t>f</a:t>
            </a:r>
            <a:r>
              <a:rPr lang="en-US" dirty="0">
                <a:latin typeface="Calibri" charset="0"/>
                <a:ea typeface="ＭＳ Ｐゴシック" charset="0"/>
                <a:cs typeface="ＭＳ Ｐゴシック" charset="0"/>
              </a:rPr>
              <a:t>(</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 </a:t>
            </a:r>
            <a:r>
              <a:rPr lang="en-US" b="1" dirty="0" err="1">
                <a:latin typeface="Calibri" charset="0"/>
                <a:ea typeface="ＭＳ Ｐゴシック" charset="0"/>
                <a:cs typeface="ＭＳ Ｐゴシック" charset="0"/>
              </a:rPr>
              <a:t>w</a:t>
            </a:r>
            <a:r>
              <a:rPr lang="en-US" b="1" dirty="0" err="1">
                <a:latin typeface="Wingdings" charset="0"/>
                <a:ea typeface="ＭＳ Ｐゴシック" charset="0"/>
                <a:cs typeface="Wingdings" charset="0"/>
              </a:rPr>
              <a:t></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i</a:t>
            </a:r>
            <a:endParaRPr lang="en-US" dirty="0">
              <a:latin typeface="Calibri" charset="0"/>
              <a:ea typeface="ＭＳ Ｐゴシック" charset="0"/>
              <a:cs typeface="ＭＳ Ｐゴシック" charset="0"/>
            </a:endParaRPr>
          </a:p>
        </p:txBody>
      </p:sp>
      <p:sp>
        <p:nvSpPr>
          <p:cNvPr id="34819"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The Ranking SVM </a:t>
            </a:r>
            <a:br>
              <a:rPr lang="en-US">
                <a:latin typeface="Calibri" charset="0"/>
                <a:ea typeface="ＭＳ Ｐゴシック" charset="0"/>
                <a:cs typeface="ＭＳ Ｐゴシック" charset="0"/>
              </a:rPr>
            </a:br>
            <a:r>
              <a:rPr lang="en-US" sz="2200">
                <a:solidFill>
                  <a:srgbClr val="437085"/>
                </a:solidFill>
                <a:latin typeface="Calibri" charset="0"/>
                <a:ea typeface="ＭＳ Ｐゴシック" charset="0"/>
                <a:cs typeface="ＭＳ Ｐゴシック" charset="0"/>
              </a:rPr>
              <a:t>[Herbrich et al. 1999, 2000; Joachims et al. 2002]</a:t>
            </a:r>
            <a:endParaRPr lang="en-US" altLang="zh-CN" sz="2200">
              <a:latin typeface="Calibri" charset="0"/>
              <a:ea typeface="宋体" charset="0"/>
              <a:cs typeface="宋体" charset="0"/>
              <a:sym typeface="Wingdings" charset="0"/>
            </a:endParaRPr>
          </a:p>
        </p:txBody>
      </p:sp>
      <p:sp>
        <p:nvSpPr>
          <p:cNvPr id="35842" name="Rectangle 3"/>
          <p:cNvSpPr>
            <a:spLocks noGrp="1" noChangeArrowheads="1"/>
          </p:cNvSpPr>
          <p:nvPr>
            <p:ph type="body" idx="1"/>
          </p:nvPr>
        </p:nvSpPr>
        <p:spPr/>
        <p:txBody>
          <a:bodyPr/>
          <a:lstStyle/>
          <a:p>
            <a:pPr eaLnBrk="1" hangingPunct="1"/>
            <a:r>
              <a:rPr lang="en-US" altLang="zh-CN">
                <a:latin typeface="Calibri" charset="0"/>
                <a:ea typeface="宋体" charset="0"/>
                <a:cs typeface="宋体" charset="0"/>
              </a:rPr>
              <a:t>Ranking Model: </a:t>
            </a:r>
            <a:r>
              <a:rPr lang="en-US" altLang="zh-CN" i="1">
                <a:latin typeface="Times New Roman" charset="0"/>
                <a:ea typeface="宋体" charset="0"/>
                <a:cs typeface="宋体" charset="0"/>
              </a:rPr>
              <a:t>f</a:t>
            </a:r>
            <a:r>
              <a:rPr lang="en-US" altLang="zh-CN">
                <a:latin typeface="宋体" charset="0"/>
                <a:ea typeface="宋体" charset="0"/>
                <a:cs typeface="宋体" charset="0"/>
              </a:rPr>
              <a:t>(</a:t>
            </a:r>
            <a:r>
              <a:rPr lang="en-US">
                <a:latin typeface="Calibri" charset="0"/>
                <a:ea typeface="ＭＳ Ｐゴシック" charset="0"/>
                <a:cs typeface="ＭＳ Ｐゴシック" charset="0"/>
              </a:rPr>
              <a:t>ψ</a:t>
            </a:r>
            <a:r>
              <a:rPr lang="en-US" i="1" baseline="-25000">
                <a:latin typeface="Calibri" charset="0"/>
                <a:ea typeface="ＭＳ Ｐゴシック" charset="0"/>
                <a:cs typeface="ＭＳ Ｐゴシック" charset="0"/>
              </a:rPr>
              <a:t>i</a:t>
            </a:r>
            <a:r>
              <a:rPr lang="en-US" altLang="zh-CN">
                <a:latin typeface="宋体" charset="0"/>
                <a:ea typeface="宋体" charset="0"/>
                <a:cs typeface="宋体" charset="0"/>
              </a:rPr>
              <a:t>)</a:t>
            </a:r>
          </a:p>
        </p:txBody>
      </p:sp>
      <p:pic>
        <p:nvPicPr>
          <p:cNvPr id="3584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225" y="2362200"/>
            <a:ext cx="5257800" cy="4484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35844" name="Object 2"/>
          <p:cNvGraphicFramePr>
            <a:graphicFrameLocks noChangeAspect="1"/>
          </p:cNvGraphicFramePr>
          <p:nvPr/>
        </p:nvGraphicFramePr>
        <p:xfrm>
          <a:off x="5965825" y="2627313"/>
          <a:ext cx="1100138" cy="514350"/>
        </p:xfrm>
        <a:graphic>
          <a:graphicData uri="http://schemas.openxmlformats.org/presentationml/2006/ole">
            <mc:AlternateContent xmlns:mc="http://schemas.openxmlformats.org/markup-compatibility/2006">
              <mc:Choice xmlns:v="urn:schemas-microsoft-com:vml" Requires="v">
                <p:oleObj spid="_x0000_s35875" name="Equation" r:id="rId5" imgW="381000" imgH="177800" progId="Equation.3">
                  <p:embed/>
                </p:oleObj>
              </mc:Choice>
              <mc:Fallback>
                <p:oleObj name="Equation" r:id="rId5" imgW="381000" imgH="1778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5825" y="2627313"/>
                        <a:ext cx="1100138" cy="51435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5845" name="Line 6"/>
          <p:cNvSpPr>
            <a:spLocks noChangeShapeType="1"/>
          </p:cNvSpPr>
          <p:nvPr/>
        </p:nvSpPr>
        <p:spPr bwMode="auto">
          <a:xfrm>
            <a:off x="3733800" y="3048000"/>
            <a:ext cx="2057400" cy="1752600"/>
          </a:xfrm>
          <a:prstGeom prst="line">
            <a:avLst/>
          </a:prstGeom>
          <a:noFill/>
          <a:ln w="9525">
            <a:solidFill>
              <a:schemeClr val="tx1"/>
            </a:solidFill>
            <a:prstDash val="lg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846" name="Line 7"/>
          <p:cNvSpPr>
            <a:spLocks noChangeShapeType="1"/>
          </p:cNvSpPr>
          <p:nvPr/>
        </p:nvSpPr>
        <p:spPr bwMode="auto">
          <a:xfrm>
            <a:off x="2743200" y="4038600"/>
            <a:ext cx="2057400" cy="1752600"/>
          </a:xfrm>
          <a:prstGeom prst="line">
            <a:avLst/>
          </a:prstGeom>
          <a:noFill/>
          <a:ln w="9525">
            <a:solidFill>
              <a:schemeClr val="tx1"/>
            </a:solidFill>
            <a:prstDash val="lg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847" name="TextBox 7"/>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15.4.2</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The Ranking SVM </a:t>
            </a:r>
            <a:br>
              <a:rPr lang="en-US">
                <a:latin typeface="Calibri" charset="0"/>
                <a:ea typeface="ＭＳ Ｐゴシック" charset="0"/>
                <a:cs typeface="ＭＳ Ｐゴシック" charset="0"/>
              </a:rPr>
            </a:br>
            <a:r>
              <a:rPr lang="en-US" sz="2200">
                <a:solidFill>
                  <a:srgbClr val="437085"/>
                </a:solidFill>
                <a:latin typeface="Calibri" charset="0"/>
                <a:ea typeface="ＭＳ Ｐゴシック" charset="0"/>
                <a:cs typeface="ＭＳ Ｐゴシック" charset="0"/>
              </a:rPr>
              <a:t>[Herbrich et al. 1999, 2000; Joachims et al. 2002]</a:t>
            </a:r>
          </a:p>
        </p:txBody>
      </p:sp>
      <p:sp>
        <p:nvSpPr>
          <p:cNvPr id="37890" name="Content Placeholder 2"/>
          <p:cNvSpPr>
            <a:spLocks noGrp="1"/>
          </p:cNvSpPr>
          <p:nvPr>
            <p:ph idx="1"/>
          </p:nvPr>
        </p:nvSpPr>
        <p:spPr/>
        <p:txBody>
          <a:bodyPr/>
          <a:lstStyle/>
          <a:p>
            <a:pPr eaLnBrk="1" hangingPunct="1"/>
            <a:r>
              <a:rPr lang="en-US" sz="2600" dirty="0">
                <a:latin typeface="Calibri" charset="0"/>
                <a:ea typeface="ＭＳ Ｐゴシック" charset="0"/>
                <a:cs typeface="ＭＳ Ｐゴシック" charset="0"/>
              </a:rPr>
              <a:t>Then (</a:t>
            </a:r>
            <a:r>
              <a:rPr lang="en-US" sz="2600" dirty="0" smtClean="0">
                <a:latin typeface="Calibri" charset="0"/>
                <a:ea typeface="ＭＳ Ｐゴシック" charset="0"/>
                <a:cs typeface="ＭＳ Ｐゴシック" charset="0"/>
              </a:rPr>
              <a:t>combining </a:t>
            </a:r>
            <a:r>
              <a:rPr lang="en-US" sz="2600" i="1" dirty="0" smtClean="0">
                <a:latin typeface="Calibri" charset="0"/>
                <a:ea typeface="ＭＳ Ｐゴシック" charset="0"/>
                <a:cs typeface="ＭＳ Ｐゴシック" charset="0"/>
              </a:rPr>
              <a:t>c</a:t>
            </a:r>
            <a:r>
              <a:rPr lang="en-US" sz="2600" i="1" baseline="-25000" dirty="0" smtClean="0">
                <a:latin typeface="Calibri" charset="0"/>
                <a:ea typeface="ＭＳ Ｐゴシック" charset="0"/>
                <a:cs typeface="ＭＳ Ｐゴシック" charset="0"/>
              </a:rPr>
              <a:t>i</a:t>
            </a:r>
            <a:r>
              <a:rPr lang="en-US" sz="2600" i="1" dirty="0" smtClean="0">
                <a:latin typeface="Calibri" charset="0"/>
                <a:ea typeface="ＭＳ Ｐゴシック" charset="0"/>
                <a:cs typeface="ＭＳ Ｐゴシック" charset="0"/>
              </a:rPr>
              <a:t> </a:t>
            </a:r>
            <a:r>
              <a:rPr lang="en-US" sz="2600" dirty="0" smtClean="0">
                <a:latin typeface="Calibri" charset="0"/>
                <a:ea typeface="ＭＳ Ｐゴシック" charset="0"/>
                <a:cs typeface="ＭＳ Ｐゴシック" charset="0"/>
              </a:rPr>
              <a:t>&gt; </a:t>
            </a:r>
            <a:r>
              <a:rPr lang="en-US" sz="2600" i="1" dirty="0" err="1" smtClean="0">
                <a:latin typeface="Calibri" charset="0"/>
                <a:ea typeface="ＭＳ Ｐゴシック" charset="0"/>
                <a:cs typeface="ＭＳ Ｐゴシック" charset="0"/>
              </a:rPr>
              <a:t>c</a:t>
            </a:r>
            <a:r>
              <a:rPr lang="en-US" sz="2600" i="1" baseline="-25000" dirty="0" err="1" smtClean="0">
                <a:latin typeface="Calibri" charset="0"/>
                <a:ea typeface="ＭＳ Ｐゴシック" charset="0"/>
                <a:cs typeface="ＭＳ Ｐゴシック" charset="0"/>
              </a:rPr>
              <a:t>k</a:t>
            </a:r>
            <a:r>
              <a:rPr lang="en-US" sz="2600" i="1" dirty="0" smtClean="0">
                <a:latin typeface="Calibri" charset="0"/>
                <a:ea typeface="ＭＳ Ｐゴシック" charset="0"/>
                <a:cs typeface="ＭＳ Ｐゴシック" charset="0"/>
              </a:rPr>
              <a:t> </a:t>
            </a:r>
            <a:r>
              <a:rPr lang="en-US" sz="2600" dirty="0" err="1" smtClean="0">
                <a:latin typeface="Calibri" charset="0"/>
                <a:ea typeface="ＭＳ Ｐゴシック" charset="0"/>
                <a:cs typeface="ＭＳ Ｐゴシック" charset="0"/>
              </a:rPr>
              <a:t>iff</a:t>
            </a:r>
            <a:r>
              <a:rPr lang="en-US" sz="2600" dirty="0" smtClean="0">
                <a:latin typeface="Calibri" charset="0"/>
                <a:ea typeface="ＭＳ Ｐゴシック" charset="0"/>
                <a:cs typeface="ＭＳ Ｐゴシック" charset="0"/>
              </a:rPr>
              <a:t> </a:t>
            </a:r>
            <a:r>
              <a:rPr lang="en-US" sz="2600" i="1" dirty="0" smtClean="0">
                <a:latin typeface="Calibri" charset="0"/>
                <a:ea typeface="ＭＳ Ｐゴシック" charset="0"/>
                <a:cs typeface="ＭＳ Ｐゴシック" charset="0"/>
              </a:rPr>
              <a:t>f</a:t>
            </a:r>
            <a:r>
              <a:rPr lang="en-US" sz="2600" dirty="0" smtClean="0">
                <a:latin typeface="Calibri" charset="0"/>
                <a:ea typeface="ＭＳ Ｐゴシック" charset="0"/>
                <a:cs typeface="ＭＳ Ｐゴシック" charset="0"/>
              </a:rPr>
              <a:t>(</a:t>
            </a:r>
            <a:r>
              <a:rPr lang="en-US" sz="2600" dirty="0" err="1" smtClean="0">
                <a:latin typeface="Calibri" charset="0"/>
                <a:ea typeface="ＭＳ Ｐゴシック" charset="0"/>
                <a:cs typeface="ＭＳ Ｐゴシック" charset="0"/>
              </a:rPr>
              <a:t>ψ</a:t>
            </a:r>
            <a:r>
              <a:rPr lang="en-US" sz="2600" i="1" baseline="-25000" dirty="0" err="1" smtClean="0">
                <a:latin typeface="Calibri" charset="0"/>
                <a:ea typeface="ＭＳ Ｐゴシック" charset="0"/>
                <a:cs typeface="ＭＳ Ｐゴシック" charset="0"/>
              </a:rPr>
              <a:t>i</a:t>
            </a:r>
            <a:r>
              <a:rPr lang="en-US" sz="2600" dirty="0" smtClean="0">
                <a:latin typeface="Calibri" charset="0"/>
                <a:ea typeface="ＭＳ Ｐゴシック" charset="0"/>
                <a:cs typeface="ＭＳ Ｐゴシック" charset="0"/>
              </a:rPr>
              <a:t>) &gt; </a:t>
            </a:r>
            <a:r>
              <a:rPr lang="en-US" sz="2600" i="1" dirty="0" smtClean="0">
                <a:latin typeface="Calibri" charset="0"/>
                <a:ea typeface="ＭＳ Ｐゴシック" charset="0"/>
                <a:cs typeface="ＭＳ Ｐゴシック" charset="0"/>
              </a:rPr>
              <a:t>f</a:t>
            </a:r>
            <a:r>
              <a:rPr lang="en-US" sz="2600" dirty="0" smtClean="0">
                <a:latin typeface="Calibri" charset="0"/>
                <a:ea typeface="ＭＳ Ｐゴシック" charset="0"/>
                <a:cs typeface="ＭＳ Ｐゴシック" charset="0"/>
              </a:rPr>
              <a:t>(</a:t>
            </a:r>
            <a:r>
              <a:rPr lang="en-US" sz="2600" dirty="0" err="1" smtClean="0">
                <a:latin typeface="Calibri" charset="0"/>
                <a:ea typeface="ＭＳ Ｐゴシック" charset="0"/>
                <a:cs typeface="ＭＳ Ｐゴシック" charset="0"/>
              </a:rPr>
              <a:t>ψ</a:t>
            </a:r>
            <a:r>
              <a:rPr lang="en-US" sz="2600" i="1" baseline="-25000" dirty="0" err="1" smtClean="0">
                <a:latin typeface="Calibri" charset="0"/>
                <a:ea typeface="ＭＳ Ｐゴシック" charset="0"/>
                <a:cs typeface="ＭＳ Ｐゴシック" charset="0"/>
              </a:rPr>
              <a:t>k</a:t>
            </a:r>
            <a:r>
              <a:rPr lang="en-US" sz="2600" dirty="0" smtClean="0">
                <a:latin typeface="Calibri" charset="0"/>
                <a:ea typeface="ＭＳ Ｐゴシック" charset="0"/>
                <a:cs typeface="ＭＳ Ｐゴシック" charset="0"/>
              </a:rPr>
              <a:t>)</a:t>
            </a:r>
            <a:r>
              <a:rPr lang="en-US" sz="2600" i="1" dirty="0">
                <a:latin typeface="Calibri" charset="0"/>
                <a:ea typeface="ＭＳ Ｐゴシック" charset="0"/>
                <a:cs typeface="ＭＳ Ｐゴシック" charset="0"/>
              </a:rPr>
              <a:t> </a:t>
            </a:r>
            <a:r>
              <a:rPr lang="en-US" sz="2600" dirty="0" smtClean="0">
                <a:latin typeface="Calibri" charset="0"/>
                <a:ea typeface="ＭＳ Ｐゴシック" charset="0"/>
                <a:cs typeface="ＭＳ Ｐゴシック" charset="0"/>
              </a:rPr>
              <a:t>and </a:t>
            </a:r>
            <a:r>
              <a:rPr lang="en-US" sz="2600" i="1" dirty="0" smtClean="0">
                <a:latin typeface="Calibri" charset="0"/>
                <a:ea typeface="ＭＳ Ｐゴシック" charset="0"/>
                <a:cs typeface="ＭＳ Ｐゴシック" charset="0"/>
              </a:rPr>
              <a:t>f</a:t>
            </a:r>
            <a:r>
              <a:rPr lang="en-US" sz="2600" dirty="0" smtClean="0">
                <a:latin typeface="Calibri" charset="0"/>
                <a:ea typeface="ＭＳ Ｐゴシック" charset="0"/>
                <a:cs typeface="ＭＳ Ｐゴシック" charset="0"/>
              </a:rPr>
              <a:t>(</a:t>
            </a:r>
            <a:r>
              <a:rPr lang="en-US" sz="2600" dirty="0" err="1" smtClean="0">
                <a:latin typeface="Calibri" charset="0"/>
                <a:ea typeface="ＭＳ Ｐゴシック" charset="0"/>
                <a:cs typeface="ＭＳ Ｐゴシック" charset="0"/>
              </a:rPr>
              <a:t>ψ</a:t>
            </a:r>
            <a:r>
              <a:rPr lang="en-US" sz="2600" i="1" baseline="-25000" dirty="0" err="1" smtClean="0">
                <a:latin typeface="Calibri" charset="0"/>
                <a:ea typeface="ＭＳ Ｐゴシック" charset="0"/>
                <a:cs typeface="ＭＳ Ｐゴシック" charset="0"/>
              </a:rPr>
              <a:t>i</a:t>
            </a:r>
            <a:r>
              <a:rPr lang="en-US" sz="2600" dirty="0" smtClean="0">
                <a:latin typeface="Calibri" charset="0"/>
                <a:ea typeface="ＭＳ Ｐゴシック" charset="0"/>
                <a:cs typeface="ＭＳ Ｐゴシック" charset="0"/>
              </a:rPr>
              <a:t>) = </a:t>
            </a:r>
            <a:r>
              <a:rPr lang="en-US" sz="2600" b="1" dirty="0" err="1" smtClean="0">
                <a:latin typeface="Calibri" charset="0"/>
                <a:ea typeface="ＭＳ Ｐゴシック" charset="0"/>
                <a:cs typeface="ＭＳ Ｐゴシック" charset="0"/>
              </a:rPr>
              <a:t>w</a:t>
            </a:r>
            <a:r>
              <a:rPr lang="en-US" sz="2600" b="1" dirty="0" err="1" smtClean="0">
                <a:latin typeface="Wingdings" charset="0"/>
                <a:ea typeface="ＭＳ Ｐゴシック" charset="0"/>
                <a:cs typeface="Wingdings" charset="0"/>
              </a:rPr>
              <a:t></a:t>
            </a:r>
            <a:r>
              <a:rPr lang="en-US" sz="2600" dirty="0" err="1" smtClean="0">
                <a:latin typeface="Calibri" charset="0"/>
                <a:ea typeface="ＭＳ Ｐゴシック" charset="0"/>
                <a:cs typeface="ＭＳ Ｐゴシック" charset="0"/>
              </a:rPr>
              <a:t>ψ</a:t>
            </a:r>
            <a:r>
              <a:rPr lang="en-US" sz="2600" i="1" baseline="-25000" dirty="0" err="1" smtClean="0">
                <a:latin typeface="Calibri" charset="0"/>
                <a:ea typeface="ＭＳ Ｐゴシック" charset="0"/>
                <a:cs typeface="ＭＳ Ｐゴシック" charset="0"/>
              </a:rPr>
              <a:t>i</a:t>
            </a:r>
            <a:r>
              <a:rPr lang="en-US" sz="2600" dirty="0" smtClean="0">
                <a:latin typeface="Calibri" charset="0"/>
                <a:ea typeface="ＭＳ Ｐゴシック" charset="0"/>
                <a:cs typeface="ＭＳ Ｐゴシック" charset="0"/>
              </a:rPr>
              <a:t>)</a:t>
            </a:r>
            <a:r>
              <a:rPr lang="en-US" sz="2600" dirty="0">
                <a:latin typeface="Calibri" charset="0"/>
                <a:ea typeface="ＭＳ Ｐゴシック" charset="0"/>
                <a:cs typeface="ＭＳ Ｐゴシック" charset="0"/>
              </a:rPr>
              <a:t>:</a:t>
            </a:r>
          </a:p>
          <a:p>
            <a:pPr algn="ctr" eaLnBrk="1" hangingPunct="1">
              <a:buFont typeface="Wingdings" charset="0"/>
              <a:buNone/>
            </a:pPr>
            <a:r>
              <a:rPr lang="en-US" i="1" dirty="0">
                <a:latin typeface="Calibri" charset="0"/>
                <a:ea typeface="ＭＳ Ｐゴシック" charset="0"/>
                <a:cs typeface="ＭＳ Ｐゴシック" charset="0"/>
              </a:rPr>
              <a:t>c</a:t>
            </a:r>
            <a:r>
              <a:rPr lang="en-US" i="1" baseline="-25000" dirty="0">
                <a:latin typeface="Calibri" charset="0"/>
                <a:ea typeface="ＭＳ Ｐゴシック" charset="0"/>
                <a:cs typeface="ＭＳ Ｐゴシック" charset="0"/>
              </a:rPr>
              <a:t>i</a:t>
            </a:r>
            <a:r>
              <a:rPr lang="en-US" i="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&gt; </a:t>
            </a:r>
            <a:r>
              <a:rPr lang="en-US" i="1" dirty="0" err="1">
                <a:latin typeface="Calibri" charset="0"/>
                <a:ea typeface="ＭＳ Ｐゴシック" charset="0"/>
                <a:cs typeface="ＭＳ Ｐゴシック" charset="0"/>
              </a:rPr>
              <a:t>c</a:t>
            </a:r>
            <a:r>
              <a:rPr lang="en-US" i="1" baseline="-25000" dirty="0" err="1">
                <a:latin typeface="Calibri" charset="0"/>
                <a:ea typeface="ＭＳ Ｐゴシック" charset="0"/>
                <a:cs typeface="ＭＳ Ｐゴシック" charset="0"/>
              </a:rPr>
              <a:t>k</a:t>
            </a:r>
            <a:r>
              <a:rPr lang="en-US" i="1"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iff</a:t>
            </a:r>
            <a:r>
              <a:rPr lang="en-US" dirty="0">
                <a:latin typeface="Calibri" charset="0"/>
                <a:ea typeface="ＭＳ Ｐゴシック" charset="0"/>
                <a:cs typeface="ＭＳ Ｐゴシック" charset="0"/>
              </a:rPr>
              <a:t> </a:t>
            </a:r>
            <a:r>
              <a:rPr lang="en-US" b="1" dirty="0">
                <a:latin typeface="Calibri" charset="0"/>
                <a:ea typeface="ＭＳ Ｐゴシック" charset="0"/>
                <a:cs typeface="ＭＳ Ｐゴシック" charset="0"/>
              </a:rPr>
              <a:t>w</a:t>
            </a:r>
            <a:r>
              <a:rPr lang="en-US" dirty="0">
                <a:latin typeface="Wingdings" charset="0"/>
                <a:ea typeface="ＭＳ Ｐゴシック" charset="0"/>
                <a:cs typeface="Wingdings" charset="0"/>
              </a:rPr>
              <a:t></a:t>
            </a:r>
            <a:r>
              <a:rPr lang="en-US" dirty="0">
                <a:latin typeface="Calibri" charset="0"/>
                <a:ea typeface="ＭＳ Ｐゴシック" charset="0"/>
                <a:cs typeface="Wingdings" charset="0"/>
              </a:rPr>
              <a:t>(</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 </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k</a:t>
            </a:r>
            <a:r>
              <a:rPr lang="en-US" dirty="0">
                <a:latin typeface="Calibri" charset="0"/>
                <a:ea typeface="ＭＳ Ｐゴシック" charset="0"/>
                <a:cs typeface="ＭＳ Ｐゴシック" charset="0"/>
              </a:rPr>
              <a:t>)</a:t>
            </a:r>
            <a:r>
              <a:rPr lang="en-US" i="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&gt; 0</a:t>
            </a:r>
            <a:endParaRPr lang="en-US" i="1"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Let us then create a new instance space from such pairs:</a:t>
            </a:r>
          </a:p>
          <a:p>
            <a:pPr algn="ctr" eaLnBrk="1" hangingPunct="1">
              <a:buFont typeface="Wingdings" charset="0"/>
              <a:buNone/>
            </a:pPr>
            <a:r>
              <a:rPr lang="en-US" dirty="0" err="1">
                <a:latin typeface="Calibri" charset="0"/>
                <a:ea typeface="ＭＳ Ｐゴシック" charset="0"/>
                <a:cs typeface="ＭＳ Ｐゴシック" charset="0"/>
              </a:rPr>
              <a:t>Φ</a:t>
            </a:r>
            <a:r>
              <a:rPr lang="en-US" i="1" baseline="-25000" dirty="0" err="1">
                <a:latin typeface="Calibri" charset="0"/>
                <a:ea typeface="ＭＳ Ｐゴシック" charset="0"/>
                <a:cs typeface="ＭＳ Ｐゴシック" charset="0"/>
              </a:rPr>
              <a:t>u</a:t>
            </a:r>
            <a:r>
              <a:rPr lang="en-US" dirty="0">
                <a:latin typeface="Calibri" charset="0"/>
                <a:ea typeface="ＭＳ Ｐゴシック" charset="0"/>
                <a:cs typeface="ＭＳ Ｐゴシック" charset="0"/>
              </a:rPr>
              <a:t> = </a:t>
            </a:r>
            <a:r>
              <a:rPr lang="en-US" dirty="0" err="1">
                <a:latin typeface="Calibri" charset="0"/>
                <a:ea typeface="ＭＳ Ｐゴシック" charset="0"/>
                <a:cs typeface="ＭＳ Ｐゴシック" charset="0"/>
              </a:rPr>
              <a:t>Φ</a:t>
            </a:r>
            <a:r>
              <a:rPr lang="en-US" dirty="0">
                <a:latin typeface="Calibri" charset="0"/>
                <a:ea typeface="ＭＳ Ｐゴシック" charset="0"/>
                <a:cs typeface="ＭＳ Ｐゴシック" charset="0"/>
              </a:rPr>
              <a:t>(</a:t>
            </a:r>
            <a:r>
              <a:rPr lang="en-US" i="1" dirty="0">
                <a:latin typeface="Calibri" charset="0"/>
                <a:ea typeface="ＭＳ Ｐゴシック" charset="0"/>
                <a:cs typeface="ＭＳ Ｐゴシック" charset="0"/>
              </a:rPr>
              <a:t>d</a:t>
            </a:r>
            <a:r>
              <a:rPr lang="en-US" i="1" baseline="-25000" dirty="0">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a:t>
            </a:r>
            <a:r>
              <a:rPr lang="en-US" i="1" dirty="0" err="1" smtClean="0">
                <a:latin typeface="Calibri" charset="0"/>
                <a:ea typeface="ＭＳ Ｐゴシック" charset="0"/>
                <a:cs typeface="ＭＳ Ｐゴシック" charset="0"/>
              </a:rPr>
              <a:t>d</a:t>
            </a:r>
            <a:r>
              <a:rPr lang="en-US" i="1" baseline="-25000" dirty="0" err="1" smtClean="0">
                <a:latin typeface="Calibri" charset="0"/>
                <a:ea typeface="ＭＳ Ｐゴシック" charset="0"/>
                <a:cs typeface="ＭＳ Ｐゴシック" charset="0"/>
              </a:rPr>
              <a:t>k</a:t>
            </a:r>
            <a:r>
              <a:rPr lang="en-US" dirty="0" smtClean="0">
                <a:latin typeface="Calibri" charset="0"/>
                <a:ea typeface="ＭＳ Ｐゴシック" charset="0"/>
                <a:cs typeface="ＭＳ Ｐゴシック" charset="0"/>
              </a:rPr>
              <a:t>, </a:t>
            </a:r>
            <a:r>
              <a:rPr lang="en-US" i="1" dirty="0">
                <a:latin typeface="Calibri" charset="0"/>
                <a:ea typeface="ＭＳ Ｐゴシック" charset="0"/>
                <a:cs typeface="ＭＳ Ｐゴシック" charset="0"/>
              </a:rPr>
              <a:t>q</a:t>
            </a:r>
            <a:r>
              <a:rPr lang="en-US" dirty="0">
                <a:latin typeface="Calibri" charset="0"/>
                <a:ea typeface="ＭＳ Ｐゴシック" charset="0"/>
                <a:cs typeface="ＭＳ Ｐゴシック" charset="0"/>
              </a:rPr>
              <a:t>) = </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i</a:t>
            </a:r>
            <a:r>
              <a:rPr lang="en-US" dirty="0">
                <a:latin typeface="Calibri" charset="0"/>
                <a:ea typeface="ＭＳ Ｐゴシック" charset="0"/>
                <a:cs typeface="ＭＳ Ｐゴシック" charset="0"/>
              </a:rPr>
              <a:t> − </a:t>
            </a:r>
            <a:r>
              <a:rPr lang="en-US" dirty="0" err="1">
                <a:latin typeface="Calibri" charset="0"/>
                <a:ea typeface="ＭＳ Ｐゴシック" charset="0"/>
                <a:cs typeface="ＭＳ Ｐゴシック" charset="0"/>
              </a:rPr>
              <a:t>ψ</a:t>
            </a:r>
            <a:r>
              <a:rPr lang="en-US" i="1" baseline="-25000" dirty="0" err="1">
                <a:latin typeface="Calibri" charset="0"/>
                <a:ea typeface="ＭＳ Ｐゴシック" charset="0"/>
                <a:cs typeface="ＭＳ Ｐゴシック" charset="0"/>
              </a:rPr>
              <a:t>k</a:t>
            </a:r>
            <a:endParaRPr lang="en-US" i="1" baseline="-25000" dirty="0">
              <a:latin typeface="Calibri" charset="0"/>
              <a:ea typeface="ＭＳ Ｐゴシック" charset="0"/>
              <a:cs typeface="ＭＳ Ｐゴシック" charset="0"/>
            </a:endParaRPr>
          </a:p>
          <a:p>
            <a:pPr algn="ctr" eaLnBrk="1" hangingPunct="1">
              <a:buFont typeface="Wingdings" charset="0"/>
              <a:buNone/>
            </a:pPr>
            <a:r>
              <a:rPr lang="en-US" i="1" dirty="0" err="1">
                <a:latin typeface="Calibri" charset="0"/>
                <a:ea typeface="ＭＳ Ｐゴシック" charset="0"/>
                <a:cs typeface="ＭＳ Ｐゴシック" charset="0"/>
              </a:rPr>
              <a:t>z</a:t>
            </a:r>
            <a:r>
              <a:rPr lang="en-US" i="1" baseline="-25000" dirty="0" err="1">
                <a:latin typeface="Calibri" charset="0"/>
                <a:ea typeface="ＭＳ Ｐゴシック" charset="0"/>
                <a:cs typeface="ＭＳ Ｐゴシック" charset="0"/>
              </a:rPr>
              <a:t>u</a:t>
            </a:r>
            <a:r>
              <a:rPr lang="en-US" i="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 +1, 0, −1 as </a:t>
            </a:r>
            <a:r>
              <a:rPr lang="en-US" i="1" dirty="0">
                <a:latin typeface="Calibri" charset="0"/>
                <a:ea typeface="ＭＳ Ｐゴシック" charset="0"/>
                <a:cs typeface="ＭＳ Ｐゴシック" charset="0"/>
              </a:rPr>
              <a:t>c</a:t>
            </a:r>
            <a:r>
              <a:rPr lang="en-US" i="1" baseline="-25000" dirty="0">
                <a:latin typeface="Calibri" charset="0"/>
                <a:ea typeface="ＭＳ Ｐゴシック" charset="0"/>
                <a:cs typeface="ＭＳ Ｐゴシック" charset="0"/>
              </a:rPr>
              <a:t>i</a:t>
            </a:r>
            <a:r>
              <a:rPr lang="en-US" i="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&gt;,=,&lt; </a:t>
            </a:r>
            <a:r>
              <a:rPr lang="en-US" i="1" dirty="0" err="1">
                <a:latin typeface="Calibri" charset="0"/>
                <a:ea typeface="ＭＳ Ｐゴシック" charset="0"/>
                <a:cs typeface="ＭＳ Ｐゴシック" charset="0"/>
              </a:rPr>
              <a:t>c</a:t>
            </a:r>
            <a:r>
              <a:rPr lang="en-US" i="1" baseline="-25000" dirty="0" err="1">
                <a:latin typeface="Calibri" charset="0"/>
                <a:ea typeface="ＭＳ Ｐゴシック" charset="0"/>
                <a:cs typeface="ＭＳ Ｐゴシック" charset="0"/>
              </a:rPr>
              <a:t>k</a:t>
            </a:r>
            <a:endParaRPr lang="en-US" i="1" baseline="-25000"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We can build model over just cases for which </a:t>
            </a:r>
            <a:r>
              <a:rPr lang="en-US" i="1" dirty="0" err="1">
                <a:latin typeface="Calibri" charset="0"/>
                <a:ea typeface="ＭＳ Ｐゴシック" charset="0"/>
                <a:cs typeface="ＭＳ Ｐゴシック" charset="0"/>
              </a:rPr>
              <a:t>z</a:t>
            </a:r>
            <a:r>
              <a:rPr lang="en-US" i="1" baseline="-25000" dirty="0" err="1">
                <a:latin typeface="Calibri" charset="0"/>
                <a:ea typeface="ＭＳ Ｐゴシック" charset="0"/>
                <a:cs typeface="ＭＳ Ｐゴシック" charset="0"/>
              </a:rPr>
              <a:t>u</a:t>
            </a:r>
            <a:r>
              <a:rPr lang="en-US" i="1"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 −1</a:t>
            </a:r>
          </a:p>
          <a:p>
            <a:pPr eaLnBrk="1" hangingPunct="1"/>
            <a:r>
              <a:rPr lang="en-US" dirty="0">
                <a:latin typeface="Calibri" charset="0"/>
                <a:ea typeface="ＭＳ Ｐゴシック" charset="0"/>
                <a:cs typeface="ＭＳ Ｐゴシック" charset="0"/>
              </a:rPr>
              <a:t>From training data </a:t>
            </a:r>
            <a:r>
              <a:rPr lang="en-US" i="1" dirty="0">
                <a:latin typeface="Calibri" charset="0"/>
                <a:ea typeface="ＭＳ Ｐゴシック" charset="0"/>
                <a:cs typeface="ＭＳ Ｐゴシック" charset="0"/>
              </a:rPr>
              <a:t>S</a:t>
            </a:r>
            <a:r>
              <a:rPr lang="en-US" dirty="0">
                <a:latin typeface="Calibri" charset="0"/>
                <a:ea typeface="ＭＳ Ｐゴシック" charset="0"/>
                <a:cs typeface="ＭＳ Ｐゴシック" charset="0"/>
              </a:rPr>
              <a:t> = {</a:t>
            </a:r>
            <a:r>
              <a:rPr lang="en-US" dirty="0" err="1">
                <a:latin typeface="Calibri" charset="0"/>
                <a:ea typeface="ＭＳ Ｐゴシック" charset="0"/>
                <a:cs typeface="ＭＳ Ｐゴシック" charset="0"/>
              </a:rPr>
              <a:t>Φ</a:t>
            </a:r>
            <a:r>
              <a:rPr lang="en-US" i="1" baseline="-25000" dirty="0" err="1">
                <a:latin typeface="Calibri" charset="0"/>
                <a:ea typeface="ＭＳ Ｐゴシック" charset="0"/>
                <a:cs typeface="ＭＳ Ｐゴシック" charset="0"/>
              </a:rPr>
              <a:t>u</a:t>
            </a:r>
            <a:r>
              <a:rPr lang="en-US" dirty="0">
                <a:latin typeface="Calibri" charset="0"/>
                <a:ea typeface="ＭＳ Ｐゴシック" charset="0"/>
                <a:cs typeface="ＭＳ Ｐゴシック" charset="0"/>
              </a:rPr>
              <a:t>}, we train an SVM</a:t>
            </a:r>
          </a:p>
        </p:txBody>
      </p:sp>
      <p:sp>
        <p:nvSpPr>
          <p:cNvPr id="37891"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15.4.2</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3"/>
          <p:cNvSpPr>
            <a:spLocks noGrp="1"/>
          </p:cNvSpPr>
          <p:nvPr>
            <p:ph type="title"/>
          </p:nvPr>
        </p:nvSpPr>
        <p:spPr/>
        <p:txBody>
          <a:bodyPr/>
          <a:lstStyle/>
          <a:p>
            <a:r>
              <a:rPr lang="en-US">
                <a:latin typeface="Calibri" charset="0"/>
                <a:ea typeface="ＭＳ Ｐゴシック" charset="0"/>
                <a:cs typeface="ＭＳ Ｐゴシック" charset="0"/>
              </a:rPr>
              <a:t>Two queries in the original space</a:t>
            </a:r>
          </a:p>
        </p:txBody>
      </p:sp>
      <p:pic>
        <p:nvPicPr>
          <p:cNvPr id="3993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97025"/>
            <a:ext cx="7543800" cy="5032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3"/>
          <p:cNvSpPr>
            <a:spLocks noGrp="1"/>
          </p:cNvSpPr>
          <p:nvPr>
            <p:ph type="title"/>
          </p:nvPr>
        </p:nvSpPr>
        <p:spPr/>
        <p:txBody>
          <a:bodyPr/>
          <a:lstStyle/>
          <a:p>
            <a:r>
              <a:rPr lang="en-US">
                <a:latin typeface="Calibri" charset="0"/>
                <a:ea typeface="ＭＳ Ｐゴシック" charset="0"/>
                <a:cs typeface="ＭＳ Ｐゴシック" charset="0"/>
              </a:rPr>
              <a:t>Two queries in the pairwise space</a:t>
            </a:r>
          </a:p>
        </p:txBody>
      </p:sp>
      <p:pic>
        <p:nvPicPr>
          <p:cNvPr id="4096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7175"/>
            <a:ext cx="8610600" cy="5102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The Ranking SVM </a:t>
            </a:r>
            <a:br>
              <a:rPr lang="en-US">
                <a:latin typeface="Calibri" charset="0"/>
                <a:ea typeface="ＭＳ Ｐゴシック" charset="0"/>
                <a:cs typeface="ＭＳ Ｐゴシック" charset="0"/>
              </a:rPr>
            </a:br>
            <a:r>
              <a:rPr lang="en-US" sz="2200">
                <a:solidFill>
                  <a:srgbClr val="437085"/>
                </a:solidFill>
                <a:latin typeface="Calibri" charset="0"/>
                <a:ea typeface="ＭＳ Ｐゴシック" charset="0"/>
                <a:cs typeface="ＭＳ Ｐゴシック" charset="0"/>
              </a:rPr>
              <a:t>[Herbrich et al. 1999, 2000; Joachims et al. 2002]</a:t>
            </a:r>
          </a:p>
        </p:txBody>
      </p:sp>
      <p:sp>
        <p:nvSpPr>
          <p:cNvPr id="3" name="Content Placeholder 2"/>
          <p:cNvSpPr>
            <a:spLocks noGrp="1"/>
          </p:cNvSpPr>
          <p:nvPr>
            <p:ph idx="1"/>
          </p:nvPr>
        </p:nvSpPr>
        <p:spPr/>
        <p:txBody>
          <a:bodyPr>
            <a:normAutofit/>
          </a:bodyPr>
          <a:lstStyle/>
          <a:p>
            <a:pPr eaLnBrk="1" hangingPunct="1">
              <a:lnSpc>
                <a:spcPct val="90000"/>
              </a:lnSpc>
              <a:defRPr/>
            </a:pPr>
            <a:r>
              <a:rPr lang="en-US" dirty="0">
                <a:latin typeface="Calibri" charset="0"/>
                <a:ea typeface="ＭＳ Ｐゴシック" charset="0"/>
                <a:cs typeface="ＭＳ Ｐゴシック" charset="0"/>
              </a:rPr>
              <a:t>The SVM learning task is then like other examples that we saw before</a:t>
            </a:r>
          </a:p>
          <a:p>
            <a:pPr eaLnBrk="1" hangingPunct="1">
              <a:lnSpc>
                <a:spcPct val="90000"/>
              </a:lnSpc>
              <a:defRPr/>
            </a:pPr>
            <a:endParaRPr lang="en-US" sz="2000" dirty="0">
              <a:latin typeface="Calibri" charset="0"/>
              <a:ea typeface="ＭＳ Ｐゴシック" charset="0"/>
              <a:cs typeface="ＭＳ Ｐゴシック" charset="0"/>
            </a:endParaRPr>
          </a:p>
          <a:p>
            <a:pPr eaLnBrk="1" hangingPunct="1">
              <a:lnSpc>
                <a:spcPct val="90000"/>
              </a:lnSpc>
              <a:defRPr/>
            </a:pPr>
            <a:r>
              <a:rPr lang="en-US" dirty="0">
                <a:latin typeface="Calibri" charset="0"/>
                <a:ea typeface="ＭＳ Ｐゴシック" charset="0"/>
                <a:cs typeface="ＭＳ Ｐゴシック" charset="0"/>
              </a:rPr>
              <a:t>Find </a:t>
            </a:r>
            <a:r>
              <a:rPr lang="en-US" b="1" dirty="0">
                <a:latin typeface="Calibri" charset="0"/>
                <a:ea typeface="ＭＳ Ｐゴシック" charset="0"/>
                <a:cs typeface="ＭＳ Ｐゴシック" charset="0"/>
              </a:rPr>
              <a:t>w</a:t>
            </a:r>
            <a:r>
              <a:rPr lang="en-US" dirty="0">
                <a:latin typeface="Calibri" charset="0"/>
                <a:ea typeface="ＭＳ Ｐゴシック" charset="0"/>
                <a:cs typeface="ＭＳ Ｐゴシック" charset="0"/>
              </a:rPr>
              <a:t> and </a:t>
            </a:r>
            <a:r>
              <a:rPr lang="en-US" dirty="0" err="1">
                <a:latin typeface="Calibri" charset="0"/>
                <a:ea typeface="ＭＳ Ｐゴシック" charset="0"/>
                <a:cs typeface="ＭＳ Ｐゴシック" charset="0"/>
              </a:rPr>
              <a:t>ξ</a:t>
            </a:r>
            <a:r>
              <a:rPr lang="en-US" i="1" baseline="-25000" dirty="0" err="1">
                <a:latin typeface="Calibri" charset="0"/>
                <a:ea typeface="ＭＳ Ｐゴシック" charset="0"/>
                <a:cs typeface="ＭＳ Ｐゴシック" charset="0"/>
              </a:rPr>
              <a:t>u</a:t>
            </a:r>
            <a:r>
              <a:rPr lang="en-US" dirty="0">
                <a:latin typeface="Calibri" charset="0"/>
                <a:ea typeface="ＭＳ Ｐゴシック" charset="0"/>
                <a:cs typeface="ＭＳ Ｐゴシック" charset="0"/>
              </a:rPr>
              <a:t> ≥ 0 such that</a:t>
            </a:r>
          </a:p>
          <a:p>
            <a:pPr lvl="1" eaLnBrk="1" hangingPunct="1">
              <a:lnSpc>
                <a:spcPct val="90000"/>
              </a:lnSpc>
              <a:defRPr/>
            </a:pPr>
            <a:r>
              <a:rPr lang="en-US" dirty="0">
                <a:latin typeface="Calibri" charset="0"/>
                <a:ea typeface="ＭＳ Ｐゴシック" charset="0"/>
              </a:rPr>
              <a:t>½</a:t>
            </a:r>
            <a:r>
              <a:rPr lang="en-US" b="1" dirty="0">
                <a:latin typeface="Calibri" charset="0"/>
                <a:ea typeface="ＭＳ Ｐゴシック" charset="0"/>
              </a:rPr>
              <a:t>w</a:t>
            </a:r>
            <a:r>
              <a:rPr lang="en-US" baseline="30000" dirty="0">
                <a:latin typeface="Calibri" charset="0"/>
                <a:ea typeface="ＭＳ Ｐゴシック" charset="0"/>
              </a:rPr>
              <a:t>T</a:t>
            </a:r>
            <a:r>
              <a:rPr lang="en-US" b="1" dirty="0">
                <a:latin typeface="Calibri" charset="0"/>
                <a:ea typeface="ＭＳ Ｐゴシック" charset="0"/>
              </a:rPr>
              <a:t>w </a:t>
            </a:r>
            <a:r>
              <a:rPr lang="en-US" dirty="0">
                <a:latin typeface="Calibri" charset="0"/>
                <a:ea typeface="ＭＳ Ｐゴシック" charset="0"/>
              </a:rPr>
              <a:t>+ C </a:t>
            </a:r>
            <a:r>
              <a:rPr lang="en-US" dirty="0" err="1">
                <a:latin typeface="Calibri" charset="0"/>
                <a:ea typeface="ＭＳ Ｐゴシック" charset="0"/>
              </a:rPr>
              <a:t>Σ</a:t>
            </a:r>
            <a:r>
              <a:rPr lang="en-US" dirty="0">
                <a:latin typeface="Calibri" charset="0"/>
                <a:ea typeface="ＭＳ Ｐゴシック" charset="0"/>
              </a:rPr>
              <a:t> </a:t>
            </a:r>
            <a:r>
              <a:rPr lang="en-US" dirty="0" err="1">
                <a:latin typeface="Calibri" charset="0"/>
                <a:ea typeface="ＭＳ Ｐゴシック" charset="0"/>
              </a:rPr>
              <a:t>ξ</a:t>
            </a:r>
            <a:r>
              <a:rPr lang="en-US" i="1" baseline="-25000" dirty="0" err="1">
                <a:latin typeface="Calibri" charset="0"/>
                <a:ea typeface="ＭＳ Ｐゴシック" charset="0"/>
              </a:rPr>
              <a:t>u</a:t>
            </a:r>
            <a:r>
              <a:rPr lang="en-US" dirty="0">
                <a:latin typeface="Calibri" charset="0"/>
                <a:ea typeface="ＭＳ Ｐゴシック" charset="0"/>
              </a:rPr>
              <a:t> is minimized, and</a:t>
            </a:r>
          </a:p>
          <a:p>
            <a:pPr lvl="1" eaLnBrk="1" hangingPunct="1">
              <a:lnSpc>
                <a:spcPct val="90000"/>
              </a:lnSpc>
              <a:defRPr/>
            </a:pPr>
            <a:r>
              <a:rPr lang="en-US" dirty="0">
                <a:latin typeface="Calibri" charset="0"/>
                <a:ea typeface="ＭＳ Ｐゴシック" charset="0"/>
              </a:rPr>
              <a:t>for all </a:t>
            </a:r>
            <a:r>
              <a:rPr lang="en-US" dirty="0" err="1">
                <a:latin typeface="Calibri" charset="0"/>
                <a:ea typeface="ＭＳ Ｐゴシック" charset="0"/>
              </a:rPr>
              <a:t>Φ</a:t>
            </a:r>
            <a:r>
              <a:rPr lang="en-US" i="1" baseline="-25000" dirty="0" err="1">
                <a:latin typeface="Calibri" charset="0"/>
                <a:ea typeface="ＭＳ Ｐゴシック" charset="0"/>
              </a:rPr>
              <a:t>u</a:t>
            </a:r>
            <a:r>
              <a:rPr lang="en-US" i="1" baseline="-25000" dirty="0">
                <a:latin typeface="Calibri" charset="0"/>
                <a:ea typeface="ＭＳ Ｐゴシック" charset="0"/>
              </a:rPr>
              <a:t> </a:t>
            </a:r>
            <a:r>
              <a:rPr lang="en-US" dirty="0">
                <a:latin typeface="Calibri" charset="0"/>
                <a:ea typeface="ＭＳ Ｐゴシック" charset="0"/>
              </a:rPr>
              <a:t>such that  </a:t>
            </a:r>
            <a:r>
              <a:rPr lang="en-US" i="1" dirty="0" err="1">
                <a:latin typeface="Calibri" charset="0"/>
                <a:ea typeface="ＭＳ Ｐゴシック" charset="0"/>
              </a:rPr>
              <a:t>z</a:t>
            </a:r>
            <a:r>
              <a:rPr lang="en-US" i="1" baseline="-25000" dirty="0" err="1">
                <a:latin typeface="Calibri" charset="0"/>
                <a:ea typeface="ＭＳ Ｐゴシック" charset="0"/>
              </a:rPr>
              <a:t>u</a:t>
            </a:r>
            <a:r>
              <a:rPr lang="en-US" dirty="0">
                <a:latin typeface="Calibri" charset="0"/>
                <a:ea typeface="ＭＳ Ｐゴシック" charset="0"/>
              </a:rPr>
              <a:t> &lt; 0,   </a:t>
            </a:r>
            <a:r>
              <a:rPr lang="en-US" b="1" dirty="0" err="1">
                <a:latin typeface="Calibri" charset="0"/>
                <a:ea typeface="ＭＳ Ｐゴシック" charset="0"/>
              </a:rPr>
              <a:t>w</a:t>
            </a:r>
            <a:r>
              <a:rPr lang="en-US" dirty="0" err="1">
                <a:latin typeface="Wingdings" charset="0"/>
                <a:ea typeface="ＭＳ Ｐゴシック" charset="0"/>
                <a:cs typeface="Wingdings" charset="0"/>
              </a:rPr>
              <a:t></a:t>
            </a:r>
            <a:r>
              <a:rPr lang="en-US" dirty="0" err="1">
                <a:latin typeface="Calibri" charset="0"/>
                <a:ea typeface="ＭＳ Ｐゴシック" charset="0"/>
              </a:rPr>
              <a:t>Φ</a:t>
            </a:r>
            <a:r>
              <a:rPr lang="en-US" i="1" baseline="-25000" dirty="0" err="1">
                <a:latin typeface="Calibri" charset="0"/>
                <a:ea typeface="ＭＳ Ｐゴシック" charset="0"/>
              </a:rPr>
              <a:t>u</a:t>
            </a:r>
            <a:r>
              <a:rPr lang="en-US" i="1" baseline="-25000" dirty="0">
                <a:latin typeface="Calibri" charset="0"/>
                <a:ea typeface="ＭＳ Ｐゴシック" charset="0"/>
              </a:rPr>
              <a:t> </a:t>
            </a:r>
            <a:r>
              <a:rPr lang="en-US" dirty="0">
                <a:latin typeface="Calibri" charset="0"/>
                <a:ea typeface="ＭＳ Ｐゴシック" charset="0"/>
              </a:rPr>
              <a:t> ≥ 1 − </a:t>
            </a:r>
            <a:r>
              <a:rPr lang="en-US" dirty="0" err="1">
                <a:latin typeface="Calibri" charset="0"/>
                <a:ea typeface="ＭＳ Ｐゴシック" charset="0"/>
              </a:rPr>
              <a:t>ξ</a:t>
            </a:r>
            <a:r>
              <a:rPr lang="en-US" i="1" baseline="-25000" dirty="0" err="1">
                <a:latin typeface="Calibri" charset="0"/>
                <a:ea typeface="ＭＳ Ｐゴシック" charset="0"/>
              </a:rPr>
              <a:t>u</a:t>
            </a:r>
            <a:endParaRPr lang="en-US" i="1" baseline="-25000" dirty="0">
              <a:latin typeface="Calibri" charset="0"/>
              <a:ea typeface="ＭＳ Ｐゴシック" charset="0"/>
            </a:endParaRPr>
          </a:p>
          <a:p>
            <a:pPr lvl="1" eaLnBrk="1" hangingPunct="1">
              <a:lnSpc>
                <a:spcPct val="90000"/>
              </a:lnSpc>
              <a:buFont typeface="Wingdings" charset="0"/>
              <a:buNone/>
              <a:defRPr/>
            </a:pPr>
            <a:endParaRPr lang="en-US" i="1" baseline="-25000" dirty="0">
              <a:latin typeface="Calibri" charset="0"/>
              <a:ea typeface="ＭＳ Ｐゴシック" charset="0"/>
            </a:endParaRPr>
          </a:p>
          <a:p>
            <a:pPr eaLnBrk="1" hangingPunct="1">
              <a:lnSpc>
                <a:spcPct val="90000"/>
              </a:lnSpc>
              <a:defRPr/>
            </a:pPr>
            <a:r>
              <a:rPr lang="en-US" dirty="0">
                <a:latin typeface="Calibri" charset="0"/>
                <a:ea typeface="ＭＳ Ｐゴシック" charset="0"/>
                <a:cs typeface="ＭＳ Ｐゴシック" charset="0"/>
              </a:rPr>
              <a:t>We can just do the negative </a:t>
            </a:r>
            <a:r>
              <a:rPr lang="en-US" i="1" dirty="0" err="1">
                <a:latin typeface="Calibri" charset="0"/>
                <a:ea typeface="ＭＳ Ｐゴシック" charset="0"/>
                <a:cs typeface="ＭＳ Ｐゴシック" charset="0"/>
              </a:rPr>
              <a:t>z</a:t>
            </a:r>
            <a:r>
              <a:rPr lang="en-US" i="1" baseline="-25000" dirty="0" err="1">
                <a:latin typeface="Calibri" charset="0"/>
                <a:ea typeface="ＭＳ Ｐゴシック" charset="0"/>
                <a:cs typeface="ＭＳ Ｐゴシック" charset="0"/>
              </a:rPr>
              <a:t>u</a:t>
            </a:r>
            <a:r>
              <a:rPr lang="en-US" dirty="0">
                <a:latin typeface="Calibri" charset="0"/>
                <a:ea typeface="ＭＳ Ｐゴシック" charset="0"/>
                <a:cs typeface="ＭＳ Ｐゴシック" charset="0"/>
              </a:rPr>
              <a:t>, as ordering is antisymmetric</a:t>
            </a:r>
          </a:p>
          <a:p>
            <a:pPr eaLnBrk="1" hangingPunct="1">
              <a:lnSpc>
                <a:spcPct val="90000"/>
              </a:lnSpc>
              <a:defRPr/>
            </a:pPr>
            <a:endParaRPr lang="en-US" sz="1700" dirty="0">
              <a:latin typeface="Calibri" charset="0"/>
              <a:ea typeface="ＭＳ Ｐゴシック" charset="0"/>
              <a:cs typeface="ＭＳ Ｐゴシック" charset="0"/>
            </a:endParaRPr>
          </a:p>
          <a:p>
            <a:pPr eaLnBrk="1" hangingPunct="1">
              <a:lnSpc>
                <a:spcPct val="90000"/>
              </a:lnSpc>
              <a:defRPr/>
            </a:pPr>
            <a:r>
              <a:rPr lang="en-US" dirty="0">
                <a:latin typeface="Calibri" charset="0"/>
                <a:ea typeface="ＭＳ Ｐゴシック" charset="0"/>
                <a:cs typeface="ＭＳ Ｐゴシック" charset="0"/>
              </a:rPr>
              <a:t>You can again use </a:t>
            </a:r>
            <a:r>
              <a:rPr lang="en-US" dirty="0" err="1" smtClean="0">
                <a:latin typeface="Calibri" charset="0"/>
                <a:ea typeface="ＭＳ Ｐゴシック" charset="0"/>
                <a:cs typeface="ＭＳ Ｐゴシック" charset="0"/>
              </a:rPr>
              <a:t>libSVM</a:t>
            </a:r>
            <a:r>
              <a:rPr lang="en-US" dirty="0" smtClean="0">
                <a:latin typeface="Calibri" charset="0"/>
                <a:ea typeface="ＭＳ Ｐゴシック" charset="0"/>
                <a:cs typeface="ＭＳ Ｐゴシック" charset="0"/>
              </a:rPr>
              <a:t> or </a:t>
            </a:r>
            <a:r>
              <a:rPr lang="en-US" dirty="0" err="1" smtClean="0">
                <a:latin typeface="Calibri" charset="0"/>
                <a:ea typeface="ＭＳ Ｐゴシック" charset="0"/>
                <a:cs typeface="ＭＳ Ｐゴシック" charset="0"/>
              </a:rPr>
              <a:t>SVMlight</a:t>
            </a:r>
            <a:r>
              <a:rPr lang="en-US" dirty="0" smtClean="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(or </a:t>
            </a:r>
            <a:r>
              <a:rPr lang="en-US" dirty="0" smtClean="0">
                <a:latin typeface="Calibri" charset="0"/>
                <a:ea typeface="ＭＳ Ｐゴシック" charset="0"/>
                <a:cs typeface="ＭＳ Ｐゴシック" charset="0"/>
              </a:rPr>
              <a:t>other </a:t>
            </a:r>
            <a:r>
              <a:rPr lang="en-US" dirty="0">
                <a:latin typeface="Calibri" charset="0"/>
                <a:ea typeface="ＭＳ Ｐゴシック" charset="0"/>
                <a:cs typeface="ＭＳ Ｐゴシック" charset="0"/>
              </a:rPr>
              <a:t>SVM libraries) to train your </a:t>
            </a:r>
            <a:r>
              <a:rPr lang="en-US" dirty="0" smtClean="0">
                <a:latin typeface="Calibri" charset="0"/>
                <a:ea typeface="ＭＳ Ｐゴシック" charset="0"/>
                <a:cs typeface="ＭＳ Ｐゴシック" charset="0"/>
              </a:rPr>
              <a:t>model </a:t>
            </a:r>
            <a:r>
              <a:rPr lang="en-US" sz="2400" dirty="0" smtClean="0">
                <a:solidFill>
                  <a:schemeClr val="accent3"/>
                </a:solidFill>
                <a:latin typeface="Calibri" charset="0"/>
                <a:ea typeface="ＭＳ Ｐゴシック" charset="0"/>
                <a:cs typeface="ＭＳ Ｐゴシック" charset="0"/>
              </a:rPr>
              <a:t>(</a:t>
            </a:r>
            <a:r>
              <a:rPr lang="en-US" sz="2400" dirty="0" err="1" smtClean="0">
                <a:solidFill>
                  <a:schemeClr val="accent3"/>
                </a:solidFill>
                <a:latin typeface="Calibri" charset="0"/>
                <a:ea typeface="ＭＳ Ｐゴシック" charset="0"/>
                <a:cs typeface="ＭＳ Ｐゴシック" charset="0"/>
              </a:rPr>
              <a:t>SVMrank</a:t>
            </a:r>
            <a:r>
              <a:rPr lang="en-US" sz="2400" dirty="0" smtClean="0">
                <a:solidFill>
                  <a:schemeClr val="accent3"/>
                </a:solidFill>
                <a:latin typeface="Calibri" charset="0"/>
                <a:ea typeface="ＭＳ Ｐゴシック" charset="0"/>
                <a:cs typeface="ＭＳ Ｐゴシック" charset="0"/>
              </a:rPr>
              <a:t> specialization)</a:t>
            </a:r>
            <a:endParaRPr lang="en-US" dirty="0">
              <a:solidFill>
                <a:schemeClr val="accent3"/>
              </a:solidFill>
              <a:latin typeface="Calibri" charset="0"/>
              <a:ea typeface="ＭＳ Ｐゴシック" charset="0"/>
              <a:cs typeface="ＭＳ Ｐゴシック" charset="0"/>
            </a:endParaRPr>
          </a:p>
        </p:txBody>
      </p:sp>
      <p:sp>
        <p:nvSpPr>
          <p:cNvPr id="41987"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15.4.2</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Aside: The SVM loss function</a:t>
            </a:r>
          </a:p>
        </p:txBody>
      </p:sp>
      <p:sp>
        <p:nvSpPr>
          <p:cNvPr id="43010"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The minimization</a:t>
            </a:r>
          </a:p>
          <a:p>
            <a:pPr algn="ctr" eaLnBrk="1" hangingPunct="1">
              <a:buFont typeface="Wingdings" charset="0"/>
              <a:buNone/>
            </a:pPr>
            <a:r>
              <a:rPr lang="en-US">
                <a:latin typeface="Calibri" charset="0"/>
                <a:ea typeface="ＭＳ Ｐゴシック" charset="0"/>
                <a:cs typeface="ＭＳ Ｐゴシック" charset="0"/>
              </a:rPr>
              <a:t>min</a:t>
            </a:r>
            <a:r>
              <a:rPr lang="en-US" b="1" baseline="-25000">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½</a:t>
            </a:r>
            <a:r>
              <a:rPr lang="en-US" b="1">
                <a:latin typeface="Calibri" charset="0"/>
                <a:ea typeface="ＭＳ Ｐゴシック" charset="0"/>
                <a:cs typeface="ＭＳ Ｐゴシック" charset="0"/>
              </a:rPr>
              <a:t>w</a:t>
            </a:r>
            <a:r>
              <a:rPr lang="en-US" baseline="30000">
                <a:latin typeface="Calibri" charset="0"/>
                <a:ea typeface="ＭＳ Ｐゴシック" charset="0"/>
                <a:cs typeface="ＭＳ Ｐゴシック" charset="0"/>
              </a:rPr>
              <a:t>T</a:t>
            </a:r>
            <a:r>
              <a:rPr lang="en-US" b="1">
                <a:latin typeface="Calibri" charset="0"/>
                <a:ea typeface="ＭＳ Ｐゴシック" charset="0"/>
                <a:cs typeface="ＭＳ Ｐゴシック" charset="0"/>
              </a:rPr>
              <a:t>w </a:t>
            </a:r>
            <a:r>
              <a:rPr lang="en-US">
                <a:latin typeface="Calibri" charset="0"/>
                <a:ea typeface="ＭＳ Ｐゴシック" charset="0"/>
                <a:cs typeface="ＭＳ Ｐゴシック" charset="0"/>
              </a:rPr>
              <a:t>+ </a:t>
            </a:r>
            <a:r>
              <a:rPr lang="en-US" i="1">
                <a:latin typeface="Calibri" charset="0"/>
                <a:ea typeface="ＭＳ Ｐゴシック" charset="0"/>
                <a:cs typeface="ＭＳ Ｐゴシック" charset="0"/>
              </a:rPr>
              <a:t>C</a:t>
            </a:r>
            <a:r>
              <a:rPr lang="en-US">
                <a:latin typeface="Calibri" charset="0"/>
                <a:ea typeface="ＭＳ Ｐゴシック" charset="0"/>
                <a:cs typeface="ＭＳ Ｐゴシック" charset="0"/>
              </a:rPr>
              <a:t> Σ ξ</a:t>
            </a:r>
            <a:r>
              <a:rPr lang="en-US" i="1" baseline="-25000">
                <a:latin typeface="Calibri" charset="0"/>
                <a:ea typeface="ＭＳ Ｐゴシック" charset="0"/>
                <a:cs typeface="ＭＳ Ｐゴシック" charset="0"/>
              </a:rPr>
              <a:t>u</a:t>
            </a:r>
          </a:p>
          <a:p>
            <a:pPr marL="342900" lvl="1" indent="-342900" algn="ctr" eaLnBrk="1" hangingPunct="1">
              <a:buClr>
                <a:srgbClr val="437085"/>
              </a:buClr>
              <a:buFont typeface="Wingdings" charset="0"/>
              <a:buNone/>
            </a:pPr>
            <a:r>
              <a:rPr lang="en-US">
                <a:latin typeface="Calibri" charset="0"/>
                <a:ea typeface="ＭＳ Ｐゴシック" charset="0"/>
              </a:rPr>
              <a:t>and for all Φ</a:t>
            </a:r>
            <a:r>
              <a:rPr lang="en-US" i="1" baseline="-25000">
                <a:latin typeface="Calibri" charset="0"/>
                <a:ea typeface="ＭＳ Ｐゴシック" charset="0"/>
              </a:rPr>
              <a:t>u </a:t>
            </a:r>
            <a:r>
              <a:rPr lang="en-US">
                <a:latin typeface="Calibri" charset="0"/>
                <a:ea typeface="ＭＳ Ｐゴシック" charset="0"/>
              </a:rPr>
              <a:t>such that  </a:t>
            </a:r>
            <a:r>
              <a:rPr lang="en-US" i="1">
                <a:latin typeface="Calibri" charset="0"/>
                <a:ea typeface="ＭＳ Ｐゴシック" charset="0"/>
              </a:rPr>
              <a:t>z</a:t>
            </a:r>
            <a:r>
              <a:rPr lang="en-US" i="1" baseline="-25000">
                <a:latin typeface="Calibri" charset="0"/>
                <a:ea typeface="ＭＳ Ｐゴシック" charset="0"/>
              </a:rPr>
              <a:t>u</a:t>
            </a:r>
            <a:r>
              <a:rPr lang="en-US">
                <a:latin typeface="Calibri" charset="0"/>
                <a:ea typeface="ＭＳ Ｐゴシック" charset="0"/>
              </a:rPr>
              <a:t> &lt; 0, </a:t>
            </a:r>
            <a:r>
              <a:rPr lang="en-US" b="1">
                <a:latin typeface="Calibri" charset="0"/>
                <a:ea typeface="ＭＳ Ｐゴシック" charset="0"/>
              </a:rPr>
              <a:t>w</a:t>
            </a:r>
            <a:r>
              <a:rPr lang="en-US">
                <a:latin typeface="Wingdings" charset="0"/>
                <a:ea typeface="ＭＳ Ｐゴシック" charset="0"/>
                <a:cs typeface="Wingdings" charset="0"/>
              </a:rPr>
              <a:t></a:t>
            </a:r>
            <a:r>
              <a:rPr lang="en-US">
                <a:latin typeface="Calibri" charset="0"/>
                <a:ea typeface="ＭＳ Ｐゴシック" charset="0"/>
              </a:rPr>
              <a:t>Φ</a:t>
            </a:r>
            <a:r>
              <a:rPr lang="en-US" i="1" baseline="-25000">
                <a:latin typeface="Calibri" charset="0"/>
                <a:ea typeface="ＭＳ Ｐゴシック" charset="0"/>
              </a:rPr>
              <a:t>u </a:t>
            </a:r>
            <a:r>
              <a:rPr lang="en-US">
                <a:latin typeface="Calibri" charset="0"/>
                <a:ea typeface="ＭＳ Ｐゴシック" charset="0"/>
              </a:rPr>
              <a:t> ≥ 1 − ξ</a:t>
            </a:r>
            <a:r>
              <a:rPr lang="en-US" i="1" baseline="-25000">
                <a:latin typeface="Calibri" charset="0"/>
                <a:ea typeface="ＭＳ Ｐゴシック" charset="0"/>
              </a:rPr>
              <a:t>u</a:t>
            </a:r>
          </a:p>
          <a:p>
            <a:pPr eaLnBrk="1" hangingPunct="1"/>
            <a:r>
              <a:rPr lang="en-US">
                <a:latin typeface="Calibri" charset="0"/>
                <a:ea typeface="ＭＳ Ｐゴシック" charset="0"/>
                <a:cs typeface="ＭＳ Ｐゴシック" charset="0"/>
              </a:rPr>
              <a:t>can be rewritten as</a:t>
            </a:r>
          </a:p>
          <a:p>
            <a:pPr algn="ctr" eaLnBrk="1" hangingPunct="1">
              <a:buFont typeface="Wingdings" charset="0"/>
              <a:buNone/>
            </a:pPr>
            <a:r>
              <a:rPr lang="en-US">
                <a:latin typeface="Calibri" charset="0"/>
                <a:ea typeface="ＭＳ Ｐゴシック" charset="0"/>
                <a:cs typeface="ＭＳ Ｐゴシック" charset="0"/>
              </a:rPr>
              <a:t>min</a:t>
            </a:r>
            <a:r>
              <a:rPr lang="en-US" b="1" baseline="-25000">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(1/2</a:t>
            </a:r>
            <a:r>
              <a:rPr lang="en-US" i="1">
                <a:latin typeface="Calibri" charset="0"/>
                <a:ea typeface="ＭＳ Ｐゴシック" charset="0"/>
                <a:cs typeface="ＭＳ Ｐゴシック" charset="0"/>
              </a:rPr>
              <a:t>C</a:t>
            </a:r>
            <a:r>
              <a:rPr lang="en-US">
                <a:latin typeface="Calibri" charset="0"/>
                <a:ea typeface="ＭＳ Ｐゴシック" charset="0"/>
                <a:cs typeface="ＭＳ Ｐゴシック" charset="0"/>
              </a:rPr>
              <a:t>)</a:t>
            </a:r>
            <a:r>
              <a:rPr lang="en-US" b="1">
                <a:latin typeface="Calibri" charset="0"/>
                <a:ea typeface="ＭＳ Ｐゴシック" charset="0"/>
                <a:cs typeface="ＭＳ Ｐゴシック" charset="0"/>
              </a:rPr>
              <a:t>w</a:t>
            </a:r>
            <a:r>
              <a:rPr lang="en-US" baseline="30000">
                <a:latin typeface="Calibri" charset="0"/>
                <a:ea typeface="ＭＳ Ｐゴシック" charset="0"/>
                <a:cs typeface="ＭＳ Ｐゴシック" charset="0"/>
              </a:rPr>
              <a:t>T</a:t>
            </a:r>
            <a:r>
              <a:rPr lang="en-US" b="1">
                <a:latin typeface="Calibri" charset="0"/>
                <a:ea typeface="ＭＳ Ｐゴシック" charset="0"/>
                <a:cs typeface="ＭＳ Ｐゴシック" charset="0"/>
              </a:rPr>
              <a:t>w </a:t>
            </a:r>
            <a:r>
              <a:rPr lang="en-US">
                <a:latin typeface="Calibri" charset="0"/>
                <a:ea typeface="ＭＳ Ｐゴシック" charset="0"/>
                <a:cs typeface="ＭＳ Ｐゴシック" charset="0"/>
              </a:rPr>
              <a:t>+ Σ ξ</a:t>
            </a:r>
            <a:r>
              <a:rPr lang="en-US" i="1" baseline="-25000">
                <a:latin typeface="Calibri" charset="0"/>
                <a:ea typeface="ＭＳ Ｐゴシック" charset="0"/>
                <a:cs typeface="ＭＳ Ｐゴシック" charset="0"/>
              </a:rPr>
              <a:t>u</a:t>
            </a:r>
          </a:p>
          <a:p>
            <a:pPr marL="342900" lvl="1" indent="-342900" algn="ctr" eaLnBrk="1" hangingPunct="1">
              <a:buClr>
                <a:srgbClr val="437085"/>
              </a:buClr>
              <a:buFont typeface="Wingdings" charset="0"/>
              <a:buNone/>
            </a:pPr>
            <a:r>
              <a:rPr lang="en-US">
                <a:latin typeface="Calibri" charset="0"/>
                <a:ea typeface="ＭＳ Ｐゴシック" charset="0"/>
              </a:rPr>
              <a:t>and for all Φ</a:t>
            </a:r>
            <a:r>
              <a:rPr lang="en-US" i="1" baseline="-25000">
                <a:latin typeface="Calibri" charset="0"/>
                <a:ea typeface="ＭＳ Ｐゴシック" charset="0"/>
              </a:rPr>
              <a:t>u </a:t>
            </a:r>
            <a:r>
              <a:rPr lang="en-US">
                <a:latin typeface="Calibri" charset="0"/>
                <a:ea typeface="ＭＳ Ｐゴシック" charset="0"/>
              </a:rPr>
              <a:t>such that  </a:t>
            </a:r>
            <a:r>
              <a:rPr lang="en-US" i="1">
                <a:latin typeface="Calibri" charset="0"/>
                <a:ea typeface="ＭＳ Ｐゴシック" charset="0"/>
              </a:rPr>
              <a:t>z</a:t>
            </a:r>
            <a:r>
              <a:rPr lang="en-US" i="1" baseline="-25000">
                <a:latin typeface="Calibri" charset="0"/>
                <a:ea typeface="ＭＳ Ｐゴシック" charset="0"/>
              </a:rPr>
              <a:t>u</a:t>
            </a:r>
            <a:r>
              <a:rPr lang="en-US">
                <a:latin typeface="Calibri" charset="0"/>
                <a:ea typeface="ＭＳ Ｐゴシック" charset="0"/>
              </a:rPr>
              <a:t> &lt; 0,   ξ</a:t>
            </a:r>
            <a:r>
              <a:rPr lang="en-US" i="1" baseline="-25000">
                <a:latin typeface="Calibri" charset="0"/>
                <a:ea typeface="ＭＳ Ｐゴシック" charset="0"/>
              </a:rPr>
              <a:t>u</a:t>
            </a:r>
            <a:r>
              <a:rPr lang="en-US">
                <a:latin typeface="Calibri" charset="0"/>
                <a:ea typeface="ＭＳ Ｐゴシック" charset="0"/>
              </a:rPr>
              <a:t> ≥ 1 − (</a:t>
            </a:r>
            <a:r>
              <a:rPr lang="en-US" b="1">
                <a:latin typeface="Calibri" charset="0"/>
                <a:ea typeface="ＭＳ Ｐゴシック" charset="0"/>
              </a:rPr>
              <a:t>w</a:t>
            </a:r>
            <a:r>
              <a:rPr lang="en-US">
                <a:latin typeface="Wingdings" charset="0"/>
                <a:ea typeface="ＭＳ Ｐゴシック" charset="0"/>
                <a:cs typeface="Wingdings" charset="0"/>
              </a:rPr>
              <a:t></a:t>
            </a:r>
            <a:r>
              <a:rPr lang="en-US">
                <a:latin typeface="Calibri" charset="0"/>
                <a:ea typeface="ＭＳ Ｐゴシック" charset="0"/>
              </a:rPr>
              <a:t>Φ</a:t>
            </a:r>
            <a:r>
              <a:rPr lang="en-US" i="1" baseline="-25000">
                <a:latin typeface="Calibri" charset="0"/>
                <a:ea typeface="ＭＳ Ｐゴシック" charset="0"/>
              </a:rPr>
              <a:t>u</a:t>
            </a:r>
            <a:r>
              <a:rPr lang="en-US">
                <a:latin typeface="Calibri" charset="0"/>
                <a:ea typeface="ＭＳ Ｐゴシック" charset="0"/>
              </a:rPr>
              <a:t>)</a:t>
            </a:r>
            <a:endParaRPr lang="en-US" i="1" baseline="-25000">
              <a:latin typeface="Calibri" charset="0"/>
              <a:ea typeface="ＭＳ Ｐゴシック" charset="0"/>
            </a:endParaRPr>
          </a:p>
          <a:p>
            <a:pPr algn="ctr" eaLnBrk="1" hangingPunct="1">
              <a:buFont typeface="Wingdings" charset="0"/>
              <a:buNone/>
            </a:pPr>
            <a:endParaRPr lang="en-US" i="1" baseline="-25000">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Now, taking λ = 1/2</a:t>
            </a:r>
            <a:r>
              <a:rPr lang="en-US" i="1">
                <a:latin typeface="Calibri" charset="0"/>
                <a:ea typeface="ＭＳ Ｐゴシック" charset="0"/>
                <a:cs typeface="ＭＳ Ｐゴシック" charset="0"/>
              </a:rPr>
              <a:t>C</a:t>
            </a:r>
            <a:r>
              <a:rPr lang="en-US">
                <a:latin typeface="Calibri" charset="0"/>
                <a:ea typeface="ＭＳ Ｐゴシック" charset="0"/>
                <a:cs typeface="ＭＳ Ｐゴシック" charset="0"/>
              </a:rPr>
              <a:t>, we can reformulate this as </a:t>
            </a:r>
          </a:p>
          <a:p>
            <a:pPr algn="ctr" eaLnBrk="1" hangingPunct="1">
              <a:buFont typeface="Wingdings" charset="0"/>
              <a:buNone/>
            </a:pPr>
            <a:r>
              <a:rPr lang="en-US">
                <a:latin typeface="Calibri" charset="0"/>
                <a:ea typeface="ＭＳ Ｐゴシック" charset="0"/>
                <a:cs typeface="ＭＳ Ｐゴシック" charset="0"/>
              </a:rPr>
              <a:t>min</a:t>
            </a:r>
            <a:r>
              <a:rPr lang="en-US" b="1" baseline="-25000">
                <a:latin typeface="Calibri" charset="0"/>
                <a:ea typeface="ＭＳ Ｐゴシック" charset="0"/>
                <a:cs typeface="ＭＳ Ｐゴシック" charset="0"/>
              </a:rPr>
              <a:t>w</a:t>
            </a:r>
            <a:r>
              <a:rPr lang="en-US">
                <a:latin typeface="Calibri" charset="0"/>
                <a:ea typeface="ＭＳ Ｐゴシック" charset="0"/>
                <a:cs typeface="ＭＳ Ｐゴシック" charset="0"/>
              </a:rPr>
              <a:t> Σ [1 − (</a:t>
            </a:r>
            <a:r>
              <a:rPr lang="en-US" b="1">
                <a:latin typeface="Calibri" charset="0"/>
                <a:ea typeface="ＭＳ Ｐゴシック" charset="0"/>
                <a:cs typeface="ＭＳ Ｐゴシック" charset="0"/>
              </a:rPr>
              <a:t>w</a:t>
            </a:r>
            <a:r>
              <a:rPr lang="en-US">
                <a:latin typeface="Wingdings" charset="0"/>
                <a:ea typeface="ＭＳ Ｐゴシック" charset="0"/>
                <a:cs typeface="Wingdings" charset="0"/>
              </a:rPr>
              <a:t></a:t>
            </a:r>
            <a:r>
              <a:rPr lang="en-US">
                <a:latin typeface="Calibri" charset="0"/>
                <a:ea typeface="ＭＳ Ｐゴシック" charset="0"/>
                <a:cs typeface="ＭＳ Ｐゴシック" charset="0"/>
              </a:rPr>
              <a:t>Φ</a:t>
            </a:r>
            <a:r>
              <a:rPr lang="en-US" i="1" baseline="-25000">
                <a:latin typeface="Calibri" charset="0"/>
                <a:ea typeface="ＭＳ Ｐゴシック" charset="0"/>
                <a:cs typeface="ＭＳ Ｐゴシック" charset="0"/>
              </a:rPr>
              <a:t>u</a:t>
            </a:r>
            <a:r>
              <a:rPr lang="en-US">
                <a:latin typeface="Calibri" charset="0"/>
                <a:ea typeface="ＭＳ Ｐゴシック" charset="0"/>
                <a:cs typeface="ＭＳ Ｐゴシック" charset="0"/>
              </a:rPr>
              <a:t>)]</a:t>
            </a:r>
            <a:r>
              <a:rPr lang="en-US" baseline="-25000">
                <a:latin typeface="Calibri" charset="0"/>
                <a:ea typeface="ＭＳ Ｐゴシック" charset="0"/>
                <a:cs typeface="ＭＳ Ｐゴシック" charset="0"/>
              </a:rPr>
              <a:t>+</a:t>
            </a:r>
            <a:r>
              <a:rPr lang="en-US">
                <a:latin typeface="Calibri" charset="0"/>
                <a:ea typeface="ＭＳ Ｐゴシック" charset="0"/>
                <a:cs typeface="ＭＳ Ｐゴシック" charset="0"/>
              </a:rPr>
              <a:t> + λ</a:t>
            </a:r>
            <a:r>
              <a:rPr lang="en-US" b="1">
                <a:latin typeface="Calibri" charset="0"/>
                <a:ea typeface="ＭＳ Ｐゴシック" charset="0"/>
                <a:cs typeface="ＭＳ Ｐゴシック" charset="0"/>
              </a:rPr>
              <a:t>w</a:t>
            </a:r>
            <a:r>
              <a:rPr lang="en-US" baseline="30000">
                <a:latin typeface="Calibri" charset="0"/>
                <a:ea typeface="ＭＳ Ｐゴシック" charset="0"/>
                <a:cs typeface="ＭＳ Ｐゴシック" charset="0"/>
              </a:rPr>
              <a:t>T</a:t>
            </a:r>
            <a:r>
              <a:rPr lang="en-US" b="1">
                <a:latin typeface="Calibri" charset="0"/>
                <a:ea typeface="ＭＳ Ｐゴシック" charset="0"/>
                <a:cs typeface="ＭＳ Ｐゴシック" charset="0"/>
              </a:rPr>
              <a:t>w</a:t>
            </a:r>
            <a:endParaRPr lang="en-US" i="1" baseline="-25000">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Where []</a:t>
            </a:r>
            <a:r>
              <a:rPr lang="en-US" baseline="-25000">
                <a:latin typeface="Calibri" charset="0"/>
                <a:ea typeface="ＭＳ Ｐゴシック" charset="0"/>
                <a:cs typeface="ＭＳ Ｐゴシック" charset="0"/>
              </a:rPr>
              <a:t>+</a:t>
            </a:r>
            <a:r>
              <a:rPr lang="en-US">
                <a:latin typeface="Calibri" charset="0"/>
                <a:ea typeface="ＭＳ Ｐゴシック" charset="0"/>
                <a:cs typeface="ＭＳ Ｐゴシック" charset="0"/>
              </a:rPr>
              <a:t> is the positive part (0 if a term is negative)</a:t>
            </a:r>
          </a:p>
          <a:p>
            <a:pPr algn="ctr" eaLnBrk="1" hangingPunct="1">
              <a:buFont typeface="Wingdings" charset="0"/>
              <a:buNone/>
            </a:pPr>
            <a:endParaRPr lang="en-US" i="1" baseline="-25000">
              <a:latin typeface="Calibri" charset="0"/>
              <a:ea typeface="ＭＳ Ｐゴシック" charset="0"/>
              <a:cs typeface="ＭＳ Ｐゴシック" charset="0"/>
            </a:endParaRPr>
          </a:p>
          <a:p>
            <a:pPr algn="ctr" eaLnBrk="1" hangingPunct="1">
              <a:buFont typeface="Wingdings" charset="0"/>
              <a:buNone/>
            </a:pPr>
            <a:endParaRPr lang="en-US" i="1" baseline="-25000">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Aside: The SVM loss function</a:t>
            </a:r>
          </a:p>
        </p:txBody>
      </p:sp>
      <p:sp>
        <p:nvSpPr>
          <p:cNvPr id="44034"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The reformulation</a:t>
            </a:r>
          </a:p>
          <a:p>
            <a:pPr algn="ctr" eaLnBrk="1" hangingPunct="1">
              <a:buFont typeface="Wingdings" charset="0"/>
              <a:buNone/>
            </a:pPr>
            <a:r>
              <a:rPr lang="en-US" dirty="0" err="1">
                <a:latin typeface="Calibri" charset="0"/>
                <a:ea typeface="ＭＳ Ｐゴシック" charset="0"/>
                <a:cs typeface="ＭＳ Ｐゴシック" charset="0"/>
              </a:rPr>
              <a:t>min</a:t>
            </a:r>
            <a:r>
              <a:rPr lang="en-US" b="1" baseline="-25000" dirty="0" err="1">
                <a:latin typeface="Calibri" charset="0"/>
                <a:ea typeface="ＭＳ Ｐゴシック" charset="0"/>
                <a:cs typeface="ＭＳ Ｐゴシック" charset="0"/>
              </a:rPr>
              <a:t>w</a:t>
            </a:r>
            <a:r>
              <a:rPr lang="en-US"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Σ</a:t>
            </a:r>
            <a:r>
              <a:rPr lang="en-US" dirty="0">
                <a:latin typeface="Calibri" charset="0"/>
                <a:ea typeface="ＭＳ Ｐゴシック" charset="0"/>
                <a:cs typeface="ＭＳ Ｐゴシック" charset="0"/>
              </a:rPr>
              <a:t> [1 − (</a:t>
            </a:r>
            <a:r>
              <a:rPr lang="en-US" b="1" dirty="0" err="1">
                <a:latin typeface="Calibri" charset="0"/>
                <a:ea typeface="ＭＳ Ｐゴシック" charset="0"/>
                <a:cs typeface="ＭＳ Ｐゴシック" charset="0"/>
              </a:rPr>
              <a:t>w</a:t>
            </a:r>
            <a:r>
              <a:rPr lang="en-US" dirty="0" err="1">
                <a:latin typeface="Wingdings" charset="0"/>
                <a:ea typeface="ＭＳ Ｐゴシック" charset="0"/>
                <a:cs typeface="Wingdings" charset="0"/>
              </a:rPr>
              <a:t></a:t>
            </a:r>
            <a:r>
              <a:rPr lang="en-US" dirty="0" err="1">
                <a:latin typeface="Calibri" charset="0"/>
                <a:ea typeface="ＭＳ Ｐゴシック" charset="0"/>
                <a:cs typeface="ＭＳ Ｐゴシック" charset="0"/>
              </a:rPr>
              <a:t>Φ</a:t>
            </a:r>
            <a:r>
              <a:rPr lang="en-US" i="1" baseline="-25000" dirty="0" err="1">
                <a:latin typeface="Calibri" charset="0"/>
                <a:ea typeface="ＭＳ Ｐゴシック" charset="0"/>
                <a:cs typeface="ＭＳ Ｐゴシック" charset="0"/>
              </a:rPr>
              <a:t>u</a:t>
            </a:r>
            <a:r>
              <a:rPr lang="en-US" dirty="0">
                <a:latin typeface="Calibri" charset="0"/>
                <a:ea typeface="ＭＳ Ｐゴシック" charset="0"/>
                <a:cs typeface="ＭＳ Ｐゴシック" charset="0"/>
              </a:rPr>
              <a:t>)]</a:t>
            </a:r>
            <a:r>
              <a:rPr lang="en-US" baseline="-25000" dirty="0">
                <a:latin typeface="Calibri" charset="0"/>
                <a:ea typeface="ＭＳ Ｐゴシック" charset="0"/>
                <a:cs typeface="ＭＳ Ｐゴシック" charset="0"/>
              </a:rPr>
              <a:t>+</a:t>
            </a:r>
            <a:r>
              <a:rPr lang="en-US" dirty="0">
                <a:latin typeface="Calibri" charset="0"/>
                <a:ea typeface="ＭＳ Ｐゴシック" charset="0"/>
                <a:cs typeface="ＭＳ Ｐゴシック" charset="0"/>
              </a:rPr>
              <a:t> + </a:t>
            </a:r>
            <a:r>
              <a:rPr lang="en-US" dirty="0" err="1">
                <a:latin typeface="Calibri" charset="0"/>
                <a:ea typeface="ＭＳ Ｐゴシック" charset="0"/>
                <a:cs typeface="ＭＳ Ｐゴシック" charset="0"/>
              </a:rPr>
              <a:t>λ</a:t>
            </a:r>
            <a:r>
              <a:rPr lang="en-US" b="1" dirty="0" err="1">
                <a:latin typeface="Calibri" charset="0"/>
                <a:ea typeface="ＭＳ Ｐゴシック" charset="0"/>
                <a:cs typeface="ＭＳ Ｐゴシック" charset="0"/>
              </a:rPr>
              <a:t>w</a:t>
            </a:r>
            <a:r>
              <a:rPr lang="en-US" baseline="30000" dirty="0" err="1">
                <a:latin typeface="Calibri" charset="0"/>
                <a:ea typeface="ＭＳ Ｐゴシック" charset="0"/>
                <a:cs typeface="ＭＳ Ｐゴシック" charset="0"/>
              </a:rPr>
              <a:t>T</a:t>
            </a:r>
            <a:r>
              <a:rPr lang="en-US" b="1" dirty="0" err="1">
                <a:latin typeface="Calibri" charset="0"/>
                <a:ea typeface="ＭＳ Ｐゴシック" charset="0"/>
                <a:cs typeface="ＭＳ Ｐゴシック" charset="0"/>
              </a:rPr>
              <a:t>w</a:t>
            </a:r>
            <a:endParaRPr lang="en-US" i="1" baseline="-25000"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shows that an SVM can be thought of as having an empirical </a:t>
            </a:r>
            <a:r>
              <a:rPr lang="en-US" b="1" dirty="0">
                <a:latin typeface="Calibri" charset="0"/>
                <a:ea typeface="ＭＳ Ｐゴシック" charset="0"/>
                <a:cs typeface="ＭＳ Ｐゴシック" charset="0"/>
              </a:rPr>
              <a:t>“hinge” loss</a:t>
            </a:r>
            <a:r>
              <a:rPr lang="en-US" dirty="0">
                <a:latin typeface="Calibri" charset="0"/>
                <a:ea typeface="ＭＳ Ｐゴシック" charset="0"/>
                <a:cs typeface="ＭＳ Ｐゴシック" charset="0"/>
              </a:rPr>
              <a:t> combined with a </a:t>
            </a:r>
            <a:r>
              <a:rPr lang="en-US" b="1" dirty="0">
                <a:latin typeface="Calibri" charset="0"/>
                <a:ea typeface="ＭＳ Ｐゴシック" charset="0"/>
                <a:cs typeface="ＭＳ Ｐゴシック" charset="0"/>
              </a:rPr>
              <a:t>weight </a:t>
            </a:r>
            <a:r>
              <a:rPr lang="en-US" b="1" dirty="0" err="1" smtClean="0">
                <a:latin typeface="Calibri" charset="0"/>
                <a:ea typeface="ＭＳ Ｐゴシック" charset="0"/>
                <a:cs typeface="ＭＳ Ｐゴシック" charset="0"/>
              </a:rPr>
              <a:t>regularizer</a:t>
            </a:r>
            <a:r>
              <a:rPr lang="en-US" b="1" dirty="0" smtClean="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(smaller weights are preferred)</a:t>
            </a:r>
            <a:endParaRPr lang="en-US" b="1" dirty="0">
              <a:latin typeface="Calibri" charset="0"/>
              <a:ea typeface="ＭＳ Ｐゴシック" charset="0"/>
              <a:cs typeface="ＭＳ Ｐゴシック" charset="0"/>
            </a:endParaRPr>
          </a:p>
          <a:p>
            <a:pPr algn="ctr" eaLnBrk="1" hangingPunct="1">
              <a:buFont typeface="Wingdings" charset="0"/>
              <a:buNone/>
            </a:pPr>
            <a:endParaRPr lang="en-US" i="1" baseline="-25000" dirty="0">
              <a:latin typeface="Calibri" charset="0"/>
              <a:ea typeface="ＭＳ Ｐゴシック" charset="0"/>
              <a:cs typeface="ＭＳ Ｐゴシック" charset="0"/>
            </a:endParaRPr>
          </a:p>
          <a:p>
            <a:pPr algn="ctr" eaLnBrk="1" hangingPunct="1">
              <a:buFont typeface="Wingdings" charset="0"/>
              <a:buNone/>
            </a:pPr>
            <a:endParaRPr lang="en-US" i="1" baseline="-25000" dirty="0">
              <a:latin typeface="Calibri" charset="0"/>
              <a:ea typeface="ＭＳ Ｐゴシック" charset="0"/>
              <a:cs typeface="ＭＳ Ｐゴシック" charset="0"/>
            </a:endParaRPr>
          </a:p>
        </p:txBody>
      </p:sp>
      <p:cxnSp>
        <p:nvCxnSpPr>
          <p:cNvPr id="5" name="Straight Connector 4"/>
          <p:cNvCxnSpPr/>
          <p:nvPr/>
        </p:nvCxnSpPr>
        <p:spPr>
          <a:xfrm rot="5400000">
            <a:off x="3352801" y="5256212"/>
            <a:ext cx="1524000" cy="3175"/>
          </a:xfrm>
          <a:prstGeom prst="line">
            <a:avLst/>
          </a:prstGeom>
          <a:ln>
            <a:head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362200" y="6019800"/>
            <a:ext cx="3810000" cy="1588"/>
          </a:xfrm>
          <a:prstGeom prst="line">
            <a:avLst/>
          </a:prstGeom>
          <a:ln>
            <a:tailEnd type="arrow"/>
          </a:ln>
        </p:spPr>
        <p:style>
          <a:lnRef idx="2">
            <a:schemeClr val="accent1"/>
          </a:lnRef>
          <a:fillRef idx="0">
            <a:schemeClr val="accent1"/>
          </a:fillRef>
          <a:effectRef idx="1">
            <a:schemeClr val="accent1"/>
          </a:effectRef>
          <a:fontRef idx="minor">
            <a:schemeClr val="tx1"/>
          </a:fontRef>
        </p:style>
      </p:cxnSp>
      <p:sp>
        <p:nvSpPr>
          <p:cNvPr id="44037" name="TextBox 7"/>
          <p:cNvSpPr txBox="1">
            <a:spLocks noChangeArrowheads="1"/>
          </p:cNvSpPr>
          <p:nvPr/>
        </p:nvSpPr>
        <p:spPr bwMode="auto">
          <a:xfrm>
            <a:off x="4495800" y="4495800"/>
            <a:ext cx="5842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Loss</a:t>
            </a:r>
          </a:p>
        </p:txBody>
      </p:sp>
      <p:sp>
        <p:nvSpPr>
          <p:cNvPr id="44038" name="TextBox 8"/>
          <p:cNvSpPr txBox="1">
            <a:spLocks noChangeArrowheads="1"/>
          </p:cNvSpPr>
          <p:nvPr/>
        </p:nvSpPr>
        <p:spPr bwMode="auto">
          <a:xfrm>
            <a:off x="4387850" y="6030913"/>
            <a:ext cx="1458913"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1            </a:t>
            </a:r>
            <a:r>
              <a:rPr lang="en-US" sz="1800" b="1">
                <a:latin typeface="Calibri" charset="0"/>
              </a:rPr>
              <a:t>w</a:t>
            </a:r>
            <a:r>
              <a:rPr lang="en-US" sz="1800">
                <a:latin typeface="Wingdings" charset="0"/>
                <a:cs typeface="Wingdings" charset="0"/>
              </a:rPr>
              <a:t></a:t>
            </a:r>
            <a:r>
              <a:rPr lang="en-US" sz="1800">
                <a:latin typeface="Calibri" charset="0"/>
              </a:rPr>
              <a:t>Φ</a:t>
            </a:r>
            <a:r>
              <a:rPr lang="en-US" sz="1800" i="1" baseline="-25000">
                <a:latin typeface="Calibri" charset="0"/>
              </a:rPr>
              <a:t>u</a:t>
            </a:r>
            <a:endParaRPr lang="en-US" sz="1800">
              <a:latin typeface="Calibri" charset="0"/>
            </a:endParaRPr>
          </a:p>
        </p:txBody>
      </p:sp>
      <p:cxnSp>
        <p:nvCxnSpPr>
          <p:cNvPr id="11" name="Straight Connector 10"/>
          <p:cNvCxnSpPr/>
          <p:nvPr/>
        </p:nvCxnSpPr>
        <p:spPr>
          <a:xfrm rot="16200000" flipV="1">
            <a:off x="3085306" y="4609307"/>
            <a:ext cx="1449387" cy="1371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495800" y="6019800"/>
            <a:ext cx="1327150" cy="1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Down Arrow Callout 9"/>
          <p:cNvSpPr/>
          <p:nvPr/>
        </p:nvSpPr>
        <p:spPr>
          <a:xfrm>
            <a:off x="3733800" y="1676400"/>
            <a:ext cx="1447800" cy="533400"/>
          </a:xfrm>
          <a:prstGeom prst="downArrowCallou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Hinge loss</a:t>
            </a:r>
          </a:p>
        </p:txBody>
      </p:sp>
      <p:sp>
        <p:nvSpPr>
          <p:cNvPr id="12" name="Down Arrow Callout 11"/>
          <p:cNvSpPr/>
          <p:nvPr/>
        </p:nvSpPr>
        <p:spPr>
          <a:xfrm>
            <a:off x="5257800" y="1676400"/>
            <a:ext cx="2133600" cy="533400"/>
          </a:xfrm>
          <a:prstGeom prst="downArrowCallou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err="1">
                <a:solidFill>
                  <a:srgbClr val="FFFFFF"/>
                </a:solidFill>
                <a:latin typeface="Calibri" charset="0"/>
                <a:ea typeface="ＭＳ Ｐゴシック" charset="0"/>
                <a:cs typeface="ＭＳ Ｐゴシック" charset="0"/>
              </a:rPr>
              <a:t>Regularizer</a:t>
            </a:r>
            <a:r>
              <a:rPr lang="en-US" dirty="0">
                <a:solidFill>
                  <a:srgbClr val="FFFFFF"/>
                </a:solidFill>
                <a:latin typeface="Calibri" charset="0"/>
                <a:ea typeface="ＭＳ Ｐゴシック" charset="0"/>
                <a:cs typeface="ＭＳ Ｐゴシック" charset="0"/>
              </a:rPr>
              <a:t> </a:t>
            </a:r>
            <a:r>
              <a:rPr lang="en-US" dirty="0" smtClean="0">
                <a:solidFill>
                  <a:srgbClr val="FFFFFF"/>
                </a:solidFill>
                <a:latin typeface="Calibri" charset="0"/>
                <a:ea typeface="ＭＳ Ｐゴシック" charset="0"/>
                <a:cs typeface="ＭＳ Ｐゴシック" charset="0"/>
              </a:rPr>
              <a:t>of </a:t>
            </a:r>
            <a:r>
              <a:rPr lang="ru-RU" dirty="0" smtClean="0">
                <a:solidFill>
                  <a:srgbClr val="FFFFFF"/>
                </a:solidFill>
                <a:latin typeface="Calibri" charset="0"/>
                <a:ea typeface="ＭＳ Ｐゴシック" charset="0"/>
                <a:cs typeface="ＭＳ Ｐゴシック" charset="0"/>
              </a:rPr>
              <a:t>‖</a:t>
            </a:r>
            <a:r>
              <a:rPr lang="en-US" b="1" dirty="0">
                <a:solidFill>
                  <a:srgbClr val="FFFFFF"/>
                </a:solidFill>
                <a:latin typeface="Calibri" charset="0"/>
                <a:ea typeface="ＭＳ Ｐゴシック" charset="0"/>
                <a:cs typeface="ＭＳ Ｐゴシック" charset="0"/>
              </a:rPr>
              <a:t>w</a:t>
            </a:r>
            <a:r>
              <a:rPr lang="ru-RU" dirty="0">
                <a:solidFill>
                  <a:srgbClr val="FFFFFF"/>
                </a:solidFill>
                <a:latin typeface="Calibri" charset="0"/>
                <a:ea typeface="ＭＳ Ｐゴシック" charset="0"/>
                <a:cs typeface="ＭＳ Ｐゴシック" charset="0"/>
              </a:rPr>
              <a:t>‖</a:t>
            </a:r>
            <a:endParaRPr lang="en-US" dirty="0">
              <a:solidFill>
                <a:srgbClr val="FFFFFF"/>
              </a:solidFill>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Adapting the Ranking SVM for (successful) Information Retrieval</a:t>
            </a:r>
          </a:p>
        </p:txBody>
      </p:sp>
      <p:sp>
        <p:nvSpPr>
          <p:cNvPr id="45058" name="Content Placeholder 4"/>
          <p:cNvSpPr>
            <a:spLocks noGrp="1"/>
          </p:cNvSpPr>
          <p:nvPr>
            <p:ph idx="1"/>
          </p:nvPr>
        </p:nvSpPr>
        <p:spPr/>
        <p:txBody>
          <a:bodyPr/>
          <a:lstStyle/>
          <a:p>
            <a:pPr eaLnBrk="1" hangingPunct="1">
              <a:buFont typeface="Wingdings" charset="0"/>
              <a:buNone/>
            </a:pPr>
            <a:r>
              <a:rPr lang="en-US" sz="2400" dirty="0">
                <a:solidFill>
                  <a:srgbClr val="357E69"/>
                </a:solidFill>
                <a:latin typeface="Calibri" charset="0"/>
                <a:ea typeface="ＭＳ Ｐゴシック" charset="0"/>
                <a:cs typeface="ＭＳ Ｐゴシック" charset="0"/>
              </a:rPr>
              <a:t>[</a:t>
            </a:r>
            <a:r>
              <a:rPr lang="en-US" sz="2400" dirty="0" err="1">
                <a:solidFill>
                  <a:srgbClr val="357E69"/>
                </a:solidFill>
                <a:latin typeface="Calibri" charset="0"/>
                <a:ea typeface="ＭＳ Ｐゴシック" charset="0"/>
                <a:cs typeface="ＭＳ Ｐゴシック" charset="0"/>
              </a:rPr>
              <a:t>Yunbo</a:t>
            </a:r>
            <a:r>
              <a:rPr lang="en-US" sz="2400" dirty="0">
                <a:solidFill>
                  <a:srgbClr val="357E69"/>
                </a:solidFill>
                <a:latin typeface="Calibri" charset="0"/>
                <a:ea typeface="ＭＳ Ｐゴシック" charset="0"/>
                <a:cs typeface="ＭＳ Ｐゴシック" charset="0"/>
              </a:rPr>
              <a:t> Cao, Jun Xu, Tie-Yan Liu, Hang Li, </a:t>
            </a:r>
            <a:r>
              <a:rPr lang="en-US" sz="2400" dirty="0" err="1">
                <a:solidFill>
                  <a:srgbClr val="357E69"/>
                </a:solidFill>
                <a:latin typeface="Calibri" charset="0"/>
                <a:ea typeface="ＭＳ Ｐゴシック" charset="0"/>
                <a:cs typeface="ＭＳ Ｐゴシック" charset="0"/>
              </a:rPr>
              <a:t>Yalou</a:t>
            </a:r>
            <a:r>
              <a:rPr lang="en-US" sz="2400" dirty="0">
                <a:solidFill>
                  <a:srgbClr val="357E69"/>
                </a:solidFill>
                <a:latin typeface="Calibri" charset="0"/>
                <a:ea typeface="ＭＳ Ｐゴシック" charset="0"/>
                <a:cs typeface="ＭＳ Ｐゴシック" charset="0"/>
              </a:rPr>
              <a:t> Huang, Hsiao-</a:t>
            </a:r>
            <a:r>
              <a:rPr lang="en-US" sz="2400" dirty="0" err="1">
                <a:solidFill>
                  <a:srgbClr val="357E69"/>
                </a:solidFill>
                <a:latin typeface="Calibri" charset="0"/>
                <a:ea typeface="ＭＳ Ｐゴシック" charset="0"/>
                <a:cs typeface="ＭＳ Ｐゴシック" charset="0"/>
              </a:rPr>
              <a:t>Wuen</a:t>
            </a:r>
            <a:r>
              <a:rPr lang="en-US" sz="2400" dirty="0">
                <a:solidFill>
                  <a:srgbClr val="357E69"/>
                </a:solidFill>
                <a:latin typeface="Calibri" charset="0"/>
                <a:ea typeface="ＭＳ Ｐゴシック" charset="0"/>
                <a:cs typeface="ＭＳ Ｐゴシック" charset="0"/>
              </a:rPr>
              <a:t> Hon SIGIR 2006]</a:t>
            </a:r>
          </a:p>
          <a:p>
            <a:pPr eaLnBrk="1" hangingPunct="1"/>
            <a:r>
              <a:rPr lang="en-US" dirty="0">
                <a:latin typeface="Calibri" charset="0"/>
                <a:ea typeface="ＭＳ Ｐゴシック" charset="0"/>
                <a:cs typeface="ＭＳ Ｐゴシック" charset="0"/>
              </a:rPr>
              <a:t>A Ranking SVM model already works well</a:t>
            </a:r>
          </a:p>
          <a:p>
            <a:pPr lvl="1" eaLnBrk="1" hangingPunct="1"/>
            <a:r>
              <a:rPr lang="en-US" dirty="0">
                <a:latin typeface="Calibri" charset="0"/>
                <a:ea typeface="ＭＳ Ｐゴシック" charset="0"/>
              </a:rPr>
              <a:t>Using things like vector space model scores as features </a:t>
            </a:r>
          </a:p>
          <a:p>
            <a:pPr lvl="1" eaLnBrk="1" hangingPunct="1"/>
            <a:r>
              <a:rPr lang="en-US" dirty="0">
                <a:latin typeface="Calibri" charset="0"/>
                <a:ea typeface="ＭＳ Ｐゴシック" charset="0"/>
              </a:rPr>
              <a:t>As we shall see, it outperforms </a:t>
            </a:r>
            <a:r>
              <a:rPr lang="en-US" dirty="0" smtClean="0">
                <a:latin typeface="Calibri" charset="0"/>
                <a:ea typeface="ＭＳ Ｐゴシック" charset="0"/>
              </a:rPr>
              <a:t>standard IR </a:t>
            </a:r>
            <a:r>
              <a:rPr lang="en-US" dirty="0">
                <a:latin typeface="Calibri" charset="0"/>
                <a:ea typeface="ＭＳ Ｐゴシック" charset="0"/>
              </a:rPr>
              <a:t>in evaluations</a:t>
            </a:r>
          </a:p>
          <a:p>
            <a:pPr eaLnBrk="1" hangingPunct="1"/>
            <a:r>
              <a:rPr lang="en-US" dirty="0">
                <a:latin typeface="Calibri" charset="0"/>
                <a:ea typeface="ＭＳ Ｐゴシック" charset="0"/>
                <a:cs typeface="ＭＳ Ｐゴシック" charset="0"/>
              </a:rPr>
              <a:t>But it does not model important aspects of practical IR well </a:t>
            </a:r>
          </a:p>
          <a:p>
            <a:pPr eaLnBrk="1" hangingPunct="1"/>
            <a:r>
              <a:rPr lang="en-US" dirty="0">
                <a:latin typeface="Calibri" charset="0"/>
                <a:ea typeface="ＭＳ Ｐゴシック" charset="0"/>
                <a:cs typeface="ＭＳ Ｐゴシック" charset="0"/>
              </a:rPr>
              <a:t>This paper addresses two customizations of the Ranking SVM to fit an IR utility model</a:t>
            </a:r>
          </a:p>
          <a:p>
            <a:pPr eaLnBrk="1" hangingPunct="1"/>
            <a:endParaRPr lang="en-US" dirty="0">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dirty="0">
                <a:latin typeface="Calibri" charset="0"/>
                <a:ea typeface="ＭＳ Ｐゴシック" charset="0"/>
                <a:cs typeface="ＭＳ Ｐゴシック" charset="0"/>
              </a:rPr>
              <a:t>The ranking SVM fails to model the IR problem </a:t>
            </a:r>
            <a:r>
              <a:rPr lang="en-US" sz="3600" dirty="0" smtClean="0">
                <a:latin typeface="Calibri" charset="0"/>
                <a:ea typeface="ＭＳ Ｐゴシック" charset="0"/>
                <a:cs typeface="ＭＳ Ｐゴシック" charset="0"/>
              </a:rPr>
              <a:t>well …</a:t>
            </a:r>
            <a:endParaRPr lang="en-US" sz="3600" dirty="0">
              <a:latin typeface="Calibri" charset="0"/>
              <a:ea typeface="ＭＳ Ｐゴシック" charset="0"/>
              <a:cs typeface="ＭＳ Ｐゴシック" charset="0"/>
            </a:endParaRPr>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US" dirty="0" smtClean="0">
                <a:ea typeface="+mn-ea"/>
                <a:cs typeface="+mn-cs"/>
              </a:rPr>
              <a:t>Correctly ordering the most relevant documents is crucial to the success of an IR system, while </a:t>
            </a:r>
            <a:r>
              <a:rPr lang="en-US" dirty="0" err="1" smtClean="0">
                <a:ea typeface="+mn-ea"/>
                <a:cs typeface="+mn-cs"/>
              </a:rPr>
              <a:t>misordering</a:t>
            </a:r>
            <a:r>
              <a:rPr lang="en-US" dirty="0" smtClean="0">
                <a:ea typeface="+mn-ea"/>
                <a:cs typeface="+mn-cs"/>
              </a:rPr>
              <a:t> less relevant results matters little</a:t>
            </a:r>
          </a:p>
          <a:p>
            <a:pPr lvl="1" eaLnBrk="1" fontAlgn="auto" hangingPunct="1">
              <a:spcAft>
                <a:spcPts val="0"/>
              </a:spcAft>
              <a:buFont typeface="Wingdings" charset="2"/>
              <a:buChar char="§"/>
              <a:defRPr/>
            </a:pPr>
            <a:r>
              <a:rPr lang="en-US" dirty="0" smtClean="0">
                <a:ea typeface="+mn-ea"/>
              </a:rPr>
              <a:t>The ranking SVM considers all ordering violations as the same</a:t>
            </a:r>
          </a:p>
          <a:p>
            <a:pPr marL="514350" indent="-514350" eaLnBrk="1" fontAlgn="auto" hangingPunct="1">
              <a:spcAft>
                <a:spcPts val="0"/>
              </a:spcAft>
              <a:buFont typeface="+mj-lt"/>
              <a:buAutoNum type="arabicPeriod"/>
              <a:defRPr/>
            </a:pPr>
            <a:r>
              <a:rPr lang="en-US" dirty="0" smtClean="0">
                <a:ea typeface="+mn-ea"/>
                <a:cs typeface="+mn-cs"/>
              </a:rPr>
              <a:t>Some queries have many (somewhat) relevant documents, and other queries few.  If we treat all pairs of results for queries equally, queries with many results will dominate the learning</a:t>
            </a:r>
          </a:p>
          <a:p>
            <a:pPr marL="914400" lvl="1" indent="-514350" eaLnBrk="1" fontAlgn="auto" hangingPunct="1">
              <a:spcAft>
                <a:spcPts val="0"/>
              </a:spcAft>
              <a:buFont typeface="Wingdings" charset="2"/>
              <a:buChar char="§"/>
              <a:defRPr/>
            </a:pPr>
            <a:r>
              <a:rPr lang="en-US" dirty="0" smtClean="0">
                <a:ea typeface="+mn-ea"/>
              </a:rPr>
              <a:t>But actually queries with few relevant results are at least as important to do well 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dirty="0" smtClean="0">
                <a:latin typeface="Calibri" charset="0"/>
                <a:ea typeface="ＭＳ Ｐゴシック" charset="0"/>
                <a:cs typeface="ＭＳ Ｐゴシック" charset="0"/>
              </a:rPr>
              <a:t>Experiments use </a:t>
            </a:r>
            <a:r>
              <a:rPr lang="en-US" dirty="0">
                <a:latin typeface="Calibri" charset="0"/>
                <a:ea typeface="ＭＳ Ｐゴシック" charset="0"/>
                <a:cs typeface="ＭＳ Ｐゴシック" charset="0"/>
              </a:rPr>
              <a:t>LETOR test collection</a:t>
            </a:r>
          </a:p>
        </p:txBody>
      </p:sp>
      <p:sp>
        <p:nvSpPr>
          <p:cNvPr id="3" name="Content Placeholder 2"/>
          <p:cNvSpPr>
            <a:spLocks noGrp="1"/>
          </p:cNvSpPr>
          <p:nvPr>
            <p:ph idx="1"/>
          </p:nvPr>
        </p:nvSpPr>
        <p:spPr/>
        <p:txBody>
          <a:bodyPr rtlCol="0">
            <a:normAutofit fontScale="85000" lnSpcReduction="10000"/>
          </a:bodyPr>
          <a:lstStyle/>
          <a:p>
            <a:pPr eaLnBrk="1" fontAlgn="auto" hangingPunct="1">
              <a:spcAft>
                <a:spcPts val="0"/>
              </a:spcAft>
              <a:buFont typeface="Wingdings" charset="2"/>
              <a:buChar char="§"/>
              <a:defRPr/>
            </a:pPr>
            <a:r>
              <a:rPr lang="en-US" sz="2100" dirty="0">
                <a:latin typeface="Arial Narrow" charset="0"/>
                <a:ea typeface="Arial Narrow" charset="0"/>
                <a:cs typeface="Arial Narrow" charset="0"/>
              </a:rPr>
              <a:t>https://</a:t>
            </a:r>
            <a:r>
              <a:rPr lang="en-US" sz="2100" dirty="0" err="1">
                <a:latin typeface="Arial Narrow" charset="0"/>
                <a:ea typeface="Arial Narrow" charset="0"/>
                <a:cs typeface="Arial Narrow" charset="0"/>
              </a:rPr>
              <a:t>www.microsoft.com</a:t>
            </a:r>
            <a:r>
              <a:rPr lang="en-US" sz="2100" dirty="0">
                <a:latin typeface="Arial Narrow" charset="0"/>
                <a:ea typeface="Arial Narrow" charset="0"/>
                <a:cs typeface="Arial Narrow" charset="0"/>
              </a:rPr>
              <a:t>/</a:t>
            </a:r>
            <a:r>
              <a:rPr lang="en-US" sz="2100" dirty="0" err="1">
                <a:latin typeface="Arial Narrow" charset="0"/>
                <a:ea typeface="Arial Narrow" charset="0"/>
                <a:cs typeface="Arial Narrow" charset="0"/>
              </a:rPr>
              <a:t>en</a:t>
            </a:r>
            <a:r>
              <a:rPr lang="en-US" sz="2100" dirty="0">
                <a:latin typeface="Arial Narrow" charset="0"/>
                <a:ea typeface="Arial Narrow" charset="0"/>
                <a:cs typeface="Arial Narrow" charset="0"/>
              </a:rPr>
              <a:t>-us/research/project/</a:t>
            </a:r>
            <a:r>
              <a:rPr lang="en-US" sz="2100" dirty="0" err="1">
                <a:latin typeface="Arial Narrow" charset="0"/>
                <a:ea typeface="Arial Narrow" charset="0"/>
                <a:cs typeface="Arial Narrow" charset="0"/>
              </a:rPr>
              <a:t>letor</a:t>
            </a:r>
            <a:r>
              <a:rPr lang="en-US" sz="2100" dirty="0">
                <a:latin typeface="Arial Narrow" charset="0"/>
                <a:ea typeface="Arial Narrow" charset="0"/>
                <a:cs typeface="Arial Narrow" charset="0"/>
              </a:rPr>
              <a:t>-learning-rank-information-retrieval/</a:t>
            </a:r>
          </a:p>
          <a:p>
            <a:pPr lvl="1" eaLnBrk="1" fontAlgn="auto" hangingPunct="1">
              <a:spcAft>
                <a:spcPts val="0"/>
              </a:spcAft>
              <a:buFont typeface="Wingdings" charset="2"/>
              <a:buChar char="§"/>
              <a:defRPr/>
            </a:pPr>
            <a:r>
              <a:rPr lang="en-US" dirty="0" smtClean="0">
                <a:ea typeface="+mn-ea"/>
                <a:cs typeface="+mn-cs"/>
              </a:rPr>
              <a:t>From </a:t>
            </a:r>
            <a:r>
              <a:rPr lang="en-US" dirty="0" smtClean="0">
                <a:ea typeface="+mn-ea"/>
                <a:cs typeface="+mn-cs"/>
              </a:rPr>
              <a:t>Microsoft Research Asia</a:t>
            </a:r>
          </a:p>
          <a:p>
            <a:pPr lvl="1" eaLnBrk="1" fontAlgn="auto" hangingPunct="1">
              <a:spcAft>
                <a:spcPts val="0"/>
              </a:spcAft>
              <a:buFont typeface="Wingdings" charset="2"/>
              <a:buChar char="§"/>
              <a:defRPr/>
            </a:pPr>
            <a:r>
              <a:rPr lang="en-US" dirty="0" smtClean="0">
                <a:ea typeface="+mn-ea"/>
                <a:cs typeface="+mn-cs"/>
              </a:rPr>
              <a:t>An openly available standard test collection with </a:t>
            </a:r>
            <a:r>
              <a:rPr lang="en-US" dirty="0" err="1" smtClean="0">
                <a:ea typeface="+mn-ea"/>
                <a:cs typeface="+mn-cs"/>
              </a:rPr>
              <a:t>pregenerated</a:t>
            </a:r>
            <a:r>
              <a:rPr lang="en-US" dirty="0" smtClean="0">
                <a:ea typeface="+mn-ea"/>
                <a:cs typeface="+mn-cs"/>
              </a:rPr>
              <a:t> features, baselines, and research results for learning to rank</a:t>
            </a:r>
          </a:p>
          <a:p>
            <a:pPr eaLnBrk="1" fontAlgn="auto" hangingPunct="1">
              <a:spcAft>
                <a:spcPts val="0"/>
              </a:spcAft>
              <a:buFont typeface="Wingdings" charset="2"/>
              <a:buChar char="§"/>
              <a:defRPr/>
            </a:pPr>
            <a:r>
              <a:rPr lang="en-US" dirty="0" smtClean="0">
                <a:ea typeface="+mn-ea"/>
                <a:cs typeface="+mn-cs"/>
              </a:rPr>
              <a:t>It’s availability has really driven research in this area</a:t>
            </a:r>
          </a:p>
          <a:p>
            <a:pPr eaLnBrk="1" fontAlgn="auto" hangingPunct="1">
              <a:spcAft>
                <a:spcPts val="0"/>
              </a:spcAft>
              <a:buFont typeface="Wingdings" charset="2"/>
              <a:buChar char="§"/>
              <a:defRPr/>
            </a:pPr>
            <a:r>
              <a:rPr lang="en-US" dirty="0" smtClean="0">
                <a:ea typeface="+mn-ea"/>
                <a:cs typeface="+mn-cs"/>
              </a:rPr>
              <a:t>OHSUMED, MEDLINE </a:t>
            </a:r>
            <a:r>
              <a:rPr lang="en-US" dirty="0" err="1" smtClean="0">
                <a:ea typeface="+mn-ea"/>
                <a:cs typeface="+mn-cs"/>
              </a:rPr>
              <a:t>subcollection</a:t>
            </a:r>
            <a:r>
              <a:rPr lang="en-US" dirty="0" smtClean="0">
                <a:ea typeface="+mn-ea"/>
                <a:cs typeface="+mn-cs"/>
              </a:rPr>
              <a:t> for IR</a:t>
            </a:r>
          </a:p>
          <a:p>
            <a:pPr lvl="1" eaLnBrk="1" fontAlgn="auto" hangingPunct="1">
              <a:spcAft>
                <a:spcPts val="0"/>
              </a:spcAft>
              <a:buFont typeface="Wingdings" charset="2"/>
              <a:buChar char="§"/>
              <a:defRPr/>
            </a:pPr>
            <a:r>
              <a:rPr lang="en-US" dirty="0" smtClean="0">
                <a:ea typeface="+mn-ea"/>
              </a:rPr>
              <a:t>350,000 articles</a:t>
            </a:r>
          </a:p>
          <a:p>
            <a:pPr lvl="1" eaLnBrk="1" fontAlgn="auto" hangingPunct="1">
              <a:spcAft>
                <a:spcPts val="0"/>
              </a:spcAft>
              <a:buFont typeface="Wingdings" charset="2"/>
              <a:buChar char="§"/>
              <a:defRPr/>
            </a:pPr>
            <a:r>
              <a:rPr lang="en-US" dirty="0" smtClean="0">
                <a:ea typeface="+mn-ea"/>
              </a:rPr>
              <a:t>106 queries</a:t>
            </a:r>
          </a:p>
          <a:p>
            <a:pPr lvl="1" eaLnBrk="1" fontAlgn="auto" hangingPunct="1">
              <a:spcAft>
                <a:spcPts val="0"/>
              </a:spcAft>
              <a:buFont typeface="Wingdings" charset="2"/>
              <a:buChar char="§"/>
              <a:defRPr/>
            </a:pPr>
            <a:r>
              <a:rPr lang="en-US" dirty="0" smtClean="0">
                <a:ea typeface="+mn-ea"/>
              </a:rPr>
              <a:t>16,140 query-document pairs</a:t>
            </a:r>
          </a:p>
          <a:p>
            <a:pPr lvl="1" eaLnBrk="1" fontAlgn="auto" hangingPunct="1">
              <a:spcAft>
                <a:spcPts val="0"/>
              </a:spcAft>
              <a:buFont typeface="Wingdings" charset="2"/>
              <a:buChar char="§"/>
              <a:defRPr/>
            </a:pPr>
            <a:r>
              <a:rPr lang="en-US" dirty="0" smtClean="0">
                <a:ea typeface="+mn-ea"/>
              </a:rPr>
              <a:t>3 class judgments: Definitely relevant (DR), Partially Relevant (PR), Non-Relevant (NR)</a:t>
            </a:r>
          </a:p>
          <a:p>
            <a:pPr eaLnBrk="1" fontAlgn="auto" hangingPunct="1">
              <a:spcAft>
                <a:spcPts val="0"/>
              </a:spcAft>
              <a:buFont typeface="Wingdings" charset="2"/>
              <a:buChar char="§"/>
              <a:defRPr/>
            </a:pPr>
            <a:r>
              <a:rPr lang="en-US" dirty="0" smtClean="0">
                <a:ea typeface="+mn-ea"/>
                <a:cs typeface="+mn-cs"/>
              </a:rPr>
              <a:t>TREC GOV collection (predecessor of GOV2, cf. </a:t>
            </a:r>
            <a:r>
              <a:rPr lang="en-US" i="1" dirty="0" smtClean="0">
                <a:ea typeface="+mn-ea"/>
                <a:cs typeface="+mn-cs"/>
              </a:rPr>
              <a:t>IIR </a:t>
            </a:r>
            <a:r>
              <a:rPr lang="en-US" dirty="0" err="1" smtClean="0">
                <a:ea typeface="+mn-ea"/>
                <a:cs typeface="+mn-cs"/>
              </a:rPr>
              <a:t>p</a:t>
            </a:r>
            <a:r>
              <a:rPr lang="en-US" dirty="0" smtClean="0">
                <a:ea typeface="+mn-ea"/>
                <a:cs typeface="+mn-cs"/>
              </a:rPr>
              <a:t>. 142)</a:t>
            </a:r>
          </a:p>
          <a:p>
            <a:pPr lvl="1" eaLnBrk="1" fontAlgn="auto" hangingPunct="1">
              <a:spcAft>
                <a:spcPts val="0"/>
              </a:spcAft>
              <a:buFont typeface="Wingdings" charset="2"/>
              <a:buChar char="§"/>
              <a:defRPr/>
            </a:pPr>
            <a:r>
              <a:rPr lang="en-US" dirty="0" smtClean="0">
                <a:ea typeface="+mn-ea"/>
              </a:rPr>
              <a:t>1 million web pages</a:t>
            </a:r>
          </a:p>
          <a:p>
            <a:pPr lvl="1" eaLnBrk="1" fontAlgn="auto" hangingPunct="1">
              <a:spcAft>
                <a:spcPts val="0"/>
              </a:spcAft>
              <a:buFont typeface="Wingdings" charset="2"/>
              <a:buChar char="§"/>
              <a:defRPr/>
            </a:pPr>
            <a:r>
              <a:rPr lang="en-US" dirty="0" smtClean="0">
                <a:ea typeface="+mn-ea"/>
              </a:rPr>
              <a:t>125 queries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sz="3200">
                <a:latin typeface="Calibri" charset="0"/>
                <a:ea typeface="ＭＳ Ｐゴシック" charset="0"/>
                <a:cs typeface="ＭＳ Ｐゴシック" charset="0"/>
              </a:rPr>
              <a:t>Principal components projection of 2 queries</a:t>
            </a:r>
            <a:r>
              <a:rPr lang="en-US" sz="3600">
                <a:latin typeface="Calibri" charset="0"/>
                <a:ea typeface="ＭＳ Ｐゴシック" charset="0"/>
                <a:cs typeface="ＭＳ Ｐゴシック" charset="0"/>
              </a:rPr>
              <a:t/>
            </a:r>
            <a:br>
              <a:rPr lang="en-US" sz="3600">
                <a:latin typeface="Calibri" charset="0"/>
                <a:ea typeface="ＭＳ Ｐゴシック" charset="0"/>
                <a:cs typeface="ＭＳ Ｐゴシック" charset="0"/>
              </a:rPr>
            </a:br>
            <a:r>
              <a:rPr lang="en-US" sz="2400">
                <a:solidFill>
                  <a:srgbClr val="357E69"/>
                </a:solidFill>
                <a:latin typeface="Calibri" charset="0"/>
                <a:ea typeface="ＭＳ Ｐゴシック" charset="0"/>
                <a:cs typeface="ＭＳ Ｐゴシック" charset="0"/>
              </a:rPr>
              <a:t>[solid = q12, open = q50; circle = DR, square = PR, triangle = NR] </a:t>
            </a:r>
            <a:endParaRPr lang="en-US" sz="3600">
              <a:solidFill>
                <a:srgbClr val="357E69"/>
              </a:solidFill>
              <a:latin typeface="Calibri" charset="0"/>
              <a:ea typeface="ＭＳ Ｐゴシック" charset="0"/>
              <a:cs typeface="ＭＳ Ｐゴシック" charset="0"/>
            </a:endParaRPr>
          </a:p>
        </p:txBody>
      </p:sp>
      <p:sp>
        <p:nvSpPr>
          <p:cNvPr id="48130" name="Content Placeholder 2"/>
          <p:cNvSpPr>
            <a:spLocks noGrp="1"/>
          </p:cNvSpPr>
          <p:nvPr>
            <p:ph idx="1"/>
          </p:nvPr>
        </p:nvSpPr>
        <p:spPr/>
        <p:txBody>
          <a:bodyPr/>
          <a:lstStyle/>
          <a:p>
            <a:pPr eaLnBrk="1" hangingPunct="1"/>
            <a:endParaRPr lang="en-US">
              <a:latin typeface="Calibri" charset="0"/>
              <a:ea typeface="ＭＳ Ｐゴシック" charset="0"/>
              <a:cs typeface="ＭＳ Ｐゴシック" charset="0"/>
            </a:endParaRPr>
          </a:p>
        </p:txBody>
      </p:sp>
      <p:pic>
        <p:nvPicPr>
          <p:cNvPr id="4813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6477000" cy="5002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381000" y="152400"/>
            <a:ext cx="8229600" cy="1143000"/>
          </a:xfrm>
        </p:spPr>
        <p:txBody>
          <a:bodyPr/>
          <a:lstStyle/>
          <a:p>
            <a:pPr eaLnBrk="1" hangingPunct="1"/>
            <a:r>
              <a:rPr lang="en-US" altLang="zh-CN">
                <a:latin typeface="Calibri" charset="0"/>
                <a:ea typeface="宋体" charset="0"/>
                <a:cs typeface="宋体" charset="0"/>
              </a:rPr>
              <a:t>Ranking scale importance discrepancy</a:t>
            </a:r>
            <a:br>
              <a:rPr lang="en-US" altLang="zh-CN">
                <a:latin typeface="Calibri" charset="0"/>
                <a:ea typeface="宋体" charset="0"/>
                <a:cs typeface="宋体" charset="0"/>
              </a:rPr>
            </a:br>
            <a:r>
              <a:rPr lang="en-US" altLang="zh-CN" sz="2200">
                <a:solidFill>
                  <a:srgbClr val="357E69"/>
                </a:solidFill>
                <a:latin typeface="Calibri" charset="0"/>
                <a:ea typeface="宋体" charset="0"/>
                <a:cs typeface="宋体" charset="0"/>
              </a:rPr>
              <a:t>[r3 = Definitely Relevant, r2 = Partially Relevant, r1 = Nonrelevant]</a:t>
            </a:r>
            <a:endParaRPr lang="en-US" altLang="zh-CN">
              <a:solidFill>
                <a:srgbClr val="357E69"/>
              </a:solidFill>
              <a:latin typeface="Calibri" charset="0"/>
              <a:ea typeface="宋体" charset="0"/>
              <a:cs typeface="宋体" charset="0"/>
            </a:endParaRPr>
          </a:p>
        </p:txBody>
      </p:sp>
      <p:pic>
        <p:nvPicPr>
          <p:cNvPr id="5017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46225"/>
            <a:ext cx="6705600" cy="515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eaLnBrk="1" hangingPunct="1"/>
            <a:r>
              <a:rPr lang="en-US" altLang="zh-CN" sz="3600">
                <a:latin typeface="Calibri" charset="0"/>
                <a:ea typeface="宋体" charset="0"/>
                <a:cs typeface="宋体" charset="0"/>
              </a:rPr>
              <a:t>Number of training documents per query discrepancy   </a:t>
            </a:r>
            <a:r>
              <a:rPr lang="en-US" sz="2400">
                <a:solidFill>
                  <a:srgbClr val="357E69"/>
                </a:solidFill>
                <a:latin typeface="Calibri" charset="0"/>
                <a:ea typeface="ＭＳ Ｐゴシック" charset="0"/>
                <a:cs typeface="ＭＳ Ｐゴシック" charset="0"/>
              </a:rPr>
              <a:t>[solid = q12, open = q50]</a:t>
            </a:r>
            <a:endParaRPr lang="en-US" altLang="zh-CN" sz="3600">
              <a:latin typeface="Calibri" charset="0"/>
              <a:ea typeface="宋体" charset="0"/>
              <a:cs typeface="宋体" charset="0"/>
            </a:endParaRPr>
          </a:p>
        </p:txBody>
      </p:sp>
      <p:sp>
        <p:nvSpPr>
          <p:cNvPr id="52226" name="Rectangle 3"/>
          <p:cNvSpPr>
            <a:spLocks noChangeArrowheads="1"/>
          </p:cNvSpPr>
          <p:nvPr/>
        </p:nvSpPr>
        <p:spPr bwMode="auto">
          <a:xfrm>
            <a:off x="0" y="2519363"/>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charset="0"/>
            </a:endParaRPr>
          </a:p>
        </p:txBody>
      </p:sp>
      <p:sp>
        <p:nvSpPr>
          <p:cNvPr id="52227" name="Rectangle 4"/>
          <p:cNvSpPr>
            <a:spLocks noChangeArrowheads="1"/>
          </p:cNvSpPr>
          <p:nvPr/>
        </p:nvSpPr>
        <p:spPr bwMode="auto">
          <a:xfrm>
            <a:off x="0" y="2462213"/>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charset="0"/>
            </a:endParaRPr>
          </a:p>
        </p:txBody>
      </p:sp>
      <p:pic>
        <p:nvPicPr>
          <p:cNvPr id="5222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31938"/>
            <a:ext cx="6883400" cy="5249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eaLnBrk="1" hangingPunct="1"/>
            <a:r>
              <a:rPr lang="en-US" altLang="zh-CN">
                <a:latin typeface="Calibri" charset="0"/>
                <a:ea typeface="宋体" charset="0"/>
                <a:cs typeface="宋体" charset="0"/>
              </a:rPr>
              <a:t>IR Evaluation Measures</a:t>
            </a:r>
          </a:p>
        </p:txBody>
      </p:sp>
      <p:sp>
        <p:nvSpPr>
          <p:cNvPr id="54274" name="Rectangle 3"/>
          <p:cNvSpPr>
            <a:spLocks noGrp="1" noChangeArrowheads="1"/>
          </p:cNvSpPr>
          <p:nvPr>
            <p:ph type="body" idx="1"/>
          </p:nvPr>
        </p:nvSpPr>
        <p:spPr>
          <a:xfrm>
            <a:off x="457200" y="1600200"/>
            <a:ext cx="8534400" cy="4525963"/>
          </a:xfrm>
        </p:spPr>
        <p:txBody>
          <a:bodyPr/>
          <a:lstStyle/>
          <a:p>
            <a:pPr eaLnBrk="1" hangingPunct="1"/>
            <a:r>
              <a:rPr lang="en-US" altLang="zh-CN">
                <a:latin typeface="Calibri" charset="0"/>
                <a:ea typeface="宋体" charset="0"/>
                <a:cs typeface="宋体" charset="0"/>
              </a:rPr>
              <a:t>Some evaluation measures strongly weight doing well in highest ranked results:</a:t>
            </a:r>
          </a:p>
          <a:p>
            <a:pPr lvl="1" eaLnBrk="1" hangingPunct="1"/>
            <a:r>
              <a:rPr lang="en-US" altLang="zh-CN">
                <a:latin typeface="Calibri" charset="0"/>
                <a:ea typeface="宋体" charset="0"/>
                <a:cs typeface="宋体" charset="0"/>
              </a:rPr>
              <a:t>MAP (Mean Average Precision)</a:t>
            </a:r>
          </a:p>
          <a:p>
            <a:pPr lvl="1" eaLnBrk="1" hangingPunct="1"/>
            <a:r>
              <a:rPr lang="en-US" altLang="zh-CN">
                <a:latin typeface="Calibri" charset="0"/>
                <a:ea typeface="宋体" charset="0"/>
                <a:cs typeface="宋体" charset="0"/>
              </a:rPr>
              <a:t>NDCG (Normalized Discounted Cumulative Gain)</a:t>
            </a:r>
          </a:p>
          <a:p>
            <a:pPr eaLnBrk="1" hangingPunct="1"/>
            <a:r>
              <a:rPr lang="en-US" altLang="zh-CN">
                <a:latin typeface="Calibri" charset="0"/>
                <a:ea typeface="宋体" charset="0"/>
                <a:cs typeface="宋体" charset="0"/>
              </a:rPr>
              <a:t>NDCG has been especially popular in machine learned relevance research</a:t>
            </a:r>
          </a:p>
          <a:p>
            <a:pPr lvl="1" eaLnBrk="1" hangingPunct="1"/>
            <a:r>
              <a:rPr lang="en-US" altLang="zh-CN">
                <a:latin typeface="Calibri" charset="0"/>
                <a:ea typeface="宋体" charset="0"/>
                <a:cs typeface="宋体" charset="0"/>
              </a:rPr>
              <a:t>It handles multiple levels of relevance (MAP doesn’t)</a:t>
            </a:r>
          </a:p>
          <a:p>
            <a:pPr lvl="1" eaLnBrk="1" hangingPunct="1"/>
            <a:r>
              <a:rPr lang="en-US" altLang="zh-CN">
                <a:latin typeface="Calibri" charset="0"/>
                <a:ea typeface="宋体" charset="0"/>
                <a:cs typeface="宋体" charset="0"/>
              </a:rPr>
              <a:t>It seems to have the right kinds of properties in how it scores system rankings</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normAutofit fontScale="90000"/>
          </a:bodyPr>
          <a:lstStyle/>
          <a:p>
            <a:pPr eaLnBrk="1" hangingPunct="1">
              <a:defRPr/>
            </a:pPr>
            <a:r>
              <a:rPr lang="en-US" altLang="zh-CN" sz="3600">
                <a:latin typeface="Calibri" charset="0"/>
                <a:ea typeface="宋体" charset="0"/>
                <a:cs typeface="宋体" charset="0"/>
              </a:rPr>
              <a:t>Normalized Discounted Cumulative Gain (NDCG) evaluation measure</a:t>
            </a:r>
          </a:p>
        </p:txBody>
      </p:sp>
      <p:sp>
        <p:nvSpPr>
          <p:cNvPr id="56322" name="Rectangle 3"/>
          <p:cNvSpPr>
            <a:spLocks noGrp="1" noChangeArrowheads="1"/>
          </p:cNvSpPr>
          <p:nvPr>
            <p:ph type="body" idx="1"/>
          </p:nvPr>
        </p:nvSpPr>
        <p:spPr>
          <a:xfrm>
            <a:off x="457200" y="1447800"/>
            <a:ext cx="8534400" cy="5181600"/>
          </a:xfrm>
        </p:spPr>
        <p:txBody>
          <a:bodyPr/>
          <a:lstStyle/>
          <a:p>
            <a:pPr eaLnBrk="1" hangingPunct="1"/>
            <a:r>
              <a:rPr lang="en-US" altLang="zh-CN">
                <a:latin typeface="Calibri" charset="0"/>
                <a:ea typeface="宋体" charset="0"/>
                <a:cs typeface="宋体" charset="0"/>
              </a:rPr>
              <a:t>Query: </a:t>
            </a:r>
          </a:p>
          <a:p>
            <a:pPr eaLnBrk="1" hangingPunct="1"/>
            <a:r>
              <a:rPr lang="en-US" altLang="zh-CN">
                <a:latin typeface="Calibri" charset="0"/>
                <a:ea typeface="宋体" charset="0"/>
                <a:cs typeface="宋体" charset="0"/>
              </a:rPr>
              <a:t>DCG at position </a:t>
            </a:r>
            <a:r>
              <a:rPr lang="en-US" altLang="zh-CN" i="1">
                <a:latin typeface="Calibri" charset="0"/>
                <a:ea typeface="宋体" charset="0"/>
                <a:cs typeface="宋体" charset="0"/>
              </a:rPr>
              <a:t>m</a:t>
            </a:r>
            <a:r>
              <a:rPr lang="en-US" altLang="zh-CN">
                <a:latin typeface="Calibri" charset="0"/>
                <a:ea typeface="宋体" charset="0"/>
                <a:cs typeface="宋体" charset="0"/>
              </a:rPr>
              <a:t>: </a:t>
            </a:r>
          </a:p>
          <a:p>
            <a:pPr eaLnBrk="1" hangingPunct="1"/>
            <a:r>
              <a:rPr lang="en-US" altLang="zh-CN">
                <a:latin typeface="Calibri" charset="0"/>
                <a:ea typeface="宋体" charset="0"/>
                <a:cs typeface="宋体" charset="0"/>
              </a:rPr>
              <a:t>NDCG at position </a:t>
            </a:r>
            <a:r>
              <a:rPr lang="en-US" altLang="zh-CN" i="1">
                <a:latin typeface="Calibri" charset="0"/>
                <a:ea typeface="宋体" charset="0"/>
                <a:cs typeface="宋体" charset="0"/>
              </a:rPr>
              <a:t>m</a:t>
            </a:r>
            <a:r>
              <a:rPr lang="en-US" altLang="zh-CN">
                <a:latin typeface="Calibri" charset="0"/>
                <a:ea typeface="宋体" charset="0"/>
                <a:cs typeface="宋体" charset="0"/>
              </a:rPr>
              <a:t>: average over queries</a:t>
            </a:r>
          </a:p>
          <a:p>
            <a:pPr eaLnBrk="1" hangingPunct="1"/>
            <a:r>
              <a:rPr lang="en-US" altLang="zh-CN">
                <a:latin typeface="Calibri" charset="0"/>
                <a:ea typeface="宋体" charset="0"/>
                <a:cs typeface="宋体" charset="0"/>
              </a:rPr>
              <a:t>Example</a:t>
            </a:r>
          </a:p>
          <a:p>
            <a:pPr lvl="1" eaLnBrk="1" hangingPunct="1"/>
            <a:r>
              <a:rPr lang="en-US" altLang="zh-CN">
                <a:latin typeface="Calibri" charset="0"/>
                <a:ea typeface="宋体" charset="0"/>
                <a:cs typeface="宋体" charset="0"/>
              </a:rPr>
              <a:t>(3, 3, 2, 2, 1, 1, 1)</a:t>
            </a:r>
          </a:p>
          <a:p>
            <a:pPr lvl="1" eaLnBrk="1" hangingPunct="1"/>
            <a:r>
              <a:rPr lang="en-US" altLang="zh-CN">
                <a:latin typeface="Calibri" charset="0"/>
                <a:ea typeface="宋体" charset="0"/>
                <a:cs typeface="宋体" charset="0"/>
              </a:rPr>
              <a:t>(7, 7, 3, 3, 1, 1, 1) </a:t>
            </a:r>
          </a:p>
          <a:p>
            <a:pPr lvl="1" eaLnBrk="1" hangingPunct="1"/>
            <a:r>
              <a:rPr lang="en-US" altLang="zh-CN">
                <a:latin typeface="Calibri" charset="0"/>
                <a:ea typeface="宋体" charset="0"/>
                <a:cs typeface="宋体" charset="0"/>
              </a:rPr>
              <a:t>(1, 0.63, 0.5, 0.43, 0.39, 0.36, 0.33)</a:t>
            </a:r>
          </a:p>
          <a:p>
            <a:pPr lvl="1" eaLnBrk="1" hangingPunct="1"/>
            <a:r>
              <a:rPr lang="en-US" altLang="zh-CN">
                <a:latin typeface="Calibri" charset="0"/>
                <a:ea typeface="宋体" charset="0"/>
                <a:cs typeface="宋体" charset="0"/>
              </a:rPr>
              <a:t>(7, 11.41, 12.91, 14.2, 14.59, 14.95, 15.28)</a:t>
            </a:r>
            <a:endParaRPr lang="en-US" altLang="zh-CN" i="1">
              <a:latin typeface="Calibri" charset="0"/>
              <a:ea typeface="宋体" charset="0"/>
              <a:cs typeface="宋体" charset="0"/>
            </a:endParaRPr>
          </a:p>
          <a:p>
            <a:pPr eaLnBrk="1" hangingPunct="1"/>
            <a:r>
              <a:rPr lang="en-US" altLang="zh-CN" i="1">
                <a:latin typeface="Calibri" charset="0"/>
                <a:ea typeface="宋体" charset="0"/>
                <a:cs typeface="宋体" charset="0"/>
              </a:rPr>
              <a:t>Z</a:t>
            </a:r>
            <a:r>
              <a:rPr lang="en-US" altLang="zh-CN" i="1" baseline="-25000">
                <a:latin typeface="Calibri" charset="0"/>
                <a:ea typeface="宋体" charset="0"/>
                <a:cs typeface="宋体" charset="0"/>
              </a:rPr>
              <a:t>i</a:t>
            </a:r>
            <a:r>
              <a:rPr lang="en-US" altLang="zh-CN">
                <a:latin typeface="Calibri" charset="0"/>
                <a:ea typeface="宋体" charset="0"/>
                <a:cs typeface="宋体" charset="0"/>
              </a:rPr>
              <a:t> normalizes against best possible result for query, the above, versus lower scores for other rankings</a:t>
            </a:r>
            <a:endParaRPr lang="en-US" altLang="zh-CN" baseline="-25000">
              <a:latin typeface="Calibri" charset="0"/>
              <a:ea typeface="宋体" charset="0"/>
              <a:cs typeface="宋体" charset="0"/>
            </a:endParaRPr>
          </a:p>
          <a:p>
            <a:pPr lvl="2" eaLnBrk="1" hangingPunct="1"/>
            <a:r>
              <a:rPr lang="en-US" altLang="zh-CN">
                <a:latin typeface="Calibri" charset="0"/>
                <a:ea typeface="宋体" charset="0"/>
                <a:cs typeface="宋体" charset="0"/>
              </a:rPr>
              <a:t>Necessarily: High ranking number is good (more relevant)</a:t>
            </a:r>
          </a:p>
        </p:txBody>
      </p:sp>
      <p:graphicFrame>
        <p:nvGraphicFramePr>
          <p:cNvPr id="56323" name="Object 2"/>
          <p:cNvGraphicFramePr>
            <a:graphicFrameLocks noChangeAspect="1"/>
          </p:cNvGraphicFramePr>
          <p:nvPr/>
        </p:nvGraphicFramePr>
        <p:xfrm>
          <a:off x="1981200" y="1524000"/>
          <a:ext cx="304800" cy="457200"/>
        </p:xfrm>
        <a:graphic>
          <a:graphicData uri="http://schemas.openxmlformats.org/presentationml/2006/ole">
            <mc:AlternateContent xmlns:mc="http://schemas.openxmlformats.org/markup-compatibility/2006">
              <mc:Choice xmlns:v="urn:schemas-microsoft-com:vml" Requires="v">
                <p:oleObj spid="_x0000_s56459" name="Equation" r:id="rId4" imgW="190421" imgH="190421" progId="Equation.3">
                  <p:embed/>
                </p:oleObj>
              </mc:Choice>
              <mc:Fallback>
                <p:oleObj name="Equation" r:id="rId4" imgW="190421" imgH="190421"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524000"/>
                        <a:ext cx="304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24" name="Object 3"/>
          <p:cNvGraphicFramePr>
            <a:graphicFrameLocks noChangeAspect="1"/>
          </p:cNvGraphicFramePr>
          <p:nvPr/>
        </p:nvGraphicFramePr>
        <p:xfrm>
          <a:off x="4156075" y="1819275"/>
          <a:ext cx="2965450" cy="741363"/>
        </p:xfrm>
        <a:graphic>
          <a:graphicData uri="http://schemas.openxmlformats.org/presentationml/2006/ole">
            <mc:AlternateContent xmlns:mc="http://schemas.openxmlformats.org/markup-compatibility/2006">
              <mc:Choice xmlns:v="urn:schemas-microsoft-com:vml" Requires="v">
                <p:oleObj spid="_x0000_s56460" name="Equation" r:id="rId6" imgW="1828800" imgH="457200" progId="Equation.3">
                  <p:embed/>
                </p:oleObj>
              </mc:Choice>
              <mc:Fallback>
                <p:oleObj name="Equation" r:id="rId6" imgW="1828800" imgH="4572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6075" y="1819275"/>
                        <a:ext cx="29654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25" name="Object 4"/>
          <p:cNvGraphicFramePr>
            <a:graphicFrameLocks noChangeAspect="1"/>
          </p:cNvGraphicFramePr>
          <p:nvPr/>
        </p:nvGraphicFramePr>
        <p:xfrm>
          <a:off x="4733925" y="3886200"/>
          <a:ext cx="782638" cy="309563"/>
        </p:xfrm>
        <a:graphic>
          <a:graphicData uri="http://schemas.openxmlformats.org/presentationml/2006/ole">
            <mc:AlternateContent xmlns:mc="http://schemas.openxmlformats.org/markup-compatibility/2006">
              <mc:Choice xmlns:v="urn:schemas-microsoft-com:vml" Requires="v">
                <p:oleObj spid="_x0000_s56461" name="Equation" r:id="rId8" imgW="482600" imgH="190500" progId="Equation.3">
                  <p:embed/>
                </p:oleObj>
              </mc:Choice>
              <mc:Fallback>
                <p:oleObj name="Equation" r:id="rId8" imgW="482600" imgH="1905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33925" y="3886200"/>
                        <a:ext cx="782638" cy="30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56326" name="Text Box 7"/>
          <p:cNvSpPr txBox="1">
            <a:spLocks noChangeArrowheads="1"/>
          </p:cNvSpPr>
          <p:nvPr/>
        </p:nvSpPr>
        <p:spPr bwMode="auto">
          <a:xfrm>
            <a:off x="4114800" y="3505200"/>
            <a:ext cx="7683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latin typeface="Calibri" charset="0"/>
                <a:ea typeface="宋体" charset="0"/>
                <a:cs typeface="宋体" charset="0"/>
              </a:rPr>
              <a:t>rank </a:t>
            </a:r>
            <a:r>
              <a:rPr lang="en-US" altLang="zh-CN" sz="1800" i="1">
                <a:latin typeface="Calibri" charset="0"/>
                <a:ea typeface="宋体" charset="0"/>
                <a:cs typeface="宋体" charset="0"/>
              </a:rPr>
              <a:t>r</a:t>
            </a:r>
          </a:p>
        </p:txBody>
      </p:sp>
      <p:graphicFrame>
        <p:nvGraphicFramePr>
          <p:cNvPr id="56327" name="Object 5"/>
          <p:cNvGraphicFramePr>
            <a:graphicFrameLocks noChangeAspect="1"/>
          </p:cNvGraphicFramePr>
          <p:nvPr/>
        </p:nvGraphicFramePr>
        <p:xfrm>
          <a:off x="7162800" y="4419600"/>
          <a:ext cx="1066800" cy="288925"/>
        </p:xfrm>
        <a:graphic>
          <a:graphicData uri="http://schemas.openxmlformats.org/presentationml/2006/ole">
            <mc:AlternateContent xmlns:mc="http://schemas.openxmlformats.org/markup-compatibility/2006">
              <mc:Choice xmlns:v="urn:schemas-microsoft-com:vml" Requires="v">
                <p:oleObj spid="_x0000_s56462" name="Equation" r:id="rId10" imgW="749300" imgH="203200" progId="Equation.3">
                  <p:embed/>
                </p:oleObj>
              </mc:Choice>
              <mc:Fallback>
                <p:oleObj name="Equation" r:id="rId10" imgW="749300" imgH="2032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4419600"/>
                        <a:ext cx="1066800"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328" name="Object 6"/>
          <p:cNvGraphicFramePr>
            <a:graphicFrameLocks noChangeAspect="1"/>
          </p:cNvGraphicFramePr>
          <p:nvPr/>
        </p:nvGraphicFramePr>
        <p:xfrm>
          <a:off x="6553200" y="4826000"/>
          <a:ext cx="2546350" cy="474663"/>
        </p:xfrm>
        <a:graphic>
          <a:graphicData uri="http://schemas.openxmlformats.org/presentationml/2006/ole">
            <mc:AlternateContent xmlns:mc="http://schemas.openxmlformats.org/markup-compatibility/2006">
              <mc:Choice xmlns:v="urn:schemas-microsoft-com:vml" Requires="v">
                <p:oleObj spid="_x0000_s56463" name="Equation" r:id="rId12" imgW="1384300" imgH="482600" progId="Equation.3">
                  <p:embed/>
                </p:oleObj>
              </mc:Choice>
              <mc:Fallback>
                <p:oleObj name="Equation" r:id="rId12" imgW="1384300" imgH="482600" progId="Equation.3">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53200" y="4826000"/>
                        <a:ext cx="2546350" cy="474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56329" name="Text Box 10"/>
          <p:cNvSpPr txBox="1">
            <a:spLocks noChangeArrowheads="1"/>
          </p:cNvSpPr>
          <p:nvPr/>
        </p:nvSpPr>
        <p:spPr bwMode="auto">
          <a:xfrm>
            <a:off x="4114800" y="3900488"/>
            <a:ext cx="6159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latin typeface="Calibri" charset="0"/>
                <a:ea typeface="宋体" charset="0"/>
                <a:cs typeface="宋体" charset="0"/>
              </a:rPr>
              <a:t>gain</a:t>
            </a:r>
          </a:p>
        </p:txBody>
      </p:sp>
      <p:sp>
        <p:nvSpPr>
          <p:cNvPr id="56330" name="Text Box 11"/>
          <p:cNvSpPr txBox="1">
            <a:spLocks noChangeArrowheads="1"/>
          </p:cNvSpPr>
          <p:nvPr/>
        </p:nvSpPr>
        <p:spPr bwMode="auto">
          <a:xfrm>
            <a:off x="6248400" y="4392613"/>
            <a:ext cx="9398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600">
                <a:latin typeface="Calibri" charset="0"/>
                <a:ea typeface="宋体" charset="0"/>
                <a:cs typeface="宋体" charset="0"/>
              </a:rPr>
              <a:t>discount</a:t>
            </a:r>
          </a:p>
        </p:txBody>
      </p:sp>
      <p:sp>
        <p:nvSpPr>
          <p:cNvPr id="56331" name="TextBox 11"/>
          <p:cNvSpPr txBox="1">
            <a:spLocks noChangeArrowheads="1"/>
          </p:cNvSpPr>
          <p:nvPr/>
        </p:nvSpPr>
        <p:spPr bwMode="auto">
          <a:xfrm>
            <a:off x="7620000" y="-33338"/>
            <a:ext cx="8255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8.4</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a:xfrm>
            <a:off x="457200" y="381000"/>
            <a:ext cx="8229600" cy="1143000"/>
          </a:xfrm>
        </p:spPr>
        <p:txBody>
          <a:bodyPr>
            <a:normAutofit fontScale="90000"/>
          </a:bodyPr>
          <a:lstStyle/>
          <a:p>
            <a:pPr eaLnBrk="1" hangingPunct="1">
              <a:defRPr/>
            </a:pPr>
            <a:r>
              <a:rPr lang="en-US" altLang="zh-CN" sz="3600" dirty="0" smtClean="0">
                <a:ea typeface="宋体" charset="-122"/>
                <a:cs typeface="宋体" charset="-122"/>
              </a:rPr>
              <a:t>Recap: Two Problems with Direct Application of the Ranking SVM</a:t>
            </a:r>
          </a:p>
        </p:txBody>
      </p:sp>
      <p:sp>
        <p:nvSpPr>
          <p:cNvPr id="320515" name="Rectangle 3"/>
          <p:cNvSpPr>
            <a:spLocks noGrp="1" noChangeArrowheads="1"/>
          </p:cNvSpPr>
          <p:nvPr>
            <p:ph type="body" idx="1"/>
          </p:nvPr>
        </p:nvSpPr>
        <p:spPr>
          <a:xfrm>
            <a:off x="304800" y="1905000"/>
            <a:ext cx="8686800" cy="4572000"/>
          </a:xfrm>
        </p:spPr>
        <p:txBody>
          <a:bodyPr rtlCol="0">
            <a:normAutofit lnSpcReduction="10000"/>
          </a:bodyPr>
          <a:lstStyle/>
          <a:p>
            <a:pPr eaLnBrk="1" fontAlgn="auto" hangingPunct="1">
              <a:lnSpc>
                <a:spcPct val="80000"/>
              </a:lnSpc>
              <a:spcAft>
                <a:spcPts val="0"/>
              </a:spcAft>
              <a:buFont typeface="Wingdings" charset="2"/>
              <a:buChar char="§"/>
              <a:defRPr/>
            </a:pPr>
            <a:r>
              <a:rPr lang="en-US" altLang="zh-CN" sz="2400" dirty="0">
                <a:ea typeface="+mn-ea"/>
                <a:cs typeface="+mn-cs"/>
              </a:rPr>
              <a:t>Cost </a:t>
            </a:r>
            <a:r>
              <a:rPr lang="en-US" altLang="zh-CN" sz="2400" dirty="0" smtClean="0">
                <a:ea typeface="+mn-ea"/>
                <a:cs typeface="+mn-cs"/>
              </a:rPr>
              <a:t>sensitivity: </a:t>
            </a:r>
            <a:r>
              <a:rPr lang="en-US" altLang="zh-CN" sz="2400" dirty="0">
                <a:ea typeface="+mn-ea"/>
                <a:cs typeface="+mn-cs"/>
              </a:rPr>
              <a:t>negative effects of making errors on </a:t>
            </a:r>
            <a:r>
              <a:rPr lang="en-US" altLang="zh-CN" sz="2400" dirty="0" smtClean="0">
                <a:ea typeface="+mn-ea"/>
                <a:cs typeface="+mn-cs"/>
              </a:rPr>
              <a:t>top ranked documents </a:t>
            </a:r>
            <a:endParaRPr lang="en-US" altLang="zh-CN" sz="2400" dirty="0">
              <a:ea typeface="+mn-ea"/>
              <a:cs typeface="+mn-cs"/>
            </a:endParaRPr>
          </a:p>
          <a:p>
            <a:pPr lvl="1" eaLnBrk="1" fontAlgn="auto" hangingPunct="1">
              <a:lnSpc>
                <a:spcPct val="80000"/>
              </a:lnSpc>
              <a:spcAft>
                <a:spcPts val="0"/>
              </a:spcAft>
              <a:buFontTx/>
              <a:buNone/>
              <a:defRPr/>
            </a:pPr>
            <a:r>
              <a:rPr lang="en-US" altLang="zh-CN" sz="2000" dirty="0">
                <a:ea typeface="+mn-ea"/>
              </a:rPr>
              <a:t>	</a:t>
            </a:r>
            <a:r>
              <a:rPr lang="en-US" altLang="zh-CN" dirty="0">
                <a:ea typeface="+mn-ea"/>
              </a:rPr>
              <a:t>	</a:t>
            </a:r>
          </a:p>
          <a:p>
            <a:pPr lvl="1" eaLnBrk="1" fontAlgn="auto" hangingPunct="1">
              <a:lnSpc>
                <a:spcPct val="80000"/>
              </a:lnSpc>
              <a:spcAft>
                <a:spcPts val="0"/>
              </a:spcAft>
              <a:buFontTx/>
              <a:buNone/>
              <a:defRPr/>
            </a:pPr>
            <a:r>
              <a:rPr lang="en-US" altLang="zh-CN" dirty="0">
                <a:ea typeface="+mn-ea"/>
              </a:rPr>
              <a:t>		</a:t>
            </a:r>
            <a:r>
              <a:rPr lang="en-US" altLang="zh-CN" dirty="0" err="1">
                <a:ea typeface="+mn-ea"/>
              </a:rPr>
              <a:t>d</a:t>
            </a:r>
            <a:r>
              <a:rPr lang="en-US" altLang="zh-CN" dirty="0">
                <a:ea typeface="+mn-ea"/>
              </a:rPr>
              <a:t>: </a:t>
            </a:r>
            <a:r>
              <a:rPr lang="en-US" altLang="zh-CN" i="1" dirty="0">
                <a:latin typeface="Times New Roman" pitchFamily="-112" charset="0"/>
                <a:ea typeface="+mn-ea"/>
              </a:rPr>
              <a:t>definitely relevant</a:t>
            </a:r>
            <a:r>
              <a:rPr lang="en-US" altLang="zh-CN" dirty="0">
                <a:ea typeface="+mn-ea"/>
              </a:rPr>
              <a:t>, </a:t>
            </a:r>
            <a:r>
              <a:rPr lang="en-US" altLang="zh-CN" dirty="0" err="1">
                <a:ea typeface="+mn-ea"/>
              </a:rPr>
              <a:t>p</a:t>
            </a:r>
            <a:r>
              <a:rPr lang="en-US" altLang="zh-CN" dirty="0">
                <a:ea typeface="+mn-ea"/>
              </a:rPr>
              <a:t>: </a:t>
            </a:r>
            <a:r>
              <a:rPr lang="en-US" altLang="zh-CN" i="1" dirty="0">
                <a:latin typeface="Times New Roman" pitchFamily="-112" charset="0"/>
                <a:ea typeface="+mn-ea"/>
              </a:rPr>
              <a:t>partially relevant</a:t>
            </a:r>
            <a:r>
              <a:rPr lang="en-US" altLang="zh-CN" dirty="0">
                <a:ea typeface="+mn-ea"/>
              </a:rPr>
              <a:t>, </a:t>
            </a:r>
            <a:r>
              <a:rPr lang="en-US" altLang="zh-CN" dirty="0" err="1">
                <a:ea typeface="+mn-ea"/>
              </a:rPr>
              <a:t>n</a:t>
            </a:r>
            <a:r>
              <a:rPr lang="en-US" altLang="zh-CN" dirty="0">
                <a:ea typeface="+mn-ea"/>
              </a:rPr>
              <a:t>: </a:t>
            </a:r>
            <a:r>
              <a:rPr lang="en-US" altLang="zh-CN" i="1" dirty="0">
                <a:latin typeface="Times New Roman" pitchFamily="-112" charset="0"/>
                <a:ea typeface="+mn-ea"/>
              </a:rPr>
              <a:t>not relevant</a:t>
            </a:r>
          </a:p>
          <a:p>
            <a:pPr lvl="1" eaLnBrk="1" fontAlgn="auto" hangingPunct="1">
              <a:lnSpc>
                <a:spcPct val="80000"/>
              </a:lnSpc>
              <a:spcAft>
                <a:spcPts val="0"/>
              </a:spcAft>
              <a:buFontTx/>
              <a:buNone/>
              <a:defRPr/>
            </a:pPr>
            <a:r>
              <a:rPr lang="en-US" altLang="zh-CN" dirty="0">
                <a:ea typeface="+mn-ea"/>
              </a:rPr>
              <a:t>		ranking 1: </a:t>
            </a:r>
            <a:r>
              <a:rPr lang="en-US" altLang="zh-CN" dirty="0" err="1">
                <a:solidFill>
                  <a:srgbClr val="FF0000"/>
                </a:solidFill>
                <a:ea typeface="+mn-ea"/>
              </a:rPr>
              <a:t>p</a:t>
            </a:r>
            <a:r>
              <a:rPr lang="en-US" altLang="zh-CN" dirty="0">
                <a:solidFill>
                  <a:srgbClr val="FF0000"/>
                </a:solidFill>
                <a:ea typeface="+mn-ea"/>
              </a:rPr>
              <a:t> </a:t>
            </a:r>
            <a:r>
              <a:rPr lang="en-US" altLang="zh-CN" dirty="0" err="1">
                <a:solidFill>
                  <a:srgbClr val="FF0000"/>
                </a:solidFill>
                <a:ea typeface="+mn-ea"/>
              </a:rPr>
              <a:t>d</a:t>
            </a:r>
            <a:r>
              <a:rPr lang="en-US" altLang="zh-CN" dirty="0">
                <a:ea typeface="+mn-ea"/>
              </a:rPr>
              <a:t> </a:t>
            </a:r>
            <a:r>
              <a:rPr lang="en-US" altLang="zh-CN" dirty="0" err="1">
                <a:ea typeface="+mn-ea"/>
              </a:rPr>
              <a:t>p</a:t>
            </a:r>
            <a:r>
              <a:rPr lang="en-US" altLang="zh-CN" dirty="0">
                <a:ea typeface="+mn-ea"/>
              </a:rPr>
              <a:t> </a:t>
            </a:r>
            <a:r>
              <a:rPr lang="en-US" altLang="zh-CN" dirty="0" err="1">
                <a:ea typeface="+mn-ea"/>
              </a:rPr>
              <a:t>n</a:t>
            </a:r>
            <a:r>
              <a:rPr lang="en-US" altLang="zh-CN" dirty="0">
                <a:ea typeface="+mn-ea"/>
              </a:rPr>
              <a:t> </a:t>
            </a:r>
            <a:r>
              <a:rPr lang="en-US" altLang="zh-CN" dirty="0" err="1">
                <a:ea typeface="+mn-ea"/>
              </a:rPr>
              <a:t>n</a:t>
            </a:r>
            <a:r>
              <a:rPr lang="en-US" altLang="zh-CN" dirty="0">
                <a:ea typeface="+mn-ea"/>
              </a:rPr>
              <a:t> </a:t>
            </a:r>
            <a:r>
              <a:rPr lang="en-US" altLang="zh-CN" dirty="0" err="1">
                <a:ea typeface="+mn-ea"/>
              </a:rPr>
              <a:t>n</a:t>
            </a:r>
            <a:r>
              <a:rPr lang="en-US" altLang="zh-CN" dirty="0">
                <a:ea typeface="+mn-ea"/>
              </a:rPr>
              <a:t> </a:t>
            </a:r>
            <a:r>
              <a:rPr lang="en-US" altLang="zh-CN" dirty="0" err="1">
                <a:ea typeface="+mn-ea"/>
              </a:rPr>
              <a:t>n</a:t>
            </a:r>
            <a:endParaRPr lang="en-US" altLang="zh-CN" dirty="0">
              <a:ea typeface="+mn-ea"/>
            </a:endParaRPr>
          </a:p>
          <a:p>
            <a:pPr lvl="1" eaLnBrk="1" fontAlgn="auto" hangingPunct="1">
              <a:lnSpc>
                <a:spcPct val="80000"/>
              </a:lnSpc>
              <a:spcAft>
                <a:spcPts val="0"/>
              </a:spcAft>
              <a:buFontTx/>
              <a:buNone/>
              <a:defRPr/>
            </a:pPr>
            <a:r>
              <a:rPr lang="en-US" altLang="zh-CN" dirty="0">
                <a:ea typeface="+mn-ea"/>
              </a:rPr>
              <a:t>		ranking 2: </a:t>
            </a:r>
            <a:r>
              <a:rPr lang="en-US" altLang="zh-CN" dirty="0" err="1">
                <a:ea typeface="+mn-ea"/>
              </a:rPr>
              <a:t>d</a:t>
            </a:r>
            <a:r>
              <a:rPr lang="en-US" altLang="zh-CN" dirty="0">
                <a:ea typeface="+mn-ea"/>
              </a:rPr>
              <a:t> </a:t>
            </a:r>
            <a:r>
              <a:rPr lang="en-US" altLang="zh-CN" dirty="0" err="1">
                <a:ea typeface="+mn-ea"/>
              </a:rPr>
              <a:t>p</a:t>
            </a:r>
            <a:r>
              <a:rPr lang="en-US" altLang="zh-CN" dirty="0">
                <a:ea typeface="+mn-ea"/>
              </a:rPr>
              <a:t> </a:t>
            </a:r>
            <a:r>
              <a:rPr lang="en-US" altLang="zh-CN" dirty="0" err="1">
                <a:solidFill>
                  <a:srgbClr val="FF0000"/>
                </a:solidFill>
                <a:ea typeface="+mn-ea"/>
              </a:rPr>
              <a:t>n</a:t>
            </a:r>
            <a:r>
              <a:rPr lang="en-US" altLang="zh-CN" dirty="0">
                <a:solidFill>
                  <a:srgbClr val="FF0000"/>
                </a:solidFill>
                <a:ea typeface="+mn-ea"/>
              </a:rPr>
              <a:t> </a:t>
            </a:r>
            <a:r>
              <a:rPr lang="en-US" altLang="zh-CN" dirty="0" err="1">
                <a:solidFill>
                  <a:srgbClr val="FF0000"/>
                </a:solidFill>
                <a:ea typeface="+mn-ea"/>
              </a:rPr>
              <a:t>p</a:t>
            </a:r>
            <a:r>
              <a:rPr lang="en-US" altLang="zh-CN" dirty="0">
                <a:ea typeface="+mn-ea"/>
              </a:rPr>
              <a:t> </a:t>
            </a:r>
            <a:r>
              <a:rPr lang="en-US" altLang="zh-CN" dirty="0" err="1">
                <a:ea typeface="+mn-ea"/>
              </a:rPr>
              <a:t>n</a:t>
            </a:r>
            <a:r>
              <a:rPr lang="en-US" altLang="zh-CN" dirty="0">
                <a:ea typeface="+mn-ea"/>
              </a:rPr>
              <a:t> </a:t>
            </a:r>
            <a:r>
              <a:rPr lang="en-US" altLang="zh-CN" dirty="0" err="1">
                <a:ea typeface="+mn-ea"/>
              </a:rPr>
              <a:t>n</a:t>
            </a:r>
            <a:r>
              <a:rPr lang="en-US" altLang="zh-CN" dirty="0">
                <a:ea typeface="+mn-ea"/>
              </a:rPr>
              <a:t> </a:t>
            </a:r>
            <a:r>
              <a:rPr lang="en-US" altLang="zh-CN" dirty="0" err="1">
                <a:ea typeface="+mn-ea"/>
              </a:rPr>
              <a:t>n</a:t>
            </a:r>
            <a:endParaRPr lang="en-US" altLang="zh-CN" dirty="0">
              <a:ea typeface="+mn-ea"/>
            </a:endParaRPr>
          </a:p>
          <a:p>
            <a:pPr lvl="1" eaLnBrk="1" fontAlgn="auto" hangingPunct="1">
              <a:lnSpc>
                <a:spcPct val="80000"/>
              </a:lnSpc>
              <a:spcAft>
                <a:spcPts val="0"/>
              </a:spcAft>
              <a:buFontTx/>
              <a:buNone/>
              <a:defRPr/>
            </a:pPr>
            <a:endParaRPr lang="en-US" altLang="zh-CN" dirty="0">
              <a:ea typeface="+mn-ea"/>
            </a:endParaRPr>
          </a:p>
          <a:p>
            <a:pPr eaLnBrk="1" fontAlgn="auto" hangingPunct="1">
              <a:lnSpc>
                <a:spcPct val="80000"/>
              </a:lnSpc>
              <a:spcAft>
                <a:spcPts val="0"/>
              </a:spcAft>
              <a:buFont typeface="Wingdings" charset="2"/>
              <a:buChar char="§"/>
              <a:defRPr/>
            </a:pPr>
            <a:r>
              <a:rPr lang="en-US" altLang="zh-CN" sz="2400" dirty="0">
                <a:ea typeface="+mn-ea"/>
                <a:cs typeface="+mn-cs"/>
              </a:rPr>
              <a:t>Query normalization: number of instance pairs varies according to query</a:t>
            </a:r>
          </a:p>
          <a:p>
            <a:pPr eaLnBrk="1" fontAlgn="auto" hangingPunct="1">
              <a:lnSpc>
                <a:spcPct val="80000"/>
              </a:lnSpc>
              <a:spcAft>
                <a:spcPts val="0"/>
              </a:spcAft>
              <a:buFont typeface="Wingdings" charset="2"/>
              <a:buChar char="§"/>
              <a:defRPr/>
            </a:pPr>
            <a:endParaRPr lang="en-US" altLang="zh-CN" sz="2400" dirty="0">
              <a:ea typeface="+mn-ea"/>
              <a:cs typeface="+mn-cs"/>
            </a:endParaRPr>
          </a:p>
          <a:p>
            <a:pPr eaLnBrk="1" fontAlgn="auto" hangingPunct="1">
              <a:lnSpc>
                <a:spcPct val="80000"/>
              </a:lnSpc>
              <a:spcAft>
                <a:spcPts val="0"/>
              </a:spcAft>
              <a:buFontTx/>
              <a:buNone/>
              <a:defRPr/>
            </a:pPr>
            <a:r>
              <a:rPr lang="en-US" altLang="zh-CN" sz="1800" dirty="0">
                <a:ea typeface="+mn-ea"/>
                <a:cs typeface="+mn-cs"/>
              </a:rPr>
              <a:t>		</a:t>
            </a:r>
            <a:r>
              <a:rPr lang="en-US" altLang="zh-CN" sz="2400" dirty="0">
                <a:ea typeface="+mn-ea"/>
                <a:cs typeface="+mn-cs"/>
              </a:rPr>
              <a:t>q1: </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p>
          <a:p>
            <a:pPr eaLnBrk="1" fontAlgn="auto" hangingPunct="1">
              <a:lnSpc>
                <a:spcPct val="80000"/>
              </a:lnSpc>
              <a:spcAft>
                <a:spcPts val="0"/>
              </a:spcAft>
              <a:buFontTx/>
              <a:buNone/>
              <a:defRPr/>
            </a:pPr>
            <a:r>
              <a:rPr lang="en-US" altLang="zh-CN" sz="2400" dirty="0">
                <a:ea typeface="+mn-ea"/>
                <a:cs typeface="+mn-cs"/>
              </a:rPr>
              <a:t>		q2: </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r>
              <a:rPr lang="en-US" altLang="zh-CN" sz="2400" dirty="0">
                <a:ea typeface="+mn-ea"/>
                <a:cs typeface="+mn-cs"/>
              </a:rPr>
              <a:t> </a:t>
            </a:r>
            <a:r>
              <a:rPr lang="en-US" altLang="zh-CN" sz="2400" dirty="0" err="1">
                <a:ea typeface="+mn-ea"/>
                <a:cs typeface="+mn-cs"/>
              </a:rPr>
              <a:t>n</a:t>
            </a:r>
            <a:endParaRPr lang="en-US" altLang="zh-CN" sz="2400" dirty="0">
              <a:ea typeface="+mn-ea"/>
              <a:cs typeface="+mn-cs"/>
            </a:endParaRPr>
          </a:p>
          <a:p>
            <a:pPr eaLnBrk="1" fontAlgn="auto" hangingPunct="1">
              <a:lnSpc>
                <a:spcPct val="80000"/>
              </a:lnSpc>
              <a:spcAft>
                <a:spcPts val="0"/>
              </a:spcAft>
              <a:buFontTx/>
              <a:buNone/>
              <a:defRPr/>
            </a:pPr>
            <a:r>
              <a:rPr lang="en-US" altLang="zh-CN" sz="2400" dirty="0">
                <a:ea typeface="+mn-ea"/>
                <a:cs typeface="+mn-cs"/>
              </a:rPr>
              <a:t>		q1 pairs: 2*(</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p</a:t>
            </a:r>
            <a:r>
              <a:rPr lang="en-US" altLang="zh-CN" sz="2400" dirty="0">
                <a:ea typeface="+mn-ea"/>
                <a:cs typeface="+mn-cs"/>
              </a:rPr>
              <a:t>) + 4*(</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n</a:t>
            </a:r>
            <a:r>
              <a:rPr lang="en-US" altLang="zh-CN" sz="2400" dirty="0">
                <a:ea typeface="+mn-ea"/>
                <a:cs typeface="+mn-cs"/>
              </a:rPr>
              <a:t>) + 8*(</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n</a:t>
            </a:r>
            <a:r>
              <a:rPr lang="en-US" altLang="zh-CN" sz="2400" dirty="0">
                <a:ea typeface="+mn-ea"/>
                <a:cs typeface="+mn-cs"/>
              </a:rPr>
              <a:t>) = 14</a:t>
            </a:r>
          </a:p>
          <a:p>
            <a:pPr eaLnBrk="1" fontAlgn="auto" hangingPunct="1">
              <a:lnSpc>
                <a:spcPct val="80000"/>
              </a:lnSpc>
              <a:spcAft>
                <a:spcPts val="0"/>
              </a:spcAft>
              <a:buFontTx/>
              <a:buNone/>
              <a:defRPr/>
            </a:pPr>
            <a:r>
              <a:rPr lang="en-US" altLang="zh-CN" sz="2400" dirty="0">
                <a:ea typeface="+mn-ea"/>
                <a:cs typeface="+mn-cs"/>
              </a:rPr>
              <a:t>		q2 pairs: 6*(</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p</a:t>
            </a:r>
            <a:r>
              <a:rPr lang="en-US" altLang="zh-CN" sz="2400" dirty="0">
                <a:ea typeface="+mn-ea"/>
                <a:cs typeface="+mn-cs"/>
              </a:rPr>
              <a:t>) + 10*(</a:t>
            </a:r>
            <a:r>
              <a:rPr lang="en-US" altLang="zh-CN" sz="2400" dirty="0" err="1">
                <a:ea typeface="+mn-ea"/>
                <a:cs typeface="+mn-cs"/>
              </a:rPr>
              <a:t>d</a:t>
            </a:r>
            <a:r>
              <a:rPr lang="en-US" altLang="zh-CN" sz="2400" dirty="0">
                <a:ea typeface="+mn-ea"/>
                <a:cs typeface="+mn-cs"/>
              </a:rPr>
              <a:t>, </a:t>
            </a:r>
            <a:r>
              <a:rPr lang="en-US" altLang="zh-CN" sz="2400" dirty="0" err="1">
                <a:ea typeface="+mn-ea"/>
                <a:cs typeface="+mn-cs"/>
              </a:rPr>
              <a:t>n</a:t>
            </a:r>
            <a:r>
              <a:rPr lang="en-US" altLang="zh-CN" sz="2400" dirty="0">
                <a:ea typeface="+mn-ea"/>
                <a:cs typeface="+mn-cs"/>
              </a:rPr>
              <a:t>) + 15*(</a:t>
            </a:r>
            <a:r>
              <a:rPr lang="en-US" altLang="zh-CN" sz="2400" dirty="0" err="1">
                <a:ea typeface="+mn-ea"/>
                <a:cs typeface="+mn-cs"/>
              </a:rPr>
              <a:t>p</a:t>
            </a:r>
            <a:r>
              <a:rPr lang="en-US" altLang="zh-CN" sz="2400" dirty="0">
                <a:ea typeface="+mn-ea"/>
                <a:cs typeface="+mn-cs"/>
              </a:rPr>
              <a:t>, </a:t>
            </a:r>
            <a:r>
              <a:rPr lang="en-US" altLang="zh-CN" sz="2400" dirty="0" err="1">
                <a:ea typeface="+mn-ea"/>
                <a:cs typeface="+mn-cs"/>
              </a:rPr>
              <a:t>n</a:t>
            </a:r>
            <a:r>
              <a:rPr lang="en-US" altLang="zh-CN" sz="2400" dirty="0">
                <a:ea typeface="+mn-ea"/>
                <a:cs typeface="+mn-cs"/>
              </a:rPr>
              <a:t>) = 31</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1675" y="3902075"/>
            <a:ext cx="3133725" cy="2779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9426" name="Rectangle 2"/>
          <p:cNvSpPr>
            <a:spLocks noGrp="1" noChangeArrowheads="1"/>
          </p:cNvSpPr>
          <p:nvPr>
            <p:ph type="title"/>
          </p:nvPr>
        </p:nvSpPr>
        <p:spPr/>
        <p:txBody>
          <a:bodyPr>
            <a:normAutofit fontScale="90000"/>
          </a:bodyPr>
          <a:lstStyle/>
          <a:p>
            <a:pPr eaLnBrk="1" hangingPunct="1">
              <a:defRPr/>
            </a:pPr>
            <a:r>
              <a:rPr lang="en-US" altLang="zh-CN" sz="3600">
                <a:latin typeface="Calibri" charset="0"/>
                <a:ea typeface="宋体" charset="0"/>
                <a:cs typeface="宋体" charset="0"/>
              </a:rPr>
              <a:t>These problems are solved with a new Loss function</a:t>
            </a:r>
          </a:p>
        </p:txBody>
      </p:sp>
      <p:sp>
        <p:nvSpPr>
          <p:cNvPr id="60419" name="Content Placeholder 6"/>
          <p:cNvSpPr>
            <a:spLocks noGrp="1"/>
          </p:cNvSpPr>
          <p:nvPr>
            <p:ph idx="1"/>
          </p:nvPr>
        </p:nvSpPr>
        <p:spPr>
          <a:xfrm>
            <a:off x="457200" y="2536825"/>
            <a:ext cx="8229600" cy="4016375"/>
          </a:xfrm>
        </p:spPr>
        <p:txBody>
          <a:bodyPr/>
          <a:lstStyle/>
          <a:p>
            <a:pPr eaLnBrk="1" hangingPunct="1"/>
            <a:r>
              <a:rPr lang="en-US">
                <a:latin typeface="Calibri" charset="0"/>
                <a:ea typeface="ＭＳ Ｐゴシック" charset="0"/>
                <a:cs typeface="ＭＳ Ｐゴシック" charset="0"/>
              </a:rPr>
              <a:t>τ weights for type of rank difference</a:t>
            </a:r>
          </a:p>
          <a:p>
            <a:pPr lvl="1" eaLnBrk="1" hangingPunct="1"/>
            <a:r>
              <a:rPr lang="en-US">
                <a:latin typeface="Calibri" charset="0"/>
                <a:ea typeface="ＭＳ Ｐゴシック" charset="0"/>
              </a:rPr>
              <a:t>Estimated empirically from effect on NDCG</a:t>
            </a:r>
          </a:p>
          <a:p>
            <a:pPr eaLnBrk="1" hangingPunct="1"/>
            <a:r>
              <a:rPr lang="en-US">
                <a:latin typeface="Calibri" charset="0"/>
                <a:ea typeface="ＭＳ Ｐゴシック" charset="0"/>
                <a:cs typeface="ＭＳ Ｐゴシック" charset="0"/>
              </a:rPr>
              <a:t>μ weights for size of ranked result set</a:t>
            </a:r>
          </a:p>
          <a:p>
            <a:pPr lvl="1" eaLnBrk="1" hangingPunct="1"/>
            <a:r>
              <a:rPr lang="en-US">
                <a:latin typeface="Calibri" charset="0"/>
                <a:ea typeface="ＭＳ Ｐゴシック" charset="0"/>
              </a:rPr>
              <a:t>Linearly scaled versus biggest result set </a:t>
            </a:r>
          </a:p>
        </p:txBody>
      </p:sp>
      <p:sp>
        <p:nvSpPr>
          <p:cNvPr id="60420" name="Rectangle 3"/>
          <p:cNvSpPr>
            <a:spLocks noChangeArrowheads="1"/>
          </p:cNvSpPr>
          <p:nvPr/>
        </p:nvSpPr>
        <p:spPr bwMode="auto">
          <a:xfrm>
            <a:off x="0" y="3248025"/>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charset="0"/>
            </a:endParaRPr>
          </a:p>
        </p:txBody>
      </p:sp>
      <p:graphicFrame>
        <p:nvGraphicFramePr>
          <p:cNvPr id="60421" name="Object 2"/>
          <p:cNvGraphicFramePr>
            <a:graphicFrameLocks noChangeAspect="1"/>
          </p:cNvGraphicFramePr>
          <p:nvPr/>
        </p:nvGraphicFramePr>
        <p:xfrm>
          <a:off x="715963" y="1384300"/>
          <a:ext cx="7629525" cy="1217613"/>
        </p:xfrm>
        <a:graphic>
          <a:graphicData uri="http://schemas.openxmlformats.org/presentationml/2006/ole">
            <mc:AlternateContent xmlns:mc="http://schemas.openxmlformats.org/markup-compatibility/2006">
              <mc:Choice xmlns:v="urn:schemas-microsoft-com:vml" Requires="v">
                <p:oleObj spid="_x0000_s60449" name="Equation" r:id="rId5" imgW="3200400" imgH="482600" progId="Equation.3">
                  <p:embed/>
                </p:oleObj>
              </mc:Choice>
              <mc:Fallback>
                <p:oleObj name="Equation" r:id="rId5" imgW="3200400" imgH="4826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963" y="1384300"/>
                        <a:ext cx="7629525" cy="1217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eaLnBrk="1" hangingPunct="1"/>
            <a:r>
              <a:rPr lang="en-US" altLang="zh-CN">
                <a:latin typeface="Calibri" charset="0"/>
                <a:ea typeface="宋体" charset="0"/>
                <a:cs typeface="宋体" charset="0"/>
              </a:rPr>
              <a:t>Optimization (Gradient Descent)</a:t>
            </a:r>
          </a:p>
        </p:txBody>
      </p:sp>
      <p:sp>
        <p:nvSpPr>
          <p:cNvPr id="62466" name="Content Placeholder 4"/>
          <p:cNvSpPr>
            <a:spLocks noGrp="1"/>
          </p:cNvSpPr>
          <p:nvPr>
            <p:ph idx="1"/>
          </p:nvPr>
        </p:nvSpPr>
        <p:spPr/>
        <p:txBody>
          <a:bodyPr/>
          <a:lstStyle/>
          <a:p>
            <a:pPr eaLnBrk="1" hangingPunct="1"/>
            <a:endParaRPr lang="en-US">
              <a:latin typeface="Calibri" charset="0"/>
              <a:ea typeface="ＭＳ Ｐゴシック" charset="0"/>
              <a:cs typeface="ＭＳ Ｐゴシック" charset="0"/>
            </a:endParaRPr>
          </a:p>
        </p:txBody>
      </p:sp>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2438400"/>
            <a:ext cx="8763000" cy="1954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0" y="274638"/>
            <a:ext cx="9144000" cy="1143000"/>
          </a:xfrm>
        </p:spPr>
        <p:txBody>
          <a:bodyPr/>
          <a:lstStyle/>
          <a:p>
            <a:pPr eaLnBrk="1" hangingPunct="1"/>
            <a:r>
              <a:rPr lang="en-US" altLang="zh-CN">
                <a:latin typeface="Calibri" charset="0"/>
                <a:ea typeface="宋体" charset="0"/>
                <a:cs typeface="宋体" charset="0"/>
              </a:rPr>
              <a:t>Optimization (Quadratic Programming)</a:t>
            </a:r>
          </a:p>
        </p:txBody>
      </p:sp>
      <p:graphicFrame>
        <p:nvGraphicFramePr>
          <p:cNvPr id="64514" name="Object 2"/>
          <p:cNvGraphicFramePr>
            <a:graphicFrameLocks noGrp="1" noChangeAspect="1"/>
          </p:cNvGraphicFramePr>
          <p:nvPr>
            <p:ph idx="1"/>
          </p:nvPr>
        </p:nvGraphicFramePr>
        <p:xfrm>
          <a:off x="2233613" y="1592263"/>
          <a:ext cx="4675187" cy="720725"/>
        </p:xfrm>
        <a:graphic>
          <a:graphicData uri="http://schemas.openxmlformats.org/presentationml/2006/ole">
            <mc:AlternateContent xmlns:mc="http://schemas.openxmlformats.org/markup-compatibility/2006">
              <mc:Choice xmlns:v="urn:schemas-microsoft-com:vml" Requires="v">
                <p:oleObj spid="_x0000_s64601" name="Equation" r:id="rId4" imgW="3048000" imgH="469900" progId="Equation.3">
                  <p:embed/>
                </p:oleObj>
              </mc:Choice>
              <mc:Fallback>
                <p:oleObj name="Equation" r:id="rId4" imgW="3048000" imgH="469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3613" y="1592263"/>
                        <a:ext cx="4675187" cy="720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sp>
        <p:nvSpPr>
          <p:cNvPr id="64515" name="AutoShape 4"/>
          <p:cNvSpPr>
            <a:spLocks noChangeArrowheads="1"/>
          </p:cNvSpPr>
          <p:nvPr/>
        </p:nvSpPr>
        <p:spPr bwMode="auto">
          <a:xfrm>
            <a:off x="4457700" y="2286000"/>
            <a:ext cx="228600" cy="762000"/>
          </a:xfrm>
          <a:prstGeom prst="upDownArrow">
            <a:avLst>
              <a:gd name="adj1" fmla="val 50000"/>
              <a:gd name="adj2" fmla="val 66667"/>
            </a:avLst>
          </a:prstGeom>
          <a:solidFill>
            <a:schemeClr val="accent1"/>
          </a:solidFill>
          <a:ln w="9525">
            <a:solidFill>
              <a:schemeClr val="tx1"/>
            </a:solidFill>
            <a:miter lim="800000"/>
            <a:headEnd/>
            <a:tailEnd/>
          </a:ln>
        </p:spPr>
        <p:txBody>
          <a:bodyPr wrap="none" anchor="ctr"/>
          <a:lstStyle/>
          <a:p>
            <a:endParaRPr lang="en-US">
              <a:latin typeface="Calibri" charset="0"/>
            </a:endParaRPr>
          </a:p>
        </p:txBody>
      </p:sp>
      <p:sp>
        <p:nvSpPr>
          <p:cNvPr id="64516" name="Rectangle 5"/>
          <p:cNvSpPr>
            <a:spLocks noChangeArrowheads="1"/>
          </p:cNvSpPr>
          <p:nvPr/>
        </p:nvSpPr>
        <p:spPr bwMode="auto">
          <a:xfrm>
            <a:off x="0" y="3152775"/>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charset="0"/>
            </a:endParaRPr>
          </a:p>
        </p:txBody>
      </p:sp>
      <p:graphicFrame>
        <p:nvGraphicFramePr>
          <p:cNvPr id="64517" name="Object 3"/>
          <p:cNvGraphicFramePr>
            <a:graphicFrameLocks noChangeAspect="1"/>
          </p:cNvGraphicFramePr>
          <p:nvPr/>
        </p:nvGraphicFramePr>
        <p:xfrm>
          <a:off x="1757363" y="2992438"/>
          <a:ext cx="5627687" cy="1905000"/>
        </p:xfrm>
        <a:graphic>
          <a:graphicData uri="http://schemas.openxmlformats.org/presentationml/2006/ole">
            <mc:AlternateContent xmlns:mc="http://schemas.openxmlformats.org/markup-compatibility/2006">
              <mc:Choice xmlns:v="urn:schemas-microsoft-com:vml" Requires="v">
                <p:oleObj spid="_x0000_s64602" name="Equation" r:id="rId6" imgW="3251200" imgH="1066800" progId="Equation.3">
                  <p:embed/>
                </p:oleObj>
              </mc:Choice>
              <mc:Fallback>
                <p:oleObj name="Equation" r:id="rId6" imgW="3251200" imgH="10668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7363" y="2992438"/>
                        <a:ext cx="5627687"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4518" name="AutoShape 7"/>
          <p:cNvSpPr>
            <a:spLocks noChangeArrowheads="1"/>
          </p:cNvSpPr>
          <p:nvPr/>
        </p:nvSpPr>
        <p:spPr bwMode="auto">
          <a:xfrm>
            <a:off x="4457700" y="4800600"/>
            <a:ext cx="228600" cy="762000"/>
          </a:xfrm>
          <a:prstGeom prst="upDownArrow">
            <a:avLst>
              <a:gd name="adj1" fmla="val 50000"/>
              <a:gd name="adj2" fmla="val 66667"/>
            </a:avLst>
          </a:prstGeom>
          <a:solidFill>
            <a:schemeClr val="accent1"/>
          </a:solidFill>
          <a:ln w="9525">
            <a:solidFill>
              <a:schemeClr val="tx1"/>
            </a:solidFill>
            <a:miter lim="800000"/>
            <a:headEnd/>
            <a:tailEnd/>
          </a:ln>
        </p:spPr>
        <p:txBody>
          <a:bodyPr wrap="none" anchor="ctr"/>
          <a:lstStyle/>
          <a:p>
            <a:endParaRPr lang="en-US">
              <a:latin typeface="Calibri" charset="0"/>
            </a:endParaRPr>
          </a:p>
        </p:txBody>
      </p:sp>
      <p:sp>
        <p:nvSpPr>
          <p:cNvPr id="64519" name="Rectangle 8"/>
          <p:cNvSpPr>
            <a:spLocks noChangeArrowheads="1"/>
          </p:cNvSpPr>
          <p:nvPr/>
        </p:nvSpPr>
        <p:spPr bwMode="auto">
          <a:xfrm>
            <a:off x="0" y="3252788"/>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charset="0"/>
            </a:endParaRPr>
          </a:p>
        </p:txBody>
      </p:sp>
      <p:graphicFrame>
        <p:nvGraphicFramePr>
          <p:cNvPr id="64520" name="Object 4"/>
          <p:cNvGraphicFramePr>
            <a:graphicFrameLocks noChangeAspect="1"/>
          </p:cNvGraphicFramePr>
          <p:nvPr/>
        </p:nvGraphicFramePr>
        <p:xfrm>
          <a:off x="1893888" y="5572125"/>
          <a:ext cx="6026150" cy="1174750"/>
        </p:xfrm>
        <a:graphic>
          <a:graphicData uri="http://schemas.openxmlformats.org/presentationml/2006/ole">
            <mc:AlternateContent xmlns:mc="http://schemas.openxmlformats.org/markup-compatibility/2006">
              <mc:Choice xmlns:v="urn:schemas-microsoft-com:vml" Requires="v">
                <p:oleObj spid="_x0000_s64603" name="Equation" r:id="rId8" imgW="3314700" imgH="647700" progId="Equation.3">
                  <p:embed/>
                </p:oleObj>
              </mc:Choice>
              <mc:Fallback>
                <p:oleObj name="Equation" r:id="rId8" imgW="3314700" imgH="6477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93888" y="5572125"/>
                        <a:ext cx="6026150" cy="1174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4521" name="Oval 10"/>
          <p:cNvSpPr>
            <a:spLocks noChangeArrowheads="1"/>
          </p:cNvSpPr>
          <p:nvPr/>
        </p:nvSpPr>
        <p:spPr bwMode="auto">
          <a:xfrm>
            <a:off x="3048000" y="1752600"/>
            <a:ext cx="914400" cy="533400"/>
          </a:xfrm>
          <a:prstGeom prst="ellipse">
            <a:avLst/>
          </a:prstGeom>
          <a:noFill/>
          <a:ln w="254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charset="0"/>
            </a:endParaRPr>
          </a:p>
        </p:txBody>
      </p:sp>
      <p:sp>
        <p:nvSpPr>
          <p:cNvPr id="64522" name="Oval 11"/>
          <p:cNvSpPr>
            <a:spLocks noChangeArrowheads="1"/>
          </p:cNvSpPr>
          <p:nvPr/>
        </p:nvSpPr>
        <p:spPr bwMode="auto">
          <a:xfrm>
            <a:off x="4249738" y="3260725"/>
            <a:ext cx="322262" cy="381000"/>
          </a:xfrm>
          <a:prstGeom prst="ellipse">
            <a:avLst/>
          </a:prstGeom>
          <a:noFill/>
          <a:ln w="254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charset="0"/>
            </a:endParaRPr>
          </a:p>
        </p:txBody>
      </p:sp>
      <p:sp>
        <p:nvSpPr>
          <p:cNvPr id="64523" name="Oval 12"/>
          <p:cNvSpPr>
            <a:spLocks noChangeArrowheads="1"/>
          </p:cNvSpPr>
          <p:nvPr/>
        </p:nvSpPr>
        <p:spPr bwMode="auto">
          <a:xfrm>
            <a:off x="3886200" y="6292850"/>
            <a:ext cx="457200" cy="381000"/>
          </a:xfrm>
          <a:prstGeom prst="ellipse">
            <a:avLst/>
          </a:prstGeom>
          <a:noFill/>
          <a:ln w="254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Experiments</a:t>
            </a:r>
          </a:p>
        </p:txBody>
      </p:sp>
      <p:sp>
        <p:nvSpPr>
          <p:cNvPr id="66562"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OHSUMED (from LETOR) </a:t>
            </a:r>
          </a:p>
          <a:p>
            <a:pPr eaLnBrk="1" hangingPunct="1"/>
            <a:r>
              <a:rPr lang="en-US" dirty="0">
                <a:latin typeface="Calibri" charset="0"/>
                <a:ea typeface="ＭＳ Ｐゴシック" charset="0"/>
                <a:cs typeface="ＭＳ Ｐゴシック" charset="0"/>
              </a:rPr>
              <a:t>Features:</a:t>
            </a:r>
          </a:p>
          <a:p>
            <a:pPr lvl="1" eaLnBrk="1" hangingPunct="1"/>
            <a:r>
              <a:rPr lang="en-US" dirty="0">
                <a:latin typeface="Calibri" charset="0"/>
                <a:ea typeface="ＭＳ Ｐゴシック" charset="0"/>
              </a:rPr>
              <a:t>6 that represent versions of </a:t>
            </a:r>
            <a:r>
              <a:rPr lang="en-US" dirty="0" err="1">
                <a:latin typeface="Calibri" charset="0"/>
                <a:ea typeface="ＭＳ Ｐゴシック" charset="0"/>
              </a:rPr>
              <a:t>tf</a:t>
            </a:r>
            <a:r>
              <a:rPr lang="en-US" dirty="0">
                <a:latin typeface="Calibri" charset="0"/>
                <a:ea typeface="ＭＳ Ｐゴシック" charset="0"/>
              </a:rPr>
              <a:t>, </a:t>
            </a:r>
            <a:r>
              <a:rPr lang="en-US" dirty="0" err="1">
                <a:latin typeface="Calibri" charset="0"/>
                <a:ea typeface="ＭＳ Ｐゴシック" charset="0"/>
              </a:rPr>
              <a:t>idf</a:t>
            </a:r>
            <a:r>
              <a:rPr lang="en-US" dirty="0">
                <a:latin typeface="Calibri" charset="0"/>
                <a:ea typeface="ＭＳ Ｐゴシック" charset="0"/>
              </a:rPr>
              <a:t>, and </a:t>
            </a:r>
            <a:r>
              <a:rPr lang="en-US" dirty="0" err="1">
                <a:latin typeface="Calibri" charset="0"/>
                <a:ea typeface="ＭＳ Ｐゴシック" charset="0"/>
              </a:rPr>
              <a:t>tf.idf</a:t>
            </a:r>
            <a:r>
              <a:rPr lang="en-US" dirty="0">
                <a:latin typeface="Calibri" charset="0"/>
                <a:ea typeface="ＭＳ Ｐゴシック" charset="0"/>
              </a:rPr>
              <a:t> factors</a:t>
            </a:r>
          </a:p>
          <a:p>
            <a:pPr lvl="1" eaLnBrk="1" hangingPunct="1"/>
            <a:r>
              <a:rPr lang="en-US" dirty="0">
                <a:latin typeface="Calibri" charset="0"/>
                <a:ea typeface="ＭＳ Ｐゴシック" charset="0"/>
              </a:rPr>
              <a:t>BM25 score (</a:t>
            </a:r>
            <a:r>
              <a:rPr lang="en-US" i="1" dirty="0">
                <a:latin typeface="Calibri" charset="0"/>
                <a:ea typeface="ＭＳ Ｐゴシック" charset="0"/>
              </a:rPr>
              <a:t>IIR </a:t>
            </a:r>
            <a:r>
              <a:rPr lang="en-US" dirty="0">
                <a:latin typeface="Calibri" charset="0"/>
                <a:ea typeface="ＭＳ Ｐゴシック" charset="0"/>
              </a:rPr>
              <a:t>sec. 11.4.3</a:t>
            </a:r>
            <a:r>
              <a:rPr lang="en-US" dirty="0" smtClean="0">
                <a:latin typeface="Calibri" charset="0"/>
                <a:ea typeface="ＭＳ Ｐゴシック" charset="0"/>
              </a:rPr>
              <a:t>)</a:t>
            </a:r>
            <a:endParaRPr lang="en-US" dirty="0">
              <a:latin typeface="Calibri" charset="0"/>
              <a:ea typeface="ＭＳ Ｐゴシック"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457200" y="304800"/>
            <a:ext cx="8229600" cy="1143000"/>
          </a:xfrm>
        </p:spPr>
        <p:txBody>
          <a:bodyPr/>
          <a:lstStyle/>
          <a:p>
            <a:pPr eaLnBrk="1" hangingPunct="1"/>
            <a:r>
              <a:rPr lang="en-US" altLang="zh-CN">
                <a:latin typeface="Calibri" charset="0"/>
                <a:ea typeface="宋体" charset="0"/>
                <a:cs typeface="宋体" charset="0"/>
              </a:rPr>
              <a:t>Experimental Results (OHSUMED)</a:t>
            </a:r>
          </a:p>
        </p:txBody>
      </p:sp>
      <p:pic>
        <p:nvPicPr>
          <p:cNvPr id="675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52600"/>
            <a:ext cx="8797925" cy="468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defRPr/>
            </a:pPr>
            <a:r>
              <a:rPr lang="en-US" dirty="0" smtClean="0"/>
              <a:t>MSN Search </a:t>
            </a:r>
            <a:r>
              <a:rPr lang="en-US" dirty="0" smtClean="0">
                <a:solidFill>
                  <a:schemeClr val="accent3"/>
                </a:solidFill>
              </a:rPr>
              <a:t>[now Bing]</a:t>
            </a:r>
          </a:p>
        </p:txBody>
      </p:sp>
      <p:sp>
        <p:nvSpPr>
          <p:cNvPr id="69634"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Second experiment with MSN search</a:t>
            </a:r>
          </a:p>
          <a:p>
            <a:pPr eaLnBrk="1" hangingPunct="1"/>
            <a:r>
              <a:rPr lang="en-US">
                <a:latin typeface="Calibri" charset="0"/>
                <a:ea typeface="ＭＳ Ｐゴシック" charset="0"/>
                <a:cs typeface="ＭＳ Ｐゴシック" charset="0"/>
              </a:rPr>
              <a:t>Collection of 2198 queries</a:t>
            </a:r>
          </a:p>
          <a:p>
            <a:pPr eaLnBrk="1" hangingPunct="1"/>
            <a:r>
              <a:rPr lang="en-US">
                <a:latin typeface="Calibri" charset="0"/>
                <a:ea typeface="ＭＳ Ｐゴシック" charset="0"/>
                <a:cs typeface="ＭＳ Ｐゴシック" charset="0"/>
              </a:rPr>
              <a:t>6 relevance levels rated:</a:t>
            </a:r>
          </a:p>
          <a:p>
            <a:pPr lvl="1" eaLnBrk="1" hangingPunct="1"/>
            <a:r>
              <a:rPr lang="en-US">
                <a:latin typeface="Calibri" charset="0"/>
                <a:ea typeface="ＭＳ Ｐゴシック" charset="0"/>
              </a:rPr>
              <a:t>Definitive		  8990</a:t>
            </a:r>
          </a:p>
          <a:p>
            <a:pPr lvl="1" eaLnBrk="1" hangingPunct="1"/>
            <a:r>
              <a:rPr lang="en-US">
                <a:latin typeface="Calibri" charset="0"/>
                <a:ea typeface="ＭＳ Ｐゴシック" charset="0"/>
              </a:rPr>
              <a:t>Excellent		  4403</a:t>
            </a:r>
          </a:p>
          <a:p>
            <a:pPr lvl="1" eaLnBrk="1" hangingPunct="1"/>
            <a:r>
              <a:rPr lang="en-US">
                <a:latin typeface="Calibri" charset="0"/>
                <a:ea typeface="ＭＳ Ｐゴシック" charset="0"/>
              </a:rPr>
              <a:t>Good			  3735</a:t>
            </a:r>
          </a:p>
          <a:p>
            <a:pPr lvl="1" eaLnBrk="1" hangingPunct="1"/>
            <a:r>
              <a:rPr lang="en-US">
                <a:latin typeface="Calibri" charset="0"/>
                <a:ea typeface="ＭＳ Ｐゴシック" charset="0"/>
              </a:rPr>
              <a:t>Fair				20463</a:t>
            </a:r>
          </a:p>
          <a:p>
            <a:pPr lvl="1" eaLnBrk="1" hangingPunct="1"/>
            <a:r>
              <a:rPr lang="en-US">
                <a:latin typeface="Calibri" charset="0"/>
                <a:ea typeface="ＭＳ Ｐゴシック" charset="0"/>
              </a:rPr>
              <a:t>Bad				36375</a:t>
            </a:r>
          </a:p>
          <a:p>
            <a:pPr lvl="1" eaLnBrk="1" hangingPunct="1"/>
            <a:r>
              <a:rPr lang="en-US">
                <a:latin typeface="Calibri" charset="0"/>
                <a:ea typeface="ＭＳ Ｐゴシック" charset="0"/>
              </a:rPr>
              <a:t>Detrimental	 	    310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457200" y="228600"/>
            <a:ext cx="8229600" cy="1143000"/>
          </a:xfrm>
        </p:spPr>
        <p:txBody>
          <a:bodyPr/>
          <a:lstStyle/>
          <a:p>
            <a:pPr eaLnBrk="1" hangingPunct="1"/>
            <a:r>
              <a:rPr lang="en-US" altLang="zh-CN" dirty="0">
                <a:latin typeface="Calibri" charset="0"/>
                <a:ea typeface="宋体" charset="0"/>
                <a:cs typeface="宋体" charset="0"/>
              </a:rPr>
              <a:t>Experimental Results (MSN search)</a:t>
            </a:r>
          </a:p>
        </p:txBody>
      </p:sp>
      <p:pic>
        <p:nvPicPr>
          <p:cNvPr id="7065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614488"/>
            <a:ext cx="8801100" cy="5014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sz="3200">
                <a:latin typeface="Calibri" charset="0"/>
                <a:ea typeface="ＭＳ Ｐゴシック" charset="0"/>
                <a:cs typeface="ＭＳ Ｐゴシック" charset="0"/>
              </a:rPr>
              <a:t>Alternative: Optimizing Rank-Based Measures</a:t>
            </a:r>
            <a:br>
              <a:rPr lang="en-US" sz="3200">
                <a:latin typeface="Calibri" charset="0"/>
                <a:ea typeface="ＭＳ Ｐゴシック" charset="0"/>
                <a:cs typeface="ＭＳ Ｐゴシック" charset="0"/>
              </a:rPr>
            </a:br>
            <a:r>
              <a:rPr lang="en-US" sz="2400">
                <a:solidFill>
                  <a:srgbClr val="437085"/>
                </a:solidFill>
                <a:latin typeface="Calibri" charset="0"/>
                <a:ea typeface="ＭＳ Ｐゴシック" charset="0"/>
                <a:cs typeface="ＭＳ Ｐゴシック" charset="0"/>
              </a:rPr>
              <a:t>[Yue et al. SIGIR 2007]</a:t>
            </a:r>
            <a:endParaRPr lang="en-US" sz="3200">
              <a:solidFill>
                <a:srgbClr val="437085"/>
              </a:solidFill>
              <a:latin typeface="Calibri" charset="0"/>
              <a:ea typeface="ＭＳ Ｐゴシック" charset="0"/>
              <a:cs typeface="ＭＳ Ｐゴシック" charset="0"/>
            </a:endParaRPr>
          </a:p>
        </p:txBody>
      </p:sp>
      <p:sp>
        <p:nvSpPr>
          <p:cNvPr id="72706" name="Rectangle 3"/>
          <p:cNvSpPr>
            <a:spLocks noGrp="1" noChangeArrowheads="1"/>
          </p:cNvSpPr>
          <p:nvPr>
            <p:ph idx="1"/>
          </p:nvPr>
        </p:nvSpPr>
        <p:spPr/>
        <p:txBody>
          <a:bodyPr/>
          <a:lstStyle/>
          <a:p>
            <a:pPr eaLnBrk="1" hangingPunct="1"/>
            <a:r>
              <a:rPr lang="en-US">
                <a:latin typeface="Calibri" charset="0"/>
                <a:ea typeface="ＭＳ Ｐゴシック" charset="0"/>
                <a:cs typeface="ＭＳ Ｐゴシック" charset="0"/>
              </a:rPr>
              <a:t>If we think that NDCG is a good approximation of the user’s utility function from a result ranking</a:t>
            </a:r>
          </a:p>
          <a:p>
            <a:pPr eaLnBrk="1" hangingPunct="1"/>
            <a:r>
              <a:rPr lang="en-US">
                <a:latin typeface="Calibri" charset="0"/>
                <a:ea typeface="ＭＳ Ｐゴシック" charset="0"/>
                <a:cs typeface="ＭＳ Ｐゴシック" charset="0"/>
              </a:rPr>
              <a:t>Then, let’s directly optimize this measure</a:t>
            </a:r>
          </a:p>
          <a:p>
            <a:pPr lvl="1" eaLnBrk="1" hangingPunct="1"/>
            <a:r>
              <a:rPr lang="en-US">
                <a:latin typeface="Calibri" charset="0"/>
                <a:ea typeface="ＭＳ Ｐゴシック" charset="0"/>
              </a:rPr>
              <a:t>As opposed to some proxy (weighted pairwise prefs)</a:t>
            </a:r>
          </a:p>
          <a:p>
            <a:pPr eaLnBrk="1" hangingPunct="1"/>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But, there are problems …</a:t>
            </a:r>
          </a:p>
          <a:p>
            <a:pPr lvl="1" eaLnBrk="1" hangingPunct="1"/>
            <a:r>
              <a:rPr lang="en-US">
                <a:latin typeface="Calibri" charset="0"/>
                <a:ea typeface="ＭＳ Ｐゴシック" charset="0"/>
              </a:rPr>
              <a:t>Objective function no longer decomposes</a:t>
            </a:r>
          </a:p>
          <a:p>
            <a:pPr lvl="2" eaLnBrk="1" hangingPunct="1"/>
            <a:r>
              <a:rPr lang="en-US">
                <a:latin typeface="Calibri" charset="0"/>
                <a:ea typeface="ＭＳ Ｐゴシック" charset="0"/>
              </a:rPr>
              <a:t>Pairwise prefs decomposed into each pair</a:t>
            </a:r>
            <a:endParaRPr lang="en-US" sz="1500">
              <a:latin typeface="Calibri" charset="0"/>
              <a:ea typeface="ＭＳ Ｐゴシック" charset="0"/>
            </a:endParaRPr>
          </a:p>
          <a:p>
            <a:pPr lvl="1" eaLnBrk="1" hangingPunct="1"/>
            <a:endParaRPr lang="en-US" sz="1500">
              <a:latin typeface="Calibri" charset="0"/>
              <a:ea typeface="ＭＳ Ｐゴシック" charset="0"/>
            </a:endParaRPr>
          </a:p>
          <a:p>
            <a:pPr lvl="1" eaLnBrk="1" hangingPunct="1"/>
            <a:r>
              <a:rPr lang="en-US">
                <a:latin typeface="Calibri" charset="0"/>
                <a:ea typeface="ＭＳ Ｐゴシック" charset="0"/>
              </a:rPr>
              <a:t>Objective function is flat or discontinuous</a:t>
            </a:r>
          </a:p>
          <a:p>
            <a:pPr lvl="1" eaLnBrk="1" hangingPunct="1">
              <a:buFont typeface="Wingdings" charset="0"/>
              <a:buNone/>
            </a:pPr>
            <a:endParaRPr lang="en-US">
              <a:latin typeface="Calibri" charset="0"/>
              <a:ea typeface="ＭＳ Ｐゴシック"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457200" y="350838"/>
            <a:ext cx="7543800" cy="1020762"/>
          </a:xfrm>
        </p:spPr>
        <p:txBody>
          <a:bodyPr/>
          <a:lstStyle/>
          <a:p>
            <a:pPr eaLnBrk="1" hangingPunct="1"/>
            <a:r>
              <a:rPr lang="en-US" dirty="0">
                <a:latin typeface="Calibri" charset="0"/>
                <a:ea typeface="ＭＳ Ｐゴシック" charset="0"/>
                <a:cs typeface="ＭＳ Ｐゴシック" charset="0"/>
              </a:rPr>
              <a:t>Discontinuity Example</a:t>
            </a:r>
          </a:p>
        </p:txBody>
      </p:sp>
      <p:sp>
        <p:nvSpPr>
          <p:cNvPr id="73730"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NDCG computed using rank positions</a:t>
            </a:r>
          </a:p>
          <a:p>
            <a:pPr eaLnBrk="1" hangingPunct="1"/>
            <a:r>
              <a:rPr lang="en-US">
                <a:latin typeface="Calibri" charset="0"/>
                <a:ea typeface="ＭＳ Ｐゴシック" charset="0"/>
                <a:cs typeface="ＭＳ Ｐゴシック" charset="0"/>
              </a:rPr>
              <a:t>Ranking via retrieval scores</a:t>
            </a:r>
          </a:p>
          <a:p>
            <a:pPr eaLnBrk="1" hangingPunct="1"/>
            <a:r>
              <a:rPr lang="en-US">
                <a:latin typeface="Calibri" charset="0"/>
                <a:ea typeface="ＭＳ Ｐゴシック" charset="0"/>
                <a:cs typeface="ＭＳ Ｐゴシック" charset="0"/>
              </a:rPr>
              <a:t>Slight changes to model parameters </a:t>
            </a:r>
          </a:p>
          <a:p>
            <a:pPr lvl="1" eaLnBrk="1" hangingPunct="1"/>
            <a:r>
              <a:rPr lang="en-US">
                <a:latin typeface="Calibri" charset="0"/>
                <a:ea typeface="ＭＳ Ｐゴシック" charset="0"/>
              </a:rPr>
              <a:t>Slight changes to retrieval scores</a:t>
            </a:r>
          </a:p>
          <a:p>
            <a:pPr lvl="1" eaLnBrk="1" hangingPunct="1"/>
            <a:r>
              <a:rPr lang="en-US">
                <a:latin typeface="Calibri" charset="0"/>
                <a:ea typeface="ＭＳ Ｐゴシック" charset="0"/>
              </a:rPr>
              <a:t>No change to ranking</a:t>
            </a:r>
          </a:p>
          <a:p>
            <a:pPr lvl="1" eaLnBrk="1" hangingPunct="1"/>
            <a:r>
              <a:rPr lang="en-US">
                <a:latin typeface="Calibri" charset="0"/>
                <a:ea typeface="ＭＳ Ｐゴシック" charset="0"/>
              </a:rPr>
              <a:t>No change to NDCG</a:t>
            </a:r>
          </a:p>
        </p:txBody>
      </p:sp>
      <p:graphicFrame>
        <p:nvGraphicFramePr>
          <p:cNvPr id="150555" name="Group 27"/>
          <p:cNvGraphicFramePr>
            <a:graphicFrameLocks noGrp="1"/>
          </p:cNvGraphicFramePr>
          <p:nvPr/>
        </p:nvGraphicFramePr>
        <p:xfrm>
          <a:off x="4038600" y="4343400"/>
          <a:ext cx="4800600" cy="2209800"/>
        </p:xfrm>
        <a:graphic>
          <a:graphicData uri="http://schemas.openxmlformats.org/drawingml/2006/table">
            <a:tbl>
              <a:tblPr/>
              <a:tblGrid>
                <a:gridCol w="2716213"/>
                <a:gridCol w="712787"/>
                <a:gridCol w="685800"/>
                <a:gridCol w="685800"/>
              </a:tblGrid>
              <a:tr h="56197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endParaRPr kumimoji="0" lang="en-US" sz="26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d</a:t>
                      </a:r>
                      <a:r>
                        <a:rPr kumimoji="0" lang="en-US" sz="2600" b="0" i="0" u="none" strike="noStrike" cap="none" normalizeH="0" baseline="-25000">
                          <a:ln>
                            <a:noFill/>
                          </a:ln>
                          <a:solidFill>
                            <a:schemeClr val="tx1"/>
                          </a:solidFill>
                          <a:effectLst/>
                          <a:latin typeface="Arial" charset="0"/>
                          <a:ea typeface="ＭＳ Ｐゴシック"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d</a:t>
                      </a:r>
                      <a:r>
                        <a:rPr kumimoji="0" lang="en-US" sz="2600" b="0" i="0" u="none" strike="noStrike" cap="none" normalizeH="0" baseline="-25000">
                          <a:ln>
                            <a:noFill/>
                          </a:ln>
                          <a:solidFill>
                            <a:schemeClr val="tx1"/>
                          </a:solidFill>
                          <a:effectLst/>
                          <a:latin typeface="Arial" charset="0"/>
                          <a:ea typeface="ＭＳ Ｐゴシック"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d</a:t>
                      </a:r>
                      <a:r>
                        <a:rPr kumimoji="0" lang="en-US" sz="2600" b="0" i="0" u="none" strike="noStrike" cap="none" normalizeH="0" baseline="-25000">
                          <a:ln>
                            <a:noFill/>
                          </a:ln>
                          <a:solidFill>
                            <a:schemeClr val="tx1"/>
                          </a:solidFill>
                          <a:effectLst/>
                          <a:latin typeface="Arial" charset="0"/>
                          <a:ea typeface="ＭＳ Ｐゴシック"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Retrieval Score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0.6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Rank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Relevance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2600" b="0" i="0" u="none" strike="noStrike" cap="none" normalizeH="0" baseline="0">
                          <a:ln>
                            <a:noFill/>
                          </a:ln>
                          <a:solidFill>
                            <a:schemeClr val="tx1"/>
                          </a:solidFill>
                          <a:effectLst/>
                          <a:latin typeface="Arial" charset="0"/>
                          <a:ea typeface="ＭＳ Ｐゴシック"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3758" name="TextBox 4"/>
          <p:cNvSpPr txBox="1">
            <a:spLocks noChangeArrowheads="1"/>
          </p:cNvSpPr>
          <p:nvPr/>
        </p:nvSpPr>
        <p:spPr bwMode="auto">
          <a:xfrm>
            <a:off x="1371600" y="4911725"/>
            <a:ext cx="2293938"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a:latin typeface="Calibri" charset="0"/>
              </a:rPr>
              <a:t>NDCG = 0.63</a:t>
            </a:r>
          </a:p>
        </p:txBody>
      </p:sp>
      <p:sp>
        <p:nvSpPr>
          <p:cNvPr id="73759" name="Text Box 26"/>
          <p:cNvSpPr txBox="1">
            <a:spLocks noChangeArrowheads="1"/>
          </p:cNvSpPr>
          <p:nvPr/>
        </p:nvSpPr>
        <p:spPr bwMode="auto">
          <a:xfrm>
            <a:off x="457200" y="5722938"/>
            <a:ext cx="3429000" cy="830262"/>
          </a:xfrm>
          <a:prstGeom prst="rect">
            <a:avLst/>
          </a:prstGeom>
          <a:solidFill>
            <a:srgbClr val="918BA3"/>
          </a:solidFill>
          <a:ln>
            <a:noFill/>
          </a:ln>
          <a:extLst>
            <a:ext uri="{91240B29-F687-4f45-9708-019B960494DF}">
              <a14:hiddenLine xmlns="" xmlns:a14="http://schemas.microsoft.com/office/drawing/2010/main" w="317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a:latin typeface="Calibri" charset="0"/>
              </a:rPr>
              <a:t>NDCG discontinuous w.r.t model parameters!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idx="4294967295"/>
          </p:nvPr>
        </p:nvSpPr>
        <p:spPr/>
        <p:txBody>
          <a:bodyPr/>
          <a:lstStyle/>
          <a:p>
            <a:pPr eaLnBrk="1" hangingPunct="1"/>
            <a:r>
              <a:rPr lang="en-US" sz="3600">
                <a:latin typeface="Calibri" charset="0"/>
                <a:ea typeface="ＭＳ Ｐゴシック" charset="0"/>
                <a:cs typeface="ＭＳ Ｐゴシック" charset="0"/>
              </a:rPr>
              <a:t>Structural SVMs    </a:t>
            </a:r>
            <a:r>
              <a:rPr lang="en-US" sz="3200">
                <a:solidFill>
                  <a:srgbClr val="437085"/>
                </a:solidFill>
                <a:latin typeface="Calibri" charset="0"/>
                <a:ea typeface="ＭＳ Ｐゴシック" charset="0"/>
                <a:cs typeface="ＭＳ Ｐゴシック" charset="0"/>
              </a:rPr>
              <a:t>[Tsochantaridis et al., 2007]</a:t>
            </a:r>
            <a:endParaRPr lang="en-US" sz="3600">
              <a:latin typeface="Calibri" charset="0"/>
              <a:ea typeface="ＭＳ Ｐゴシック" charset="0"/>
              <a:cs typeface="ＭＳ Ｐゴシック" charset="0"/>
            </a:endParaRPr>
          </a:p>
        </p:txBody>
      </p:sp>
      <p:sp>
        <p:nvSpPr>
          <p:cNvPr id="74754" name="Rectangle 8"/>
          <p:cNvSpPr>
            <a:spLocks noGrp="1" noChangeArrowheads="1"/>
          </p:cNvSpPr>
          <p:nvPr>
            <p:ph type="body" idx="4294967295"/>
          </p:nvPr>
        </p:nvSpPr>
        <p:spPr/>
        <p:txBody>
          <a:bodyPr/>
          <a:lstStyle/>
          <a:p>
            <a:pPr eaLnBrk="1" hangingPunct="1">
              <a:lnSpc>
                <a:spcPct val="90000"/>
              </a:lnSpc>
              <a:spcBef>
                <a:spcPct val="0"/>
              </a:spcBef>
            </a:pPr>
            <a:r>
              <a:rPr lang="en-US" sz="2200">
                <a:latin typeface="Calibri" charset="0"/>
                <a:ea typeface="ＭＳ Ｐゴシック" charset="0"/>
                <a:cs typeface="ＭＳ Ｐゴシック" charset="0"/>
              </a:rPr>
              <a:t>Structural SVMs are a generalization of SVMs where the output classification space is not binary or one of a set of classes, but some complex object (such as a sequence or a parse tree)</a:t>
            </a:r>
          </a:p>
          <a:p>
            <a:pPr eaLnBrk="1" hangingPunct="1">
              <a:lnSpc>
                <a:spcPct val="90000"/>
              </a:lnSpc>
              <a:spcBef>
                <a:spcPct val="0"/>
              </a:spcBef>
            </a:pPr>
            <a:r>
              <a:rPr lang="en-US" sz="2200">
                <a:latin typeface="Calibri" charset="0"/>
                <a:ea typeface="ＭＳ Ｐゴシック" charset="0"/>
                <a:cs typeface="ＭＳ Ｐゴシック" charset="0"/>
              </a:rPr>
              <a:t>Here, it is a complete (weak) ranking of documents for a query</a:t>
            </a:r>
          </a:p>
          <a:p>
            <a:pPr eaLnBrk="1" hangingPunct="1">
              <a:lnSpc>
                <a:spcPct val="90000"/>
              </a:lnSpc>
              <a:spcBef>
                <a:spcPct val="0"/>
              </a:spcBef>
            </a:pPr>
            <a:r>
              <a:rPr lang="en-US" sz="2200">
                <a:latin typeface="Calibri" charset="0"/>
                <a:ea typeface="ＭＳ Ｐゴシック" charset="0"/>
                <a:cs typeface="ＭＳ Ｐゴシック" charset="0"/>
              </a:rPr>
              <a:t>The Structural SVM attempts to predict the complete ranking for the input query and document set</a:t>
            </a:r>
          </a:p>
          <a:p>
            <a:pPr eaLnBrk="1" hangingPunct="1">
              <a:spcBef>
                <a:spcPct val="0"/>
              </a:spcBef>
            </a:pPr>
            <a:r>
              <a:rPr lang="en-US" sz="2200">
                <a:latin typeface="Calibri" charset="0"/>
                <a:ea typeface="ＭＳ Ｐゴシック" charset="0"/>
                <a:cs typeface="ＭＳ Ｐゴシック" charset="0"/>
              </a:rPr>
              <a:t>The </a:t>
            </a:r>
            <a:r>
              <a:rPr lang="en-US" sz="2200" b="1">
                <a:latin typeface="Calibri" charset="0"/>
                <a:ea typeface="ＭＳ Ｐゴシック" charset="0"/>
                <a:cs typeface="ＭＳ Ｐゴシック" charset="0"/>
              </a:rPr>
              <a:t>true labeling</a:t>
            </a:r>
            <a:r>
              <a:rPr lang="en-US" sz="2200">
                <a:latin typeface="Calibri" charset="0"/>
                <a:ea typeface="ＭＳ Ｐゴシック" charset="0"/>
                <a:cs typeface="ＭＳ Ｐゴシック" charset="0"/>
              </a:rPr>
              <a:t> is a ranking where the relevant documents are all ranked in the front, e.g.,</a:t>
            </a:r>
          </a:p>
          <a:p>
            <a:pPr eaLnBrk="1" hangingPunct="1">
              <a:buFont typeface="Wingdings" charset="0"/>
              <a:buNone/>
            </a:pPr>
            <a:endParaRPr lang="en-US" sz="2200">
              <a:latin typeface="Calibri" charset="0"/>
              <a:ea typeface="ＭＳ Ｐゴシック" charset="0"/>
              <a:cs typeface="ＭＳ Ｐゴシック" charset="0"/>
            </a:endParaRPr>
          </a:p>
          <a:p>
            <a:pPr eaLnBrk="1" hangingPunct="1"/>
            <a:r>
              <a:rPr lang="en-US" sz="2200">
                <a:latin typeface="Calibri" charset="0"/>
                <a:ea typeface="ＭＳ Ｐゴシック" charset="0"/>
                <a:cs typeface="ＭＳ Ｐゴシック" charset="0"/>
              </a:rPr>
              <a:t>An </a:t>
            </a:r>
            <a:r>
              <a:rPr lang="en-US" sz="2200" b="1">
                <a:latin typeface="Calibri" charset="0"/>
                <a:ea typeface="ＭＳ Ｐゴシック" charset="0"/>
                <a:cs typeface="ＭＳ Ｐゴシック" charset="0"/>
              </a:rPr>
              <a:t>incorrect labeling</a:t>
            </a:r>
            <a:r>
              <a:rPr lang="en-US" sz="2200">
                <a:latin typeface="Calibri" charset="0"/>
                <a:ea typeface="ＭＳ Ｐゴシック" charset="0"/>
                <a:cs typeface="ＭＳ Ｐゴシック" charset="0"/>
              </a:rPr>
              <a:t> would be any other ranking, e.g.,</a:t>
            </a:r>
          </a:p>
          <a:p>
            <a:pPr eaLnBrk="1" hangingPunct="1"/>
            <a:endParaRPr lang="en-US" sz="2200">
              <a:latin typeface="Calibri" charset="0"/>
              <a:ea typeface="ＭＳ Ｐゴシック" charset="0"/>
              <a:cs typeface="ＭＳ Ｐゴシック" charset="0"/>
            </a:endParaRPr>
          </a:p>
          <a:p>
            <a:pPr eaLnBrk="1" hangingPunct="1">
              <a:buFont typeface="Wingdings" charset="0"/>
              <a:buNone/>
            </a:pPr>
            <a:endParaRPr lang="en-US" sz="1700">
              <a:latin typeface="Calibri" charset="0"/>
              <a:ea typeface="ＭＳ Ｐゴシック" charset="0"/>
              <a:cs typeface="ＭＳ Ｐゴシック" charset="0"/>
            </a:endParaRPr>
          </a:p>
          <a:p>
            <a:pPr eaLnBrk="1" hangingPunct="1">
              <a:spcBef>
                <a:spcPct val="0"/>
              </a:spcBef>
            </a:pPr>
            <a:r>
              <a:rPr lang="en-US" sz="2200" b="1">
                <a:latin typeface="Calibri" charset="0"/>
                <a:ea typeface="ＭＳ Ｐゴシック" charset="0"/>
                <a:cs typeface="ＭＳ Ｐゴシック" charset="0"/>
              </a:rPr>
              <a:t>There are an intractable number of rankings, thus an intractable number of constraints</a:t>
            </a:r>
            <a:r>
              <a:rPr lang="en-US" sz="2200">
                <a:latin typeface="Calibri" charset="0"/>
                <a:ea typeface="ＭＳ Ｐゴシック" charset="0"/>
                <a:cs typeface="ＭＳ Ｐゴシック" charset="0"/>
              </a:rPr>
              <a:t>!</a:t>
            </a:r>
          </a:p>
          <a:p>
            <a:pPr eaLnBrk="1" hangingPunct="1">
              <a:lnSpc>
                <a:spcPct val="90000"/>
              </a:lnSpc>
              <a:spcBef>
                <a:spcPct val="0"/>
              </a:spcBef>
            </a:pPr>
            <a:endParaRPr lang="en-US" sz="1900">
              <a:latin typeface="Calibri" charset="0"/>
              <a:ea typeface="ＭＳ Ｐゴシック" charset="0"/>
              <a:cs typeface="ＭＳ Ｐゴシック" charset="0"/>
            </a:endParaRPr>
          </a:p>
          <a:p>
            <a:pPr eaLnBrk="1" hangingPunct="1">
              <a:lnSpc>
                <a:spcPct val="90000"/>
              </a:lnSpc>
              <a:spcBef>
                <a:spcPct val="0"/>
              </a:spcBef>
              <a:buFont typeface="Wingdings" charset="0"/>
              <a:buNone/>
            </a:pPr>
            <a:endParaRPr lang="en-US" sz="1900">
              <a:latin typeface="Calibri" charset="0"/>
              <a:ea typeface="ＭＳ Ｐゴシック" charset="0"/>
              <a:cs typeface="ＭＳ Ｐゴシック" charset="0"/>
            </a:endParaRPr>
          </a:p>
        </p:txBody>
      </p:sp>
      <p:pic>
        <p:nvPicPr>
          <p:cNvPr id="7475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267200"/>
            <a:ext cx="2286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56"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5106988"/>
            <a:ext cx="2286000" cy="303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1" name="Rectangle 14"/>
          <p:cNvSpPr>
            <a:spLocks noGrp="1" noChangeArrowheads="1"/>
          </p:cNvSpPr>
          <p:nvPr>
            <p:ph type="title" idx="4294967295"/>
          </p:nvPr>
        </p:nvSpPr>
        <p:spPr/>
        <p:txBody>
          <a:bodyPr/>
          <a:lstStyle/>
          <a:p>
            <a:pPr eaLnBrk="1" hangingPunct="1"/>
            <a:r>
              <a:rPr lang="en-US">
                <a:latin typeface="Calibri" charset="0"/>
                <a:ea typeface="ＭＳ Ｐゴシック" charset="0"/>
                <a:cs typeface="ＭＳ Ｐゴシック" charset="0"/>
              </a:rPr>
              <a:t>Structural SVM training </a:t>
            </a:r>
            <a:br>
              <a:rPr lang="en-US">
                <a:latin typeface="Calibri" charset="0"/>
                <a:ea typeface="ＭＳ Ｐゴシック" charset="0"/>
                <a:cs typeface="ＭＳ Ｐゴシック" charset="0"/>
              </a:rPr>
            </a:br>
            <a:r>
              <a:rPr lang="en-US" sz="2400">
                <a:solidFill>
                  <a:srgbClr val="437085"/>
                </a:solidFill>
                <a:latin typeface="Calibri" charset="0"/>
                <a:ea typeface="ＭＳ Ｐゴシック" charset="0"/>
                <a:cs typeface="ＭＳ Ｐゴシック" charset="0"/>
              </a:rPr>
              <a:t>[Tsochantaridis et al., 2007]</a:t>
            </a:r>
            <a:endParaRPr lang="en-US">
              <a:latin typeface="Calibri" charset="0"/>
              <a:ea typeface="ＭＳ Ｐゴシック" charset="0"/>
              <a:cs typeface="ＭＳ Ｐゴシック" charset="0"/>
            </a:endParaRPr>
          </a:p>
        </p:txBody>
      </p:sp>
      <p:sp>
        <p:nvSpPr>
          <p:cNvPr id="76802" name="Rectangle 11"/>
          <p:cNvSpPr>
            <a:spLocks noGrp="1" noChangeArrowheads="1"/>
          </p:cNvSpPr>
          <p:nvPr>
            <p:ph type="body" sz="half" idx="4294967295"/>
          </p:nvPr>
        </p:nvSpPr>
        <p:spPr>
          <a:xfrm>
            <a:off x="457200" y="5173663"/>
            <a:ext cx="4038600" cy="1663700"/>
          </a:xfrm>
        </p:spPr>
        <p:txBody>
          <a:bodyPr/>
          <a:lstStyle/>
          <a:p>
            <a:pPr eaLnBrk="1" hangingPunct="1">
              <a:lnSpc>
                <a:spcPct val="90000"/>
              </a:lnSpc>
              <a:buFont typeface="Wingdings" charset="0"/>
              <a:buNone/>
            </a:pPr>
            <a:r>
              <a:rPr lang="en-US">
                <a:latin typeface="Calibri" charset="0"/>
                <a:ea typeface="ＭＳ Ｐゴシック" charset="0"/>
                <a:cs typeface="ＭＳ Ｐゴシック" charset="0"/>
              </a:rPr>
              <a:t>Original SVM Problem</a:t>
            </a:r>
          </a:p>
          <a:p>
            <a:pPr eaLnBrk="1" hangingPunct="1">
              <a:lnSpc>
                <a:spcPct val="90000"/>
              </a:lnSpc>
            </a:pPr>
            <a:r>
              <a:rPr lang="en-US" sz="2000">
                <a:latin typeface="Calibri" charset="0"/>
                <a:ea typeface="ＭＳ Ｐゴシック" charset="0"/>
                <a:cs typeface="ＭＳ Ｐゴシック" charset="0"/>
              </a:rPr>
              <a:t>Exponential constraints</a:t>
            </a:r>
          </a:p>
          <a:p>
            <a:pPr eaLnBrk="1" hangingPunct="1">
              <a:lnSpc>
                <a:spcPct val="90000"/>
              </a:lnSpc>
            </a:pPr>
            <a:r>
              <a:rPr lang="en-US" sz="2000">
                <a:latin typeface="Calibri" charset="0"/>
                <a:ea typeface="ＭＳ Ｐゴシック" charset="0"/>
                <a:cs typeface="ＭＳ Ｐゴシック" charset="0"/>
              </a:rPr>
              <a:t>Most are dominated by a small set of </a:t>
            </a:r>
            <a:r>
              <a:rPr lang="ja-JP" altLang="en-US" sz="2000">
                <a:latin typeface="Calibri" charset="0"/>
                <a:ea typeface="ＭＳ Ｐゴシック" charset="0"/>
                <a:cs typeface="ＭＳ Ｐゴシック" charset="0"/>
              </a:rPr>
              <a:t>“</a:t>
            </a:r>
            <a:r>
              <a:rPr lang="en-US" altLang="ja-JP" sz="2000">
                <a:latin typeface="Calibri" charset="0"/>
                <a:ea typeface="ＭＳ Ｐゴシック" charset="0"/>
                <a:cs typeface="ＭＳ Ｐゴシック" charset="0"/>
              </a:rPr>
              <a:t>important</a:t>
            </a:r>
            <a:r>
              <a:rPr lang="ja-JP" altLang="en-US" sz="2000">
                <a:latin typeface="Calibri" charset="0"/>
                <a:ea typeface="ＭＳ Ｐゴシック" charset="0"/>
                <a:cs typeface="ＭＳ Ｐゴシック" charset="0"/>
              </a:rPr>
              <a:t>”</a:t>
            </a:r>
            <a:r>
              <a:rPr lang="en-US" altLang="ja-JP" sz="2000">
                <a:latin typeface="Calibri" charset="0"/>
                <a:ea typeface="ＭＳ Ｐゴシック" charset="0"/>
                <a:cs typeface="ＭＳ Ｐゴシック" charset="0"/>
              </a:rPr>
              <a:t> constraints</a:t>
            </a:r>
            <a:endParaRPr lang="en-US" sz="2000">
              <a:latin typeface="Calibri" charset="0"/>
              <a:ea typeface="ＭＳ Ｐゴシック" charset="0"/>
              <a:cs typeface="ＭＳ Ｐゴシック" charset="0"/>
            </a:endParaRPr>
          </a:p>
        </p:txBody>
      </p:sp>
      <p:sp>
        <p:nvSpPr>
          <p:cNvPr id="76803" name="Rectangle 12"/>
          <p:cNvSpPr>
            <a:spLocks noGrp="1" noChangeArrowheads="1"/>
          </p:cNvSpPr>
          <p:nvPr>
            <p:ph type="body" sz="half" idx="4294967295"/>
          </p:nvPr>
        </p:nvSpPr>
        <p:spPr>
          <a:xfrm>
            <a:off x="4648200" y="5124450"/>
            <a:ext cx="4038600" cy="1712913"/>
          </a:xfrm>
        </p:spPr>
        <p:txBody>
          <a:bodyPr/>
          <a:lstStyle/>
          <a:p>
            <a:pPr eaLnBrk="1" hangingPunct="1">
              <a:buFont typeface="Wingdings" charset="0"/>
              <a:buNone/>
            </a:pPr>
            <a:r>
              <a:rPr lang="en-US" sz="2200">
                <a:latin typeface="Calibri" charset="0"/>
                <a:ea typeface="ＭＳ Ｐゴシック" charset="0"/>
                <a:cs typeface="ＭＳ Ｐゴシック" charset="0"/>
              </a:rPr>
              <a:t>Structural SVM Approach</a:t>
            </a:r>
          </a:p>
          <a:p>
            <a:pPr eaLnBrk="1" hangingPunct="1"/>
            <a:r>
              <a:rPr lang="en-US" sz="1700">
                <a:latin typeface="Calibri" charset="0"/>
                <a:ea typeface="ＭＳ Ｐゴシック" charset="0"/>
                <a:cs typeface="ＭＳ Ｐゴシック" charset="0"/>
              </a:rPr>
              <a:t>Repeatedly finds the next most violated constraint…</a:t>
            </a:r>
          </a:p>
          <a:p>
            <a:pPr eaLnBrk="1" hangingPunct="1"/>
            <a:r>
              <a:rPr lang="en-US" sz="1700">
                <a:latin typeface="Calibri" charset="0"/>
                <a:ea typeface="ＭＳ Ｐゴシック" charset="0"/>
                <a:cs typeface="ＭＳ Ｐゴシック" charset="0"/>
              </a:rPr>
              <a:t>…until a set of constraints which is a good approximation is found</a:t>
            </a:r>
          </a:p>
          <a:p>
            <a:pPr eaLnBrk="1" hangingPunct="1"/>
            <a:endParaRPr lang="en-US" sz="1700">
              <a:latin typeface="Calibri" charset="0"/>
              <a:ea typeface="ＭＳ Ｐゴシック" charset="0"/>
              <a:cs typeface="ＭＳ Ｐゴシック" charset="0"/>
            </a:endParaRPr>
          </a:p>
        </p:txBody>
      </p:sp>
      <p:pic>
        <p:nvPicPr>
          <p:cNvPr id="76804" name="Picture 15" descr="constrai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0"/>
            <a:ext cx="3581400" cy="26860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76805" name="Picture 16" descr="cutting_pla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286000"/>
            <a:ext cx="3581400" cy="26860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76806" name="TextBox 6"/>
          <p:cNvSpPr txBox="1">
            <a:spLocks noChangeArrowheads="1"/>
          </p:cNvSpPr>
          <p:nvPr/>
        </p:nvSpPr>
        <p:spPr bwMode="auto">
          <a:xfrm>
            <a:off x="533400" y="1524000"/>
            <a:ext cx="78486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Structural SVM training proceeds incrementally by starting with a working set of constraints, and adding in the most violated constraint at each iteration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Other machine learning methods for learning to rank</a:t>
            </a:r>
          </a:p>
        </p:txBody>
      </p:sp>
      <p:sp>
        <p:nvSpPr>
          <p:cNvPr id="77826"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Of course!</a:t>
            </a:r>
          </a:p>
          <a:p>
            <a:pPr eaLnBrk="1" hangingPunct="1"/>
            <a:r>
              <a:rPr lang="en-US" dirty="0">
                <a:latin typeface="Calibri" charset="0"/>
                <a:ea typeface="ＭＳ Ｐゴシック" charset="0"/>
                <a:cs typeface="ＭＳ Ｐゴシック" charset="0"/>
              </a:rPr>
              <a:t>I’ve only presented the use of SVMs for machine learned relevance, but other machine learning methods have also been used successfully</a:t>
            </a:r>
          </a:p>
          <a:p>
            <a:pPr lvl="1" eaLnBrk="1" hangingPunct="1"/>
            <a:r>
              <a:rPr lang="en-US" dirty="0">
                <a:latin typeface="Calibri" charset="0"/>
                <a:ea typeface="ＭＳ Ｐゴシック" charset="0"/>
              </a:rPr>
              <a:t>Boosting: </a:t>
            </a:r>
            <a:r>
              <a:rPr lang="en-US" dirty="0" err="1">
                <a:latin typeface="Calibri" charset="0"/>
                <a:ea typeface="ＭＳ Ｐゴシック" charset="0"/>
              </a:rPr>
              <a:t>RankBoost</a:t>
            </a:r>
            <a:endParaRPr lang="en-US" dirty="0">
              <a:latin typeface="Calibri" charset="0"/>
              <a:ea typeface="ＭＳ Ｐゴシック" charset="0"/>
            </a:endParaRPr>
          </a:p>
          <a:p>
            <a:pPr lvl="1" eaLnBrk="1" hangingPunct="1"/>
            <a:r>
              <a:rPr lang="en-US" dirty="0">
                <a:latin typeface="Calibri" charset="0"/>
                <a:ea typeface="ＭＳ Ｐゴシック" charset="0"/>
              </a:rPr>
              <a:t>Ordinal Regression </a:t>
            </a:r>
            <a:r>
              <a:rPr lang="en-US" dirty="0" err="1">
                <a:latin typeface="Calibri" charset="0"/>
                <a:ea typeface="ＭＳ Ｐゴシック" charset="0"/>
              </a:rPr>
              <a:t>loglinear</a:t>
            </a:r>
            <a:r>
              <a:rPr lang="en-US" dirty="0">
                <a:latin typeface="Calibri" charset="0"/>
                <a:ea typeface="ＭＳ Ｐゴシック" charset="0"/>
              </a:rPr>
              <a:t> models</a:t>
            </a:r>
          </a:p>
          <a:p>
            <a:pPr lvl="1" eaLnBrk="1" hangingPunct="1"/>
            <a:r>
              <a:rPr lang="en-US" dirty="0">
                <a:latin typeface="Calibri" charset="0"/>
                <a:ea typeface="ＭＳ Ｐゴシック" charset="0"/>
              </a:rPr>
              <a:t>Neural Nets: </a:t>
            </a:r>
            <a:r>
              <a:rPr lang="en-US" dirty="0" err="1" smtClean="0">
                <a:latin typeface="Calibri" charset="0"/>
                <a:ea typeface="ＭＳ Ｐゴシック" charset="0"/>
              </a:rPr>
              <a:t>RankNet</a:t>
            </a:r>
            <a:r>
              <a:rPr lang="en-US" dirty="0" smtClean="0">
                <a:latin typeface="Calibri" charset="0"/>
                <a:ea typeface="ＭＳ Ｐゴシック" charset="0"/>
              </a:rPr>
              <a:t>, </a:t>
            </a:r>
            <a:r>
              <a:rPr lang="en-US" dirty="0" err="1" smtClean="0">
                <a:latin typeface="Calibri" charset="0"/>
                <a:ea typeface="ＭＳ Ｐゴシック" charset="0"/>
              </a:rPr>
              <a:t>RankBrain</a:t>
            </a:r>
            <a:endParaRPr lang="en-US" dirty="0">
              <a:latin typeface="Calibri" charset="0"/>
              <a:ea typeface="ＭＳ Ｐゴシック" charset="0"/>
            </a:endParaRPr>
          </a:p>
          <a:p>
            <a:pPr lvl="1" eaLnBrk="1" hangingPunct="1"/>
            <a:r>
              <a:rPr lang="en-US" dirty="0">
                <a:latin typeface="Calibri" charset="0"/>
                <a:ea typeface="ＭＳ Ｐゴシック" charset="0"/>
              </a:rPr>
              <a:t>(Gradient-boosted) Decision Trees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The Limitations of Machine Learning</a:t>
            </a:r>
          </a:p>
        </p:txBody>
      </p:sp>
      <p:sp>
        <p:nvSpPr>
          <p:cNvPr id="78850"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Everything that we have looked at (and most work in this area) produces </a:t>
            </a:r>
            <a:r>
              <a:rPr lang="en-US" i="1" dirty="0">
                <a:latin typeface="Calibri" charset="0"/>
                <a:ea typeface="ＭＳ Ｐゴシック" charset="0"/>
                <a:cs typeface="ＭＳ Ｐゴシック" charset="0"/>
              </a:rPr>
              <a:t>linear</a:t>
            </a:r>
            <a:r>
              <a:rPr lang="en-US" dirty="0">
                <a:latin typeface="Calibri" charset="0"/>
                <a:ea typeface="ＭＳ Ｐゴシック" charset="0"/>
                <a:cs typeface="ＭＳ Ｐゴシック" charset="0"/>
              </a:rPr>
              <a:t> models </a:t>
            </a:r>
            <a:r>
              <a:rPr lang="en-US" dirty="0" smtClean="0">
                <a:latin typeface="Calibri" charset="0"/>
                <a:ea typeface="ＭＳ Ｐゴシック" charset="0"/>
                <a:cs typeface="ＭＳ Ｐゴシック" charset="0"/>
              </a:rPr>
              <a:t>over </a:t>
            </a:r>
            <a:r>
              <a:rPr lang="en-US" dirty="0">
                <a:latin typeface="Calibri" charset="0"/>
                <a:ea typeface="ＭＳ Ｐゴシック" charset="0"/>
                <a:cs typeface="ＭＳ Ｐゴシック" charset="0"/>
              </a:rPr>
              <a:t>features </a:t>
            </a:r>
            <a:endParaRPr lang="en-US" dirty="0" smtClean="0">
              <a:latin typeface="Calibri" charset="0"/>
              <a:ea typeface="ＭＳ Ｐゴシック" charset="0"/>
              <a:cs typeface="ＭＳ Ｐゴシック" charset="0"/>
            </a:endParaRPr>
          </a:p>
          <a:p>
            <a:pPr eaLnBrk="1" hangingPunct="1"/>
            <a:r>
              <a:rPr lang="en-US" dirty="0" smtClean="0">
                <a:latin typeface="Calibri" charset="0"/>
                <a:ea typeface="ＭＳ Ｐゴシック" charset="0"/>
                <a:cs typeface="ＭＳ Ｐゴシック" charset="0"/>
              </a:rPr>
              <a:t>This </a:t>
            </a:r>
            <a:r>
              <a:rPr lang="en-US" dirty="0">
                <a:latin typeface="Calibri" charset="0"/>
                <a:ea typeface="ＭＳ Ｐゴシック" charset="0"/>
                <a:cs typeface="ＭＳ Ｐゴシック" charset="0"/>
              </a:rPr>
              <a:t>contrasts with most of the clever ideas of traditional IR, which are </a:t>
            </a:r>
            <a:r>
              <a:rPr lang="en-US" i="1" dirty="0">
                <a:latin typeface="Calibri" charset="0"/>
                <a:ea typeface="ＭＳ Ｐゴシック" charset="0"/>
                <a:cs typeface="ＭＳ Ｐゴシック" charset="0"/>
              </a:rPr>
              <a:t>nonlinear</a:t>
            </a:r>
            <a:r>
              <a:rPr lang="en-US"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scalings</a:t>
            </a:r>
            <a:r>
              <a:rPr lang="en-US" dirty="0">
                <a:latin typeface="Calibri" charset="0"/>
                <a:ea typeface="ＭＳ Ｐゴシック" charset="0"/>
                <a:cs typeface="ＭＳ Ｐゴシック" charset="0"/>
              </a:rPr>
              <a:t> and combinations </a:t>
            </a:r>
            <a:r>
              <a:rPr lang="en-US" dirty="0" smtClean="0">
                <a:latin typeface="Calibri" charset="0"/>
                <a:ea typeface="ＭＳ Ｐゴシック" charset="0"/>
                <a:cs typeface="ＭＳ Ｐゴシック" charset="0"/>
              </a:rPr>
              <a:t>(products, etc.) of </a:t>
            </a:r>
            <a:r>
              <a:rPr lang="en-US" dirty="0">
                <a:latin typeface="Calibri" charset="0"/>
                <a:ea typeface="ＭＳ Ｐゴシック" charset="0"/>
                <a:cs typeface="ＭＳ Ｐゴシック" charset="0"/>
              </a:rPr>
              <a:t>basic measurements</a:t>
            </a:r>
          </a:p>
          <a:p>
            <a:pPr lvl="1" eaLnBrk="1" hangingPunct="1"/>
            <a:r>
              <a:rPr lang="en-US" dirty="0">
                <a:latin typeface="Calibri" charset="0"/>
                <a:ea typeface="ＭＳ Ｐゴシック" charset="0"/>
              </a:rPr>
              <a:t>log term frequency, </a:t>
            </a:r>
            <a:r>
              <a:rPr lang="en-US" dirty="0" err="1">
                <a:latin typeface="Calibri" charset="0"/>
                <a:ea typeface="ＭＳ Ｐゴシック" charset="0"/>
              </a:rPr>
              <a:t>idf</a:t>
            </a:r>
            <a:r>
              <a:rPr lang="en-US" dirty="0">
                <a:latin typeface="Calibri" charset="0"/>
                <a:ea typeface="ＭＳ Ｐゴシック" charset="0"/>
              </a:rPr>
              <a:t>, </a:t>
            </a:r>
            <a:r>
              <a:rPr lang="en-US" dirty="0" err="1" smtClean="0">
                <a:latin typeface="Calibri" charset="0"/>
                <a:ea typeface="ＭＳ Ｐゴシック" charset="0"/>
              </a:rPr>
              <a:t>tf.idf</a:t>
            </a:r>
            <a:r>
              <a:rPr lang="en-US" dirty="0" smtClean="0">
                <a:latin typeface="Calibri" charset="0"/>
                <a:ea typeface="ＭＳ Ｐゴシック" charset="0"/>
              </a:rPr>
              <a:t>, </a:t>
            </a:r>
            <a:r>
              <a:rPr lang="en-US" dirty="0" smtClean="0">
                <a:latin typeface="Calibri" charset="0"/>
                <a:ea typeface="ＭＳ Ｐゴシック" charset="0"/>
              </a:rPr>
              <a:t>pivoted </a:t>
            </a:r>
            <a:r>
              <a:rPr lang="en-US" dirty="0">
                <a:latin typeface="Calibri" charset="0"/>
                <a:ea typeface="ＭＳ Ｐゴシック" charset="0"/>
              </a:rPr>
              <a:t>length normalization</a:t>
            </a:r>
          </a:p>
          <a:p>
            <a:pPr eaLnBrk="1" hangingPunct="1"/>
            <a:r>
              <a:rPr lang="en-US" dirty="0">
                <a:latin typeface="Calibri" charset="0"/>
                <a:ea typeface="ＭＳ Ｐゴシック" charset="0"/>
                <a:cs typeface="ＭＳ Ｐゴシック" charset="0"/>
              </a:rPr>
              <a:t>At present, ML is good at weighting features, but not </a:t>
            </a:r>
            <a:r>
              <a:rPr lang="en-US" dirty="0" smtClean="0">
                <a:latin typeface="Calibri" charset="0"/>
                <a:ea typeface="ＭＳ Ｐゴシック" charset="0"/>
                <a:cs typeface="ＭＳ Ｐゴシック" charset="0"/>
              </a:rPr>
              <a:t>as good at </a:t>
            </a:r>
            <a:r>
              <a:rPr lang="en-US" dirty="0">
                <a:latin typeface="Calibri" charset="0"/>
                <a:ea typeface="ＭＳ Ｐゴシック" charset="0"/>
                <a:cs typeface="ＭＳ Ｐゴシック" charset="0"/>
              </a:rPr>
              <a:t>coming up with nonlinear </a:t>
            </a:r>
            <a:r>
              <a:rPr lang="en-US" dirty="0" err="1">
                <a:latin typeface="Calibri" charset="0"/>
                <a:ea typeface="ＭＳ Ｐゴシック" charset="0"/>
                <a:cs typeface="ＭＳ Ｐゴシック" charset="0"/>
              </a:rPr>
              <a:t>scalings</a:t>
            </a:r>
            <a:endParaRPr lang="en-US" dirty="0">
              <a:latin typeface="Calibri" charset="0"/>
              <a:ea typeface="ＭＳ Ｐゴシック" charset="0"/>
              <a:cs typeface="ＭＳ Ｐゴシック" charset="0"/>
            </a:endParaRPr>
          </a:p>
          <a:p>
            <a:pPr lvl="1" eaLnBrk="1" hangingPunct="1"/>
            <a:r>
              <a:rPr lang="en-US" dirty="0">
                <a:latin typeface="Calibri" charset="0"/>
                <a:ea typeface="ＭＳ Ｐゴシック" charset="0"/>
              </a:rPr>
              <a:t>Designing the basic features that give good signals for ranking remains the domain of human </a:t>
            </a:r>
            <a:r>
              <a:rPr lang="en-US" dirty="0" smtClean="0">
                <a:latin typeface="Calibri" charset="0"/>
                <a:ea typeface="ＭＳ Ｐゴシック" charset="0"/>
              </a:rPr>
              <a:t>creativity</a:t>
            </a:r>
          </a:p>
          <a:p>
            <a:pPr lvl="1" eaLnBrk="1" hangingPunct="1"/>
            <a:r>
              <a:rPr lang="en-US" dirty="0" smtClean="0">
                <a:latin typeface="Calibri" charset="0"/>
                <a:ea typeface="ＭＳ Ｐゴシック" charset="0"/>
              </a:rPr>
              <a:t>Or maybe we can do it with deep learning </a:t>
            </a:r>
            <a:r>
              <a:rPr lang="en-US" dirty="0" smtClean="0">
                <a:latin typeface="Calibri" charset="0"/>
                <a:ea typeface="ＭＳ Ｐゴシック" charset="0"/>
                <a:sym typeface="Wingdings"/>
              </a:rPr>
              <a:t></a:t>
            </a:r>
            <a:endParaRPr lang="en-US" dirty="0">
              <a:latin typeface="Calibri" charset="0"/>
              <a:ea typeface="ＭＳ Ｐゴシック"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1200" dirty="0" smtClean="0">
                <a:hlinkClick r:id="rId2"/>
              </a:rPr>
              <a:t>http://www.quora.com/Why-is-machine-learning-used-heavily-for-Googles-ad-ranking-and-less-for-their-search-ranking</a:t>
            </a:r>
            <a:r>
              <a:rPr lang="en-US" sz="1200" dirty="0" smtClean="0"/>
              <a:t> </a:t>
            </a:r>
            <a:br>
              <a:rPr lang="en-US" sz="1200" dirty="0" smtClean="0"/>
            </a:br>
            <a:r>
              <a:rPr lang="en-US" sz="1200" dirty="0" smtClean="0"/>
              <a:t/>
            </a:r>
            <a:br>
              <a:rPr lang="en-US" sz="1200" dirty="0" smtClean="0"/>
            </a:br>
            <a:r>
              <a:rPr lang="en-US" sz="1200" dirty="0"/>
              <a:t/>
            </a:r>
            <a:br>
              <a:rPr lang="en-US" sz="1200" dirty="0"/>
            </a:br>
            <a:endParaRPr lang="en-US" sz="1200" dirty="0"/>
          </a:p>
        </p:txBody>
      </p:sp>
      <p:pic>
        <p:nvPicPr>
          <p:cNvPr id="3" name="Picture 2"/>
          <p:cNvPicPr>
            <a:picLocks noChangeAspect="1"/>
          </p:cNvPicPr>
          <p:nvPr/>
        </p:nvPicPr>
        <p:blipFill>
          <a:blip r:embed="rId3"/>
          <a:stretch>
            <a:fillRect/>
          </a:stretch>
        </p:blipFill>
        <p:spPr>
          <a:xfrm>
            <a:off x="304800" y="914400"/>
            <a:ext cx="8566928" cy="5943600"/>
          </a:xfrm>
          <a:prstGeom prst="rect">
            <a:avLst/>
          </a:prstGeom>
        </p:spPr>
      </p:pic>
    </p:spTree>
    <p:extLst>
      <p:ext uri="{BB962C8B-B14F-4D97-AF65-F5344CB8AC3E}">
        <p14:creationId xmlns:p14="http://schemas.microsoft.com/office/powerpoint/2010/main" val="592215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Summary</a:t>
            </a:r>
          </a:p>
        </p:txBody>
      </p:sp>
      <p:sp>
        <p:nvSpPr>
          <p:cNvPr id="79874" name="Content Placeholder 2"/>
          <p:cNvSpPr>
            <a:spLocks noGrp="1"/>
          </p:cNvSpPr>
          <p:nvPr>
            <p:ph idx="1"/>
          </p:nvPr>
        </p:nvSpPr>
        <p:spPr>
          <a:xfrm>
            <a:off x="457200" y="1600200"/>
            <a:ext cx="8229600" cy="5105400"/>
          </a:xfrm>
        </p:spPr>
        <p:txBody>
          <a:bodyPr/>
          <a:lstStyle/>
          <a:p>
            <a:pPr eaLnBrk="1" hangingPunct="1">
              <a:lnSpc>
                <a:spcPct val="90000"/>
              </a:lnSpc>
            </a:pPr>
            <a:r>
              <a:rPr lang="en-US" sz="2600" dirty="0">
                <a:latin typeface="Calibri" charset="0"/>
                <a:ea typeface="ＭＳ Ｐゴシック" charset="0"/>
                <a:cs typeface="ＭＳ Ｐゴシック" charset="0"/>
              </a:rPr>
              <a:t>The idea of learning ranking functions has been around for about 20 years</a:t>
            </a:r>
          </a:p>
          <a:p>
            <a:pPr eaLnBrk="1" hangingPunct="1">
              <a:lnSpc>
                <a:spcPct val="90000"/>
              </a:lnSpc>
            </a:pPr>
            <a:r>
              <a:rPr lang="en-US" sz="2600" dirty="0">
                <a:latin typeface="Calibri" charset="0"/>
                <a:ea typeface="ＭＳ Ｐゴシック" charset="0"/>
                <a:cs typeface="ＭＳ Ｐゴシック" charset="0"/>
              </a:rPr>
              <a:t>But only </a:t>
            </a:r>
            <a:r>
              <a:rPr lang="en-US" sz="2600" dirty="0" smtClean="0">
                <a:latin typeface="Calibri" charset="0"/>
                <a:ea typeface="ＭＳ Ｐゴシック" charset="0"/>
                <a:cs typeface="ＭＳ Ｐゴシック" charset="0"/>
              </a:rPr>
              <a:t>more recently </a:t>
            </a:r>
            <a:r>
              <a:rPr lang="en-US" sz="2600" dirty="0">
                <a:latin typeface="Calibri" charset="0"/>
                <a:ea typeface="ＭＳ Ｐゴシック" charset="0"/>
                <a:cs typeface="ＭＳ Ｐゴシック" charset="0"/>
              </a:rPr>
              <a:t>have ML knowledge, availability of training datasets, a rich space of features, and massive computation come together to make this a hot research area</a:t>
            </a:r>
          </a:p>
          <a:p>
            <a:pPr eaLnBrk="1" hangingPunct="1">
              <a:lnSpc>
                <a:spcPct val="90000"/>
              </a:lnSpc>
            </a:pPr>
            <a:r>
              <a:rPr lang="en-US" sz="2600" dirty="0">
                <a:latin typeface="Calibri" charset="0"/>
                <a:ea typeface="ＭＳ Ｐゴシック" charset="0"/>
                <a:cs typeface="ＭＳ Ｐゴシック" charset="0"/>
              </a:rPr>
              <a:t>It’s too early to give a definitive statement on what methods are best in this area … it’s still advancing rapidly</a:t>
            </a:r>
          </a:p>
          <a:p>
            <a:pPr eaLnBrk="1" hangingPunct="1">
              <a:lnSpc>
                <a:spcPct val="90000"/>
              </a:lnSpc>
            </a:pPr>
            <a:r>
              <a:rPr lang="en-US" sz="2600" dirty="0">
                <a:latin typeface="Calibri" charset="0"/>
                <a:ea typeface="ＭＳ Ｐゴシック" charset="0"/>
                <a:cs typeface="ＭＳ Ｐゴシック" charset="0"/>
              </a:rPr>
              <a:t>But </a:t>
            </a:r>
            <a:r>
              <a:rPr lang="en-US" sz="2600" dirty="0" smtClean="0">
                <a:latin typeface="Calibri" charset="0"/>
                <a:ea typeface="ＭＳ Ｐゴシック" charset="0"/>
                <a:cs typeface="ＭＳ Ｐゴシック" charset="0"/>
              </a:rPr>
              <a:t>machine-learned </a:t>
            </a:r>
            <a:r>
              <a:rPr lang="en-US" sz="2600" dirty="0">
                <a:latin typeface="Calibri" charset="0"/>
                <a:ea typeface="ＭＳ Ｐゴシック" charset="0"/>
                <a:cs typeface="ＭＳ Ｐゴシック" charset="0"/>
              </a:rPr>
              <a:t>ranking over many features now easily beats traditional hand-designed ranking functions in comparative evaluations  </a:t>
            </a:r>
            <a:r>
              <a:rPr lang="en-US" sz="1200" dirty="0">
                <a:solidFill>
                  <a:srgbClr val="357E69"/>
                </a:solidFill>
                <a:latin typeface="Calibri" charset="0"/>
                <a:ea typeface="ＭＳ Ｐゴシック" charset="0"/>
                <a:cs typeface="ＭＳ Ｐゴシック" charset="0"/>
              </a:rPr>
              <a:t>[in part by using the hand-designed functions as features!]</a:t>
            </a:r>
            <a:endParaRPr lang="en-US" sz="2600" dirty="0">
              <a:solidFill>
                <a:srgbClr val="357E69"/>
              </a:solidFill>
              <a:latin typeface="Calibri" charset="0"/>
              <a:ea typeface="ＭＳ Ｐゴシック" charset="0"/>
              <a:cs typeface="ＭＳ Ｐゴシック" charset="0"/>
            </a:endParaRPr>
          </a:p>
          <a:p>
            <a:pPr eaLnBrk="1" hangingPunct="1">
              <a:lnSpc>
                <a:spcPct val="90000"/>
              </a:lnSpc>
            </a:pPr>
            <a:r>
              <a:rPr lang="en-US" sz="2600" dirty="0">
                <a:latin typeface="Calibri" charset="0"/>
                <a:ea typeface="ＭＳ Ｐゴシック" charset="0"/>
                <a:cs typeface="ＭＳ Ｐゴシック" charset="0"/>
              </a:rPr>
              <a:t>There is every reason to think that the importance of machine learning in IR will grow in the future.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Resources</a:t>
            </a:r>
          </a:p>
        </p:txBody>
      </p:sp>
      <p:sp>
        <p:nvSpPr>
          <p:cNvPr id="80898" name="Content Placeholder 2"/>
          <p:cNvSpPr>
            <a:spLocks noGrp="1"/>
          </p:cNvSpPr>
          <p:nvPr>
            <p:ph idx="1"/>
          </p:nvPr>
        </p:nvSpPr>
        <p:spPr>
          <a:xfrm>
            <a:off x="457200" y="1600200"/>
            <a:ext cx="8305800" cy="4953000"/>
          </a:xfrm>
        </p:spPr>
        <p:txBody>
          <a:bodyPr/>
          <a:lstStyle/>
          <a:p>
            <a:pPr eaLnBrk="1" hangingPunct="1">
              <a:lnSpc>
                <a:spcPct val="90000"/>
              </a:lnSpc>
            </a:pPr>
            <a:r>
              <a:rPr lang="en-US" sz="2600" i="1" dirty="0">
                <a:latin typeface="Calibri" charset="0"/>
                <a:ea typeface="ＭＳ Ｐゴシック" charset="0"/>
                <a:cs typeface="ＭＳ Ｐゴシック" charset="0"/>
              </a:rPr>
              <a:t>IIR</a:t>
            </a:r>
            <a:r>
              <a:rPr lang="en-US" sz="2600" dirty="0">
                <a:latin typeface="Calibri" charset="0"/>
                <a:ea typeface="ＭＳ Ｐゴシック" charset="0"/>
                <a:cs typeface="ＭＳ Ｐゴシック" charset="0"/>
              </a:rPr>
              <a:t> secs 6.1.2–3 and 15.4</a:t>
            </a:r>
          </a:p>
          <a:p>
            <a:pPr eaLnBrk="1" hangingPunct="1">
              <a:lnSpc>
                <a:spcPct val="90000"/>
              </a:lnSpc>
            </a:pPr>
            <a:r>
              <a:rPr lang="en-US" sz="2600" dirty="0">
                <a:latin typeface="Calibri" charset="0"/>
                <a:ea typeface="ＭＳ Ｐゴシック" charset="0"/>
                <a:cs typeface="ＭＳ Ｐゴシック" charset="0"/>
              </a:rPr>
              <a:t>LETOR benchmark datasets</a:t>
            </a:r>
          </a:p>
          <a:p>
            <a:pPr lvl="1" eaLnBrk="1" hangingPunct="1">
              <a:lnSpc>
                <a:spcPct val="90000"/>
              </a:lnSpc>
            </a:pPr>
            <a:r>
              <a:rPr lang="en-US" sz="2200" dirty="0">
                <a:latin typeface="Calibri" charset="0"/>
                <a:ea typeface="ＭＳ Ｐゴシック" charset="0"/>
              </a:rPr>
              <a:t>Website with data, links to papers, benchmarks, etc.</a:t>
            </a:r>
          </a:p>
          <a:p>
            <a:pPr lvl="1" eaLnBrk="1" hangingPunct="1">
              <a:lnSpc>
                <a:spcPct val="90000"/>
              </a:lnSpc>
            </a:pPr>
            <a:r>
              <a:rPr lang="en-US" sz="2200" dirty="0">
                <a:solidFill>
                  <a:srgbClr val="357E69"/>
                </a:solidFill>
                <a:latin typeface="Calibri" charset="0"/>
                <a:ea typeface="ＭＳ Ｐゴシック" charset="0"/>
              </a:rPr>
              <a:t>http://</a:t>
            </a:r>
            <a:r>
              <a:rPr lang="en-US" sz="2200" dirty="0" err="1">
                <a:solidFill>
                  <a:srgbClr val="357E69"/>
                </a:solidFill>
                <a:latin typeface="Calibri" charset="0"/>
                <a:ea typeface="ＭＳ Ｐゴシック" charset="0"/>
              </a:rPr>
              <a:t>research.microsoft.com</a:t>
            </a:r>
            <a:r>
              <a:rPr lang="en-US" sz="2200" dirty="0">
                <a:solidFill>
                  <a:srgbClr val="357E69"/>
                </a:solidFill>
                <a:latin typeface="Calibri" charset="0"/>
                <a:ea typeface="ＭＳ Ｐゴシック" charset="0"/>
              </a:rPr>
              <a:t>/users/LETOR/</a:t>
            </a:r>
          </a:p>
          <a:p>
            <a:pPr lvl="1" eaLnBrk="1" hangingPunct="1">
              <a:lnSpc>
                <a:spcPct val="90000"/>
              </a:lnSpc>
            </a:pPr>
            <a:r>
              <a:rPr lang="en-US" sz="2200" dirty="0">
                <a:latin typeface="Calibri" charset="0"/>
                <a:ea typeface="ＭＳ Ｐゴシック" charset="0"/>
              </a:rPr>
              <a:t>Everything you need to start research in this area!</a:t>
            </a:r>
          </a:p>
          <a:p>
            <a:pPr eaLnBrk="1" hangingPunct="1">
              <a:lnSpc>
                <a:spcPct val="90000"/>
              </a:lnSpc>
            </a:pPr>
            <a:r>
              <a:rPr lang="en-US" sz="2600" dirty="0" err="1">
                <a:latin typeface="Calibri" charset="0"/>
                <a:ea typeface="ＭＳ Ｐゴシック" charset="0"/>
                <a:cs typeface="ＭＳ Ｐゴシック" charset="0"/>
              </a:rPr>
              <a:t>Nallapati</a:t>
            </a:r>
            <a:r>
              <a:rPr lang="en-US" sz="2600" dirty="0">
                <a:latin typeface="Calibri" charset="0"/>
                <a:ea typeface="ＭＳ Ｐゴシック" charset="0"/>
                <a:cs typeface="ＭＳ Ｐゴシック" charset="0"/>
              </a:rPr>
              <a:t>, R. Discriminative models for information retrieval. </a:t>
            </a:r>
            <a:r>
              <a:rPr lang="en-US" sz="2600" i="1" dirty="0">
                <a:latin typeface="Calibri" charset="0"/>
                <a:ea typeface="ＭＳ Ｐゴシック" charset="0"/>
                <a:cs typeface="ＭＳ Ｐゴシック" charset="0"/>
              </a:rPr>
              <a:t>SIGIR 2004.</a:t>
            </a:r>
            <a:endParaRPr lang="en-US" sz="2600" dirty="0">
              <a:latin typeface="Calibri" charset="0"/>
              <a:ea typeface="ＭＳ Ｐゴシック" charset="0"/>
              <a:cs typeface="ＭＳ Ｐゴシック" charset="0"/>
            </a:endParaRPr>
          </a:p>
          <a:p>
            <a:pPr eaLnBrk="1" hangingPunct="1">
              <a:lnSpc>
                <a:spcPct val="90000"/>
              </a:lnSpc>
            </a:pPr>
            <a:r>
              <a:rPr lang="en-US" sz="2600" dirty="0">
                <a:latin typeface="Calibri" charset="0"/>
                <a:ea typeface="ＭＳ Ｐゴシック" charset="0"/>
                <a:cs typeface="ＭＳ Ｐゴシック" charset="0"/>
              </a:rPr>
              <a:t>Cao, Y., Xu, J. Liu, T.-Y., Li, H., Huang, Y. and Hon, H.-W. Adapting Ranking SVM to Document Retrieval, </a:t>
            </a:r>
            <a:r>
              <a:rPr lang="en-US" sz="2600" i="1" dirty="0">
                <a:latin typeface="Calibri" charset="0"/>
                <a:ea typeface="ＭＳ Ｐゴシック" charset="0"/>
                <a:cs typeface="ＭＳ Ｐゴシック" charset="0"/>
              </a:rPr>
              <a:t>SIGIR 2006. </a:t>
            </a:r>
          </a:p>
          <a:p>
            <a:pPr eaLnBrk="1" hangingPunct="1">
              <a:lnSpc>
                <a:spcPct val="90000"/>
              </a:lnSpc>
            </a:pPr>
            <a:r>
              <a:rPr lang="en-US" sz="2600" dirty="0">
                <a:latin typeface="Calibri" charset="0"/>
                <a:ea typeface="ＭＳ Ｐゴシック" charset="0"/>
                <a:cs typeface="ＭＳ Ｐゴシック" charset="0"/>
              </a:rPr>
              <a:t>Y. Yue, T. Finley, F. </a:t>
            </a:r>
            <a:r>
              <a:rPr lang="en-US" sz="2600" dirty="0" err="1">
                <a:latin typeface="Calibri" charset="0"/>
                <a:ea typeface="ＭＳ Ｐゴシック" charset="0"/>
                <a:cs typeface="ＭＳ Ｐゴシック" charset="0"/>
              </a:rPr>
              <a:t>Radlinski</a:t>
            </a:r>
            <a:r>
              <a:rPr lang="en-US" sz="2600" dirty="0">
                <a:latin typeface="Calibri" charset="0"/>
                <a:ea typeface="ＭＳ Ｐゴシック" charset="0"/>
                <a:cs typeface="ＭＳ Ｐゴシック" charset="0"/>
              </a:rPr>
              <a:t>, T. </a:t>
            </a:r>
            <a:r>
              <a:rPr lang="en-US" sz="2600" dirty="0" err="1">
                <a:latin typeface="Calibri" charset="0"/>
                <a:ea typeface="ＭＳ Ｐゴシック" charset="0"/>
                <a:cs typeface="ＭＳ Ｐゴシック" charset="0"/>
              </a:rPr>
              <a:t>Joachims</a:t>
            </a:r>
            <a:r>
              <a:rPr lang="en-US" sz="2600" dirty="0">
                <a:latin typeface="Calibri" charset="0"/>
                <a:ea typeface="ＭＳ Ｐゴシック" charset="0"/>
                <a:cs typeface="ＭＳ Ｐゴシック" charset="0"/>
              </a:rPr>
              <a:t>. A Support Vector Method for Optimizing Average Precision. </a:t>
            </a:r>
            <a:r>
              <a:rPr lang="en-US" sz="2600" i="1" dirty="0">
                <a:latin typeface="Calibri" charset="0"/>
                <a:ea typeface="ＭＳ Ｐゴシック" charset="0"/>
                <a:cs typeface="ＭＳ Ｐゴシック" charset="0"/>
              </a:rPr>
              <a:t>SIGIR 200</a:t>
            </a:r>
            <a:r>
              <a:rPr lang="en-US" sz="2600" dirty="0">
                <a:latin typeface="Calibri" charset="0"/>
                <a:ea typeface="ＭＳ Ｐゴシック" charset="0"/>
                <a:cs typeface="ＭＳ Ｐゴシック" charset="0"/>
              </a:rPr>
              <a:t>7.</a:t>
            </a:r>
          </a:p>
          <a:p>
            <a:pPr eaLnBrk="1" hangingPunct="1">
              <a:lnSpc>
                <a:spcPct val="90000"/>
              </a:lnSpc>
            </a:pPr>
            <a:endParaRPr lang="en-US" sz="2600" dirty="0">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IIR-slides.potx</Template>
  <TotalTime>9424</TotalTime>
  <Words>3271</Words>
  <Application>Microsoft Macintosh PowerPoint</Application>
  <PresentationFormat>On-screen Show (4:3)</PresentationFormat>
  <Paragraphs>424</Paragraphs>
  <Slides>51</Slides>
  <Notes>18</Notes>
  <HiddenSlides>5</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3" baseType="lpstr">
      <vt:lpstr>Arial Narrow</vt:lpstr>
      <vt:lpstr>Calibri</vt:lpstr>
      <vt:lpstr>Lucida Grande</vt:lpstr>
      <vt:lpstr>ＭＳ Ｐゴシック</vt:lpstr>
      <vt:lpstr>Symbol</vt:lpstr>
      <vt:lpstr>Times</vt:lpstr>
      <vt:lpstr>Times New Roman</vt:lpstr>
      <vt:lpstr>Wingdings</vt:lpstr>
      <vt:lpstr>宋体</vt:lpstr>
      <vt:lpstr>Arial</vt:lpstr>
      <vt:lpstr>IIR-slides</vt:lpstr>
      <vt:lpstr>Equation</vt:lpstr>
      <vt:lpstr>PowerPoint Presentation</vt:lpstr>
      <vt:lpstr>Machine learning for IR ranking?</vt:lpstr>
      <vt:lpstr>PowerPoint Presentation</vt:lpstr>
      <vt:lpstr>Machine learning for IR ranking</vt:lpstr>
      <vt:lpstr>Machine learning for IR ranking</vt:lpstr>
      <vt:lpstr>Why weren’t early attempts very successful/influential?</vt:lpstr>
      <vt:lpstr>Why wasn’t ML much needed?</vt:lpstr>
      <vt:lpstr>Why is ML needed now?</vt:lpstr>
      <vt:lpstr>Simple example: Using classification for ad hoc IR</vt:lpstr>
      <vt:lpstr>Simple example: Using classification for ad hoc IR</vt:lpstr>
      <vt:lpstr>Simple example: Using classification for ad hoc IR</vt:lpstr>
      <vt:lpstr>More complex example of using classification for search ranking  [Nallapati 2004]</vt:lpstr>
      <vt:lpstr>An SVM classifier for information retrieval  [Nallapati 2004]</vt:lpstr>
      <vt:lpstr>An SVM classifier for information retrieval  [Nallapati 2004]</vt:lpstr>
      <vt:lpstr>An SVM classifier for information retrieval  [Nallapati 2004]</vt:lpstr>
      <vt:lpstr>“Learning to rank”</vt:lpstr>
      <vt:lpstr>“Learning to rank”</vt:lpstr>
      <vt:lpstr>Point-wise learning</vt:lpstr>
      <vt:lpstr>Pairwise learning: The Ranking SVM  [Herbrich et al. 1999, 2000; Joachims et al. 2002]</vt:lpstr>
      <vt:lpstr>The Ranking SVM  [Herbrich et al. 1999, 2000; Joachims et al. 2002]</vt:lpstr>
      <vt:lpstr>The Ranking SVM  [Herbrich et al. 1999, 2000; Joachims et al. 2002]</vt:lpstr>
      <vt:lpstr>Two queries in the original space</vt:lpstr>
      <vt:lpstr>Two queries in the pairwise space</vt:lpstr>
      <vt:lpstr>The Ranking SVM  [Herbrich et al. 1999, 2000; Joachims et al. 2002]</vt:lpstr>
      <vt:lpstr>Aside: The SVM loss function</vt:lpstr>
      <vt:lpstr>Aside: The SVM loss function</vt:lpstr>
      <vt:lpstr>Adapting the Ranking SVM for (successful) Information Retrieval</vt:lpstr>
      <vt:lpstr>The ranking SVM fails to model the IR problem well …</vt:lpstr>
      <vt:lpstr>Experiments use LETOR test collection</vt:lpstr>
      <vt:lpstr>Principal components projection of 2 queries [solid = q12, open = q50; circle = DR, square = PR, triangle = NR] </vt:lpstr>
      <vt:lpstr>Ranking scale importance discrepancy [r3 = Definitely Relevant, r2 = Partially Relevant, r1 = Nonrelevant]</vt:lpstr>
      <vt:lpstr>Number of training documents per query discrepancy   [solid = q12, open = q50]</vt:lpstr>
      <vt:lpstr>IR Evaluation Measures</vt:lpstr>
      <vt:lpstr>Normalized Discounted Cumulative Gain (NDCG) evaluation measure</vt:lpstr>
      <vt:lpstr>Recap: Two Problems with Direct Application of the Ranking SVM</vt:lpstr>
      <vt:lpstr>These problems are solved with a new Loss function</vt:lpstr>
      <vt:lpstr>Optimization (Gradient Descent)</vt:lpstr>
      <vt:lpstr>Optimization (Quadratic Programming)</vt:lpstr>
      <vt:lpstr>Experiments</vt:lpstr>
      <vt:lpstr>Experimental Results (OHSUMED)</vt:lpstr>
      <vt:lpstr>MSN Search [now Bing]</vt:lpstr>
      <vt:lpstr>Experimental Results (MSN search)</vt:lpstr>
      <vt:lpstr>Alternative: Optimizing Rank-Based Measures [Yue et al. SIGIR 2007]</vt:lpstr>
      <vt:lpstr>Discontinuity Example</vt:lpstr>
      <vt:lpstr>Structural SVMs    [Tsochantaridis et al., 2007]</vt:lpstr>
      <vt:lpstr>Structural SVM training  [Tsochantaridis et al., 2007]</vt:lpstr>
      <vt:lpstr>Other machine learning methods for learning to rank</vt:lpstr>
      <vt:lpstr>The Limitations of Machine Learning</vt:lpstr>
      <vt:lpstr>http://www.quora.com/Why-is-machine-learning-used-heavily-for-Googles-ad-ranking-and-less-for-their-search-ranking    </vt:lpstr>
      <vt:lpstr>Summary</vt:lpstr>
      <vt:lpstr>Resources</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74</cp:revision>
  <cp:lastPrinted>2009-11-12T16:46:54Z</cp:lastPrinted>
  <dcterms:created xsi:type="dcterms:W3CDTF">2009-11-12T16:38:50Z</dcterms:created>
  <dcterms:modified xsi:type="dcterms:W3CDTF">2017-05-12T03:05:03Z</dcterms:modified>
</cp:coreProperties>
</file>